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10.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11.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25"/>
  </p:notesMasterIdLst>
  <p:sldIdLst>
    <p:sldId id="256" r:id="rId2"/>
    <p:sldId id="312" r:id="rId3"/>
    <p:sldId id="260" r:id="rId4"/>
    <p:sldId id="309" r:id="rId5"/>
    <p:sldId id="301" r:id="rId6"/>
    <p:sldId id="311" r:id="rId7"/>
    <p:sldId id="297" r:id="rId8"/>
    <p:sldId id="313" r:id="rId9"/>
    <p:sldId id="314" r:id="rId10"/>
    <p:sldId id="315" r:id="rId11"/>
    <p:sldId id="316" r:id="rId12"/>
    <p:sldId id="317" r:id="rId13"/>
    <p:sldId id="319" r:id="rId14"/>
    <p:sldId id="320" r:id="rId15"/>
    <p:sldId id="321" r:id="rId16"/>
    <p:sldId id="324" r:id="rId17"/>
    <p:sldId id="325" r:id="rId18"/>
    <p:sldId id="327" r:id="rId19"/>
    <p:sldId id="329" r:id="rId20"/>
    <p:sldId id="331" r:id="rId21"/>
    <p:sldId id="330" r:id="rId22"/>
    <p:sldId id="295" r:id="rId23"/>
    <p:sldId id="27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C356"/>
    <a:srgbClr val="426B6F"/>
    <a:srgbClr val="18697C"/>
    <a:srgbClr val="757575"/>
    <a:srgbClr val="262626"/>
    <a:srgbClr val="3F6374"/>
    <a:srgbClr val="795F0E"/>
    <a:srgbClr val="B01513"/>
    <a:srgbClr val="807EFA"/>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Stile chiaro 1 - Colore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1649" autoAdjust="0"/>
  </p:normalViewPr>
  <p:slideViewPr>
    <p:cSldViewPr snapToGrid="0">
      <p:cViewPr varScale="1">
        <p:scale>
          <a:sx n="42" d="100"/>
          <a:sy n="42" d="100"/>
        </p:scale>
        <p:origin x="1564" y="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png"/></Relationships>
</file>

<file path=ppt/diagrams/_rels/data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diagrams/_rels/data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diagrams/_rels/data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9.png"/><Relationship Id="rId1" Type="http://schemas.openxmlformats.org/officeDocument/2006/relationships/image" Target="../media/image58.jpeg"/><Relationship Id="rId4" Type="http://schemas.openxmlformats.org/officeDocument/2006/relationships/image" Target="../media/image6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diagrams/_rels/drawing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diagrams/_rels/drawing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9.png"/><Relationship Id="rId1" Type="http://schemas.openxmlformats.org/officeDocument/2006/relationships/image" Target="../media/image58.jpeg"/><Relationship Id="rId4"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4DCD4F-FD51-4AD0-A2DE-230A3E52A8C4}" type="doc">
      <dgm:prSet loTypeId="urn:microsoft.com/office/officeart/2005/8/layout/vList3" loCatId="list" qsTypeId="urn:microsoft.com/office/officeart/2005/8/quickstyle/simple4" qsCatId="simple" csTypeId="urn:microsoft.com/office/officeart/2005/8/colors/accent1_2" csCatId="accent1" phldr="1"/>
      <dgm:spPr/>
      <dgm:t>
        <a:bodyPr/>
        <a:lstStyle/>
        <a:p>
          <a:endParaRPr lang="it-IT"/>
        </a:p>
      </dgm:t>
    </dgm:pt>
    <dgm:pt modelId="{1A50BED9-2F6A-4F66-9167-23035DB5347F}">
      <dgm:prSet phldrT="[Testo]" custT="1"/>
      <dgm:spPr/>
      <dgm:t>
        <a:bodyPr/>
        <a:lstStyle/>
        <a:p>
          <a:r>
            <a:rPr lang="it-IT" sz="1600" dirty="0" smtClean="0"/>
            <a:t>Vita reale/virtuale</a:t>
          </a:r>
          <a:endParaRPr lang="it-IT" sz="1600" dirty="0"/>
        </a:p>
      </dgm:t>
    </dgm:pt>
    <dgm:pt modelId="{E366D413-32EE-4837-8DB4-A645EF148BA6}" type="parTrans" cxnId="{AEB587AD-E068-442C-9513-2C44D51A502E}">
      <dgm:prSet/>
      <dgm:spPr/>
      <dgm:t>
        <a:bodyPr/>
        <a:lstStyle/>
        <a:p>
          <a:endParaRPr lang="it-IT" sz="4800"/>
        </a:p>
      </dgm:t>
    </dgm:pt>
    <dgm:pt modelId="{F7509140-2AAE-414C-899F-749B36E87E1F}" type="sibTrans" cxnId="{AEB587AD-E068-442C-9513-2C44D51A502E}">
      <dgm:prSet/>
      <dgm:spPr/>
      <dgm:t>
        <a:bodyPr/>
        <a:lstStyle/>
        <a:p>
          <a:endParaRPr lang="it-IT" sz="4800"/>
        </a:p>
      </dgm:t>
    </dgm:pt>
    <dgm:pt modelId="{2B7FCFBE-4FEA-449D-8E7A-8980C95586A5}">
      <dgm:prSet custT="1"/>
      <dgm:spPr/>
      <dgm:t>
        <a:bodyPr/>
        <a:lstStyle/>
        <a:p>
          <a:r>
            <a:rPr lang="it-IT" sz="1600" smtClean="0"/>
            <a:t>Spostamenti veloci</a:t>
          </a:r>
          <a:endParaRPr lang="it-IT" sz="1600" dirty="0" smtClean="0"/>
        </a:p>
      </dgm:t>
    </dgm:pt>
    <dgm:pt modelId="{031ED20F-2515-4843-8537-636F9EAE4DAA}" type="parTrans" cxnId="{A617F755-702F-41AD-81C3-E5C10A92ACF5}">
      <dgm:prSet/>
      <dgm:spPr/>
      <dgm:t>
        <a:bodyPr/>
        <a:lstStyle/>
        <a:p>
          <a:endParaRPr lang="it-IT" sz="4800"/>
        </a:p>
      </dgm:t>
    </dgm:pt>
    <dgm:pt modelId="{F76CD15D-5DD6-4874-A525-59D4EA3875E9}" type="sibTrans" cxnId="{A617F755-702F-41AD-81C3-E5C10A92ACF5}">
      <dgm:prSet/>
      <dgm:spPr/>
      <dgm:t>
        <a:bodyPr/>
        <a:lstStyle/>
        <a:p>
          <a:endParaRPr lang="it-IT" sz="4800"/>
        </a:p>
      </dgm:t>
    </dgm:pt>
    <dgm:pt modelId="{550170E1-39A0-4F1D-A430-2E0183B0120E}">
      <dgm:prSet custT="1"/>
      <dgm:spPr/>
      <dgm:t>
        <a:bodyPr/>
        <a:lstStyle/>
        <a:p>
          <a:r>
            <a:rPr lang="it-IT" sz="1600" smtClean="0"/>
            <a:t>Comunicazione istantanea</a:t>
          </a:r>
          <a:endParaRPr lang="it-IT" sz="1600" dirty="0" smtClean="0"/>
        </a:p>
      </dgm:t>
    </dgm:pt>
    <dgm:pt modelId="{D797DB47-E7A4-4A51-B237-99E49DF19DE6}" type="parTrans" cxnId="{955B6FD9-24E9-4F80-9E06-A93890D5A269}">
      <dgm:prSet/>
      <dgm:spPr/>
      <dgm:t>
        <a:bodyPr/>
        <a:lstStyle/>
        <a:p>
          <a:endParaRPr lang="it-IT" sz="4800"/>
        </a:p>
      </dgm:t>
    </dgm:pt>
    <dgm:pt modelId="{624D4551-68F6-482C-8476-FEA601F9454D}" type="sibTrans" cxnId="{955B6FD9-24E9-4F80-9E06-A93890D5A269}">
      <dgm:prSet/>
      <dgm:spPr/>
      <dgm:t>
        <a:bodyPr/>
        <a:lstStyle/>
        <a:p>
          <a:endParaRPr lang="it-IT" sz="4800"/>
        </a:p>
      </dgm:t>
    </dgm:pt>
    <dgm:pt modelId="{4EE8D55C-573A-4891-8B14-13A6BA2A5EF8}">
      <dgm:prSet custT="1"/>
      <dgm:spPr/>
      <dgm:t>
        <a:bodyPr/>
        <a:lstStyle/>
        <a:p>
          <a:r>
            <a:rPr lang="it-IT" sz="1600" smtClean="0"/>
            <a:t>Accesso illimitato a risorse e informazioni</a:t>
          </a:r>
          <a:endParaRPr lang="it-IT" sz="1600" dirty="0" smtClean="0"/>
        </a:p>
      </dgm:t>
    </dgm:pt>
    <dgm:pt modelId="{A426CBE3-DF2B-4F2A-85BC-C9D2D8EE85B3}" type="parTrans" cxnId="{1B5AD7E1-79EC-4053-971D-1BBAD990178E}">
      <dgm:prSet/>
      <dgm:spPr/>
      <dgm:t>
        <a:bodyPr/>
        <a:lstStyle/>
        <a:p>
          <a:endParaRPr lang="it-IT" sz="4800"/>
        </a:p>
      </dgm:t>
    </dgm:pt>
    <dgm:pt modelId="{03F9A831-3033-4188-8DE4-6FB86E4F1E60}" type="sibTrans" cxnId="{1B5AD7E1-79EC-4053-971D-1BBAD990178E}">
      <dgm:prSet/>
      <dgm:spPr/>
      <dgm:t>
        <a:bodyPr/>
        <a:lstStyle/>
        <a:p>
          <a:endParaRPr lang="it-IT" sz="4800"/>
        </a:p>
      </dgm:t>
    </dgm:pt>
    <dgm:pt modelId="{16293D70-2738-44E4-A7F3-95C8D7BAD18C}">
      <dgm:prSet custT="1"/>
      <dgm:spPr/>
      <dgm:t>
        <a:bodyPr/>
        <a:lstStyle/>
        <a:p>
          <a:r>
            <a:rPr lang="it-IT" sz="1600" smtClean="0"/>
            <a:t>Progressi in ogni campo</a:t>
          </a:r>
          <a:endParaRPr lang="it-IT" sz="1600" dirty="0"/>
        </a:p>
      </dgm:t>
    </dgm:pt>
    <dgm:pt modelId="{90D711F4-0626-4E72-B438-0F4977C54064}" type="parTrans" cxnId="{80253852-7B42-4087-A01C-6B1FCC873DA4}">
      <dgm:prSet/>
      <dgm:spPr/>
      <dgm:t>
        <a:bodyPr/>
        <a:lstStyle/>
        <a:p>
          <a:endParaRPr lang="it-IT" sz="4800"/>
        </a:p>
      </dgm:t>
    </dgm:pt>
    <dgm:pt modelId="{1FD31668-4057-477A-85D9-101175DD22BC}" type="sibTrans" cxnId="{80253852-7B42-4087-A01C-6B1FCC873DA4}">
      <dgm:prSet/>
      <dgm:spPr/>
      <dgm:t>
        <a:bodyPr/>
        <a:lstStyle/>
        <a:p>
          <a:endParaRPr lang="it-IT" sz="4800"/>
        </a:p>
      </dgm:t>
    </dgm:pt>
    <dgm:pt modelId="{5FE59860-5CE5-404F-B9FA-F35E2BB45136}" type="pres">
      <dgm:prSet presAssocID="{D54DCD4F-FD51-4AD0-A2DE-230A3E52A8C4}" presName="linearFlow" presStyleCnt="0">
        <dgm:presLayoutVars>
          <dgm:dir/>
          <dgm:resizeHandles val="exact"/>
        </dgm:presLayoutVars>
      </dgm:prSet>
      <dgm:spPr/>
      <dgm:t>
        <a:bodyPr/>
        <a:lstStyle/>
        <a:p>
          <a:endParaRPr lang="it-IT"/>
        </a:p>
      </dgm:t>
    </dgm:pt>
    <dgm:pt modelId="{C8451C9A-84EA-4EA5-819C-A1821BD6A461}" type="pres">
      <dgm:prSet presAssocID="{1A50BED9-2F6A-4F66-9167-23035DB5347F}" presName="composite" presStyleCnt="0"/>
      <dgm:spPr/>
      <dgm:t>
        <a:bodyPr/>
        <a:lstStyle/>
        <a:p>
          <a:endParaRPr lang="it-IT"/>
        </a:p>
      </dgm:t>
    </dgm:pt>
    <dgm:pt modelId="{3D49CF28-532B-4317-A6EF-9D66FCE61454}" type="pres">
      <dgm:prSet presAssocID="{1A50BED9-2F6A-4F66-9167-23035DB5347F}" presName="imgShp" presStyleLbl="fgImgPlace1" presStyleIdx="0" presStyleCnt="5"/>
      <dgm:spPr>
        <a:prstGeom prst="teardrop">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it-IT"/>
        </a:p>
      </dgm:t>
    </dgm:pt>
    <dgm:pt modelId="{E37E12C5-8756-48FF-8D0C-25B52BE55CB3}" type="pres">
      <dgm:prSet presAssocID="{1A50BED9-2F6A-4F66-9167-23035DB5347F}" presName="txShp" presStyleLbl="node1" presStyleIdx="0" presStyleCnt="5">
        <dgm:presLayoutVars>
          <dgm:bulletEnabled val="1"/>
        </dgm:presLayoutVars>
      </dgm:prSet>
      <dgm:spPr/>
      <dgm:t>
        <a:bodyPr/>
        <a:lstStyle/>
        <a:p>
          <a:endParaRPr lang="it-IT"/>
        </a:p>
      </dgm:t>
    </dgm:pt>
    <dgm:pt modelId="{C036A54D-E58F-4711-B089-F63FA85DC852}" type="pres">
      <dgm:prSet presAssocID="{F7509140-2AAE-414C-899F-749B36E87E1F}" presName="spacing" presStyleCnt="0"/>
      <dgm:spPr/>
      <dgm:t>
        <a:bodyPr/>
        <a:lstStyle/>
        <a:p>
          <a:endParaRPr lang="it-IT"/>
        </a:p>
      </dgm:t>
    </dgm:pt>
    <dgm:pt modelId="{32209614-8026-473C-AD6A-90FCFE66F575}" type="pres">
      <dgm:prSet presAssocID="{2B7FCFBE-4FEA-449D-8E7A-8980C95586A5}" presName="composite" presStyleCnt="0"/>
      <dgm:spPr/>
      <dgm:t>
        <a:bodyPr/>
        <a:lstStyle/>
        <a:p>
          <a:endParaRPr lang="it-IT"/>
        </a:p>
      </dgm:t>
    </dgm:pt>
    <dgm:pt modelId="{0CC1D3EA-3B5B-4515-9DD5-EE385C14573C}" type="pres">
      <dgm:prSet presAssocID="{2B7FCFBE-4FEA-449D-8E7A-8980C95586A5}" presName="imgShp" presStyleLbl="fgImgPlace1" presStyleIdx="1" presStyleCnt="5"/>
      <dgm:spPr>
        <a:prstGeom prst="teardrop">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it-IT"/>
        </a:p>
      </dgm:t>
    </dgm:pt>
    <dgm:pt modelId="{73C9DB29-8374-43D7-83B0-0D4E45F2BE61}" type="pres">
      <dgm:prSet presAssocID="{2B7FCFBE-4FEA-449D-8E7A-8980C95586A5}" presName="txShp" presStyleLbl="node1" presStyleIdx="1" presStyleCnt="5">
        <dgm:presLayoutVars>
          <dgm:bulletEnabled val="1"/>
        </dgm:presLayoutVars>
      </dgm:prSet>
      <dgm:spPr/>
      <dgm:t>
        <a:bodyPr/>
        <a:lstStyle/>
        <a:p>
          <a:endParaRPr lang="it-IT"/>
        </a:p>
      </dgm:t>
    </dgm:pt>
    <dgm:pt modelId="{2C1CC365-122B-4062-A9A1-0B4BD8478C0A}" type="pres">
      <dgm:prSet presAssocID="{F76CD15D-5DD6-4874-A525-59D4EA3875E9}" presName="spacing" presStyleCnt="0"/>
      <dgm:spPr/>
      <dgm:t>
        <a:bodyPr/>
        <a:lstStyle/>
        <a:p>
          <a:endParaRPr lang="it-IT"/>
        </a:p>
      </dgm:t>
    </dgm:pt>
    <dgm:pt modelId="{916B9620-2686-4CC7-9F46-BBDD0E4DB24C}" type="pres">
      <dgm:prSet presAssocID="{550170E1-39A0-4F1D-A430-2E0183B0120E}" presName="composite" presStyleCnt="0"/>
      <dgm:spPr/>
      <dgm:t>
        <a:bodyPr/>
        <a:lstStyle/>
        <a:p>
          <a:endParaRPr lang="it-IT"/>
        </a:p>
      </dgm:t>
    </dgm:pt>
    <dgm:pt modelId="{98F16152-44FF-4706-ABF2-3E3AAA5FCBD6}" type="pres">
      <dgm:prSet presAssocID="{550170E1-39A0-4F1D-A430-2E0183B0120E}" presName="imgShp" presStyleLbl="fgImgPlace1" presStyleIdx="2" presStyleCnt="5"/>
      <dgm:spPr>
        <a:prstGeom prst="teardrop">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endParaRPr lang="it-IT"/>
        </a:p>
      </dgm:t>
    </dgm:pt>
    <dgm:pt modelId="{6A4D999D-8DC3-4025-A6E2-700E069F3B15}" type="pres">
      <dgm:prSet presAssocID="{550170E1-39A0-4F1D-A430-2E0183B0120E}" presName="txShp" presStyleLbl="node1" presStyleIdx="2" presStyleCnt="5">
        <dgm:presLayoutVars>
          <dgm:bulletEnabled val="1"/>
        </dgm:presLayoutVars>
      </dgm:prSet>
      <dgm:spPr/>
      <dgm:t>
        <a:bodyPr/>
        <a:lstStyle/>
        <a:p>
          <a:endParaRPr lang="it-IT"/>
        </a:p>
      </dgm:t>
    </dgm:pt>
    <dgm:pt modelId="{DFF1D2B2-CED9-4B20-B880-B9B0BDA3352F}" type="pres">
      <dgm:prSet presAssocID="{624D4551-68F6-482C-8476-FEA601F9454D}" presName="spacing" presStyleCnt="0"/>
      <dgm:spPr/>
      <dgm:t>
        <a:bodyPr/>
        <a:lstStyle/>
        <a:p>
          <a:endParaRPr lang="it-IT"/>
        </a:p>
      </dgm:t>
    </dgm:pt>
    <dgm:pt modelId="{F46C681D-D1C2-48B5-8849-0E80AB561382}" type="pres">
      <dgm:prSet presAssocID="{4EE8D55C-573A-4891-8B14-13A6BA2A5EF8}" presName="composite" presStyleCnt="0"/>
      <dgm:spPr/>
      <dgm:t>
        <a:bodyPr/>
        <a:lstStyle/>
        <a:p>
          <a:endParaRPr lang="it-IT"/>
        </a:p>
      </dgm:t>
    </dgm:pt>
    <dgm:pt modelId="{FF48DE2A-020F-4AB6-BD82-E6A87A035F7D}" type="pres">
      <dgm:prSet presAssocID="{4EE8D55C-573A-4891-8B14-13A6BA2A5EF8}" presName="imgShp" presStyleLbl="fgImgPlace1" presStyleIdx="3" presStyleCnt="5"/>
      <dgm:spPr>
        <a:prstGeom prst="teardrop">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t>
        <a:bodyPr/>
        <a:lstStyle/>
        <a:p>
          <a:endParaRPr lang="it-IT"/>
        </a:p>
      </dgm:t>
    </dgm:pt>
    <dgm:pt modelId="{E4EAADEC-C86A-4BDA-B845-987DA8A8C694}" type="pres">
      <dgm:prSet presAssocID="{4EE8D55C-573A-4891-8B14-13A6BA2A5EF8}" presName="txShp" presStyleLbl="node1" presStyleIdx="3" presStyleCnt="5">
        <dgm:presLayoutVars>
          <dgm:bulletEnabled val="1"/>
        </dgm:presLayoutVars>
      </dgm:prSet>
      <dgm:spPr/>
      <dgm:t>
        <a:bodyPr/>
        <a:lstStyle/>
        <a:p>
          <a:endParaRPr lang="it-IT"/>
        </a:p>
      </dgm:t>
    </dgm:pt>
    <dgm:pt modelId="{7EAF8896-759E-43F6-99F5-4C1FB3A35C05}" type="pres">
      <dgm:prSet presAssocID="{03F9A831-3033-4188-8DE4-6FB86E4F1E60}" presName="spacing" presStyleCnt="0"/>
      <dgm:spPr/>
      <dgm:t>
        <a:bodyPr/>
        <a:lstStyle/>
        <a:p>
          <a:endParaRPr lang="it-IT"/>
        </a:p>
      </dgm:t>
    </dgm:pt>
    <dgm:pt modelId="{F79C7EA2-C68B-462F-96EA-D4E29E064194}" type="pres">
      <dgm:prSet presAssocID="{16293D70-2738-44E4-A7F3-95C8D7BAD18C}" presName="composite" presStyleCnt="0"/>
      <dgm:spPr/>
      <dgm:t>
        <a:bodyPr/>
        <a:lstStyle/>
        <a:p>
          <a:endParaRPr lang="it-IT"/>
        </a:p>
      </dgm:t>
    </dgm:pt>
    <dgm:pt modelId="{3E7594B0-C96B-4203-809A-573592CB83D8}" type="pres">
      <dgm:prSet presAssocID="{16293D70-2738-44E4-A7F3-95C8D7BAD18C}" presName="imgShp" presStyleLbl="fgImgPlace1" presStyleIdx="4" presStyleCnt="5"/>
      <dgm:spPr>
        <a:prstGeom prst="teardrop">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dgm:spPr>
      <dgm:t>
        <a:bodyPr/>
        <a:lstStyle/>
        <a:p>
          <a:endParaRPr lang="it-IT"/>
        </a:p>
      </dgm:t>
    </dgm:pt>
    <dgm:pt modelId="{376397B0-9929-46C8-B3F2-53ED7C71A3C3}" type="pres">
      <dgm:prSet presAssocID="{16293D70-2738-44E4-A7F3-95C8D7BAD18C}" presName="txShp" presStyleLbl="node1" presStyleIdx="4" presStyleCnt="5">
        <dgm:presLayoutVars>
          <dgm:bulletEnabled val="1"/>
        </dgm:presLayoutVars>
      </dgm:prSet>
      <dgm:spPr/>
      <dgm:t>
        <a:bodyPr/>
        <a:lstStyle/>
        <a:p>
          <a:endParaRPr lang="it-IT"/>
        </a:p>
      </dgm:t>
    </dgm:pt>
  </dgm:ptLst>
  <dgm:cxnLst>
    <dgm:cxn modelId="{11B54497-68C6-4E99-BE4E-10BE6E682C4E}" type="presOf" srcId="{2B7FCFBE-4FEA-449D-8E7A-8980C95586A5}" destId="{73C9DB29-8374-43D7-83B0-0D4E45F2BE61}" srcOrd="0" destOrd="0" presId="urn:microsoft.com/office/officeart/2005/8/layout/vList3"/>
    <dgm:cxn modelId="{AEB587AD-E068-442C-9513-2C44D51A502E}" srcId="{D54DCD4F-FD51-4AD0-A2DE-230A3E52A8C4}" destId="{1A50BED9-2F6A-4F66-9167-23035DB5347F}" srcOrd="0" destOrd="0" parTransId="{E366D413-32EE-4837-8DB4-A645EF148BA6}" sibTransId="{F7509140-2AAE-414C-899F-749B36E87E1F}"/>
    <dgm:cxn modelId="{E115E4FB-C69B-4A6C-BCBE-969F24A730EA}" type="presOf" srcId="{D54DCD4F-FD51-4AD0-A2DE-230A3E52A8C4}" destId="{5FE59860-5CE5-404F-B9FA-F35E2BB45136}" srcOrd="0" destOrd="0" presId="urn:microsoft.com/office/officeart/2005/8/layout/vList3"/>
    <dgm:cxn modelId="{3C3AE77C-1B72-4CB3-8D70-B4506C457E1A}" type="presOf" srcId="{4EE8D55C-573A-4891-8B14-13A6BA2A5EF8}" destId="{E4EAADEC-C86A-4BDA-B845-987DA8A8C694}" srcOrd="0" destOrd="0" presId="urn:microsoft.com/office/officeart/2005/8/layout/vList3"/>
    <dgm:cxn modelId="{1B5AD7E1-79EC-4053-971D-1BBAD990178E}" srcId="{D54DCD4F-FD51-4AD0-A2DE-230A3E52A8C4}" destId="{4EE8D55C-573A-4891-8B14-13A6BA2A5EF8}" srcOrd="3" destOrd="0" parTransId="{A426CBE3-DF2B-4F2A-85BC-C9D2D8EE85B3}" sibTransId="{03F9A831-3033-4188-8DE4-6FB86E4F1E60}"/>
    <dgm:cxn modelId="{955B6FD9-24E9-4F80-9E06-A93890D5A269}" srcId="{D54DCD4F-FD51-4AD0-A2DE-230A3E52A8C4}" destId="{550170E1-39A0-4F1D-A430-2E0183B0120E}" srcOrd="2" destOrd="0" parTransId="{D797DB47-E7A4-4A51-B237-99E49DF19DE6}" sibTransId="{624D4551-68F6-482C-8476-FEA601F9454D}"/>
    <dgm:cxn modelId="{268D45D3-16B5-458C-9DE9-25B27AA176CA}" type="presOf" srcId="{16293D70-2738-44E4-A7F3-95C8D7BAD18C}" destId="{376397B0-9929-46C8-B3F2-53ED7C71A3C3}" srcOrd="0" destOrd="0" presId="urn:microsoft.com/office/officeart/2005/8/layout/vList3"/>
    <dgm:cxn modelId="{A617F755-702F-41AD-81C3-E5C10A92ACF5}" srcId="{D54DCD4F-FD51-4AD0-A2DE-230A3E52A8C4}" destId="{2B7FCFBE-4FEA-449D-8E7A-8980C95586A5}" srcOrd="1" destOrd="0" parTransId="{031ED20F-2515-4843-8537-636F9EAE4DAA}" sibTransId="{F76CD15D-5DD6-4874-A525-59D4EA3875E9}"/>
    <dgm:cxn modelId="{5C315436-7A39-42F2-8B26-B93C68B747CA}" type="presOf" srcId="{550170E1-39A0-4F1D-A430-2E0183B0120E}" destId="{6A4D999D-8DC3-4025-A6E2-700E069F3B15}" srcOrd="0" destOrd="0" presId="urn:microsoft.com/office/officeart/2005/8/layout/vList3"/>
    <dgm:cxn modelId="{3344F4BE-F134-4506-B734-389EB8ED0EB4}" type="presOf" srcId="{1A50BED9-2F6A-4F66-9167-23035DB5347F}" destId="{E37E12C5-8756-48FF-8D0C-25B52BE55CB3}" srcOrd="0" destOrd="0" presId="urn:microsoft.com/office/officeart/2005/8/layout/vList3"/>
    <dgm:cxn modelId="{80253852-7B42-4087-A01C-6B1FCC873DA4}" srcId="{D54DCD4F-FD51-4AD0-A2DE-230A3E52A8C4}" destId="{16293D70-2738-44E4-A7F3-95C8D7BAD18C}" srcOrd="4" destOrd="0" parTransId="{90D711F4-0626-4E72-B438-0F4977C54064}" sibTransId="{1FD31668-4057-477A-85D9-101175DD22BC}"/>
    <dgm:cxn modelId="{BFAB924A-B83A-4D60-875E-F5F0436E462A}" type="presParOf" srcId="{5FE59860-5CE5-404F-B9FA-F35E2BB45136}" destId="{C8451C9A-84EA-4EA5-819C-A1821BD6A461}" srcOrd="0" destOrd="0" presId="urn:microsoft.com/office/officeart/2005/8/layout/vList3"/>
    <dgm:cxn modelId="{D03BF69F-8BF9-4229-BE14-A1439939C554}" type="presParOf" srcId="{C8451C9A-84EA-4EA5-819C-A1821BD6A461}" destId="{3D49CF28-532B-4317-A6EF-9D66FCE61454}" srcOrd="0" destOrd="0" presId="urn:microsoft.com/office/officeart/2005/8/layout/vList3"/>
    <dgm:cxn modelId="{81DC0F9A-3171-4A37-8B62-83EAEE266674}" type="presParOf" srcId="{C8451C9A-84EA-4EA5-819C-A1821BD6A461}" destId="{E37E12C5-8756-48FF-8D0C-25B52BE55CB3}" srcOrd="1" destOrd="0" presId="urn:microsoft.com/office/officeart/2005/8/layout/vList3"/>
    <dgm:cxn modelId="{F2CCC791-3FCE-4436-929D-1354CA140C6B}" type="presParOf" srcId="{5FE59860-5CE5-404F-B9FA-F35E2BB45136}" destId="{C036A54D-E58F-4711-B089-F63FA85DC852}" srcOrd="1" destOrd="0" presId="urn:microsoft.com/office/officeart/2005/8/layout/vList3"/>
    <dgm:cxn modelId="{9CAAF18C-4311-424A-BF19-52CDEBCB46D3}" type="presParOf" srcId="{5FE59860-5CE5-404F-B9FA-F35E2BB45136}" destId="{32209614-8026-473C-AD6A-90FCFE66F575}" srcOrd="2" destOrd="0" presId="urn:microsoft.com/office/officeart/2005/8/layout/vList3"/>
    <dgm:cxn modelId="{285E295E-A4F7-4D30-975C-B338BFD23F42}" type="presParOf" srcId="{32209614-8026-473C-AD6A-90FCFE66F575}" destId="{0CC1D3EA-3B5B-4515-9DD5-EE385C14573C}" srcOrd="0" destOrd="0" presId="urn:microsoft.com/office/officeart/2005/8/layout/vList3"/>
    <dgm:cxn modelId="{93F0988F-625A-4A3A-8823-BA4EEDF9A95D}" type="presParOf" srcId="{32209614-8026-473C-AD6A-90FCFE66F575}" destId="{73C9DB29-8374-43D7-83B0-0D4E45F2BE61}" srcOrd="1" destOrd="0" presId="urn:microsoft.com/office/officeart/2005/8/layout/vList3"/>
    <dgm:cxn modelId="{2888BBAD-65BE-4889-86F5-7A5F7B621009}" type="presParOf" srcId="{5FE59860-5CE5-404F-B9FA-F35E2BB45136}" destId="{2C1CC365-122B-4062-A9A1-0B4BD8478C0A}" srcOrd="3" destOrd="0" presId="urn:microsoft.com/office/officeart/2005/8/layout/vList3"/>
    <dgm:cxn modelId="{80647CC6-2D6F-4D3D-A60E-D92BB656DC33}" type="presParOf" srcId="{5FE59860-5CE5-404F-B9FA-F35E2BB45136}" destId="{916B9620-2686-4CC7-9F46-BBDD0E4DB24C}" srcOrd="4" destOrd="0" presId="urn:microsoft.com/office/officeart/2005/8/layout/vList3"/>
    <dgm:cxn modelId="{9B95BBA7-1938-4F7A-96C9-FA29EEF0A2AC}" type="presParOf" srcId="{916B9620-2686-4CC7-9F46-BBDD0E4DB24C}" destId="{98F16152-44FF-4706-ABF2-3E3AAA5FCBD6}" srcOrd="0" destOrd="0" presId="urn:microsoft.com/office/officeart/2005/8/layout/vList3"/>
    <dgm:cxn modelId="{E52318A1-ADBF-41B3-90F6-7609C02486FD}" type="presParOf" srcId="{916B9620-2686-4CC7-9F46-BBDD0E4DB24C}" destId="{6A4D999D-8DC3-4025-A6E2-700E069F3B15}" srcOrd="1" destOrd="0" presId="urn:microsoft.com/office/officeart/2005/8/layout/vList3"/>
    <dgm:cxn modelId="{B34BF8FD-A5B2-40C7-A987-5AE48789252B}" type="presParOf" srcId="{5FE59860-5CE5-404F-B9FA-F35E2BB45136}" destId="{DFF1D2B2-CED9-4B20-B880-B9B0BDA3352F}" srcOrd="5" destOrd="0" presId="urn:microsoft.com/office/officeart/2005/8/layout/vList3"/>
    <dgm:cxn modelId="{DCB91363-D311-45E4-A62B-BE51ADA85B6C}" type="presParOf" srcId="{5FE59860-5CE5-404F-B9FA-F35E2BB45136}" destId="{F46C681D-D1C2-48B5-8849-0E80AB561382}" srcOrd="6" destOrd="0" presId="urn:microsoft.com/office/officeart/2005/8/layout/vList3"/>
    <dgm:cxn modelId="{7068B40D-15E0-474B-95CE-C4C86EFB1AF7}" type="presParOf" srcId="{F46C681D-D1C2-48B5-8849-0E80AB561382}" destId="{FF48DE2A-020F-4AB6-BD82-E6A87A035F7D}" srcOrd="0" destOrd="0" presId="urn:microsoft.com/office/officeart/2005/8/layout/vList3"/>
    <dgm:cxn modelId="{B82E3BC8-8D5E-46B6-A960-3FDE30AF836D}" type="presParOf" srcId="{F46C681D-D1C2-48B5-8849-0E80AB561382}" destId="{E4EAADEC-C86A-4BDA-B845-987DA8A8C694}" srcOrd="1" destOrd="0" presId="urn:microsoft.com/office/officeart/2005/8/layout/vList3"/>
    <dgm:cxn modelId="{AD6387B5-7DDF-4509-AEBA-AD07028508BF}" type="presParOf" srcId="{5FE59860-5CE5-404F-B9FA-F35E2BB45136}" destId="{7EAF8896-759E-43F6-99F5-4C1FB3A35C05}" srcOrd="7" destOrd="0" presId="urn:microsoft.com/office/officeart/2005/8/layout/vList3"/>
    <dgm:cxn modelId="{1297CCF7-9A32-47D0-A095-567AED6E6C3A}" type="presParOf" srcId="{5FE59860-5CE5-404F-B9FA-F35E2BB45136}" destId="{F79C7EA2-C68B-462F-96EA-D4E29E064194}" srcOrd="8" destOrd="0" presId="urn:microsoft.com/office/officeart/2005/8/layout/vList3"/>
    <dgm:cxn modelId="{400B8A5D-4652-44E8-BDFA-234B87330E05}" type="presParOf" srcId="{F79C7EA2-C68B-462F-96EA-D4E29E064194}" destId="{3E7594B0-C96B-4203-809A-573592CB83D8}" srcOrd="0" destOrd="0" presId="urn:microsoft.com/office/officeart/2005/8/layout/vList3"/>
    <dgm:cxn modelId="{661610EA-3212-4B28-8E03-20871023CA6E}" type="presParOf" srcId="{F79C7EA2-C68B-462F-96EA-D4E29E064194}" destId="{376397B0-9929-46C8-B3F2-53ED7C71A3C3}" srcOrd="1" destOrd="0" presId="urn:microsoft.com/office/officeart/2005/8/layout/v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04259BF-3160-49FC-B628-1C379AE167C1}" type="doc">
      <dgm:prSet loTypeId="urn:microsoft.com/office/officeart/2005/8/layout/chevron2" loCatId="list" qsTypeId="urn:microsoft.com/office/officeart/2005/8/quickstyle/simple3" qsCatId="simple" csTypeId="urn:microsoft.com/office/officeart/2005/8/colors/accent3_2" csCatId="accent3" phldr="1"/>
      <dgm:spPr/>
      <dgm:t>
        <a:bodyPr/>
        <a:lstStyle/>
        <a:p>
          <a:endParaRPr lang="it-IT"/>
        </a:p>
      </dgm:t>
    </dgm:pt>
    <dgm:pt modelId="{AAC6F5DF-1C3A-4F38-8D1B-63715552AF68}">
      <dgm:prSet phldrT="[Testo]"/>
      <dgm:spPr/>
      <dgm:t>
        <a:bodyPr/>
        <a:lstStyle/>
        <a:p>
          <a:r>
            <a:rPr lang="it-IT" b="1" dirty="0" err="1" smtClean="0"/>
            <a:t>WannaCry</a:t>
          </a:r>
          <a:endParaRPr lang="it-IT" b="1" dirty="0"/>
        </a:p>
      </dgm:t>
    </dgm:pt>
    <dgm:pt modelId="{54CDFF9F-F1A7-444B-AF32-F380C3741080}" type="parTrans" cxnId="{E1A13093-21C4-4DB8-A070-D9D95D396217}">
      <dgm:prSet/>
      <dgm:spPr/>
      <dgm:t>
        <a:bodyPr/>
        <a:lstStyle/>
        <a:p>
          <a:endParaRPr lang="it-IT"/>
        </a:p>
      </dgm:t>
    </dgm:pt>
    <dgm:pt modelId="{648264DE-2461-40EB-A245-28347C32B0CB}" type="sibTrans" cxnId="{E1A13093-21C4-4DB8-A070-D9D95D396217}">
      <dgm:prSet/>
      <dgm:spPr/>
      <dgm:t>
        <a:bodyPr/>
        <a:lstStyle/>
        <a:p>
          <a:endParaRPr lang="it-IT"/>
        </a:p>
      </dgm:t>
    </dgm:pt>
    <dgm:pt modelId="{13706E2A-6A2C-4C91-9917-E7AD15663851}">
      <dgm:prSet phldrT="[Testo]"/>
      <dgm:spPr/>
      <dgm:t>
        <a:bodyPr/>
        <a:lstStyle/>
        <a:p>
          <a:r>
            <a:rPr lang="it-IT" b="1" dirty="0" smtClean="0"/>
            <a:t>Maggio 2017</a:t>
          </a:r>
          <a:endParaRPr lang="it-IT" b="1" dirty="0"/>
        </a:p>
      </dgm:t>
    </dgm:pt>
    <dgm:pt modelId="{AAF6B95B-F446-443A-96F2-F55BB3CCC15A}" type="parTrans" cxnId="{42DF9CCC-392F-4906-B5D4-DF8823724932}">
      <dgm:prSet/>
      <dgm:spPr/>
      <dgm:t>
        <a:bodyPr/>
        <a:lstStyle/>
        <a:p>
          <a:endParaRPr lang="it-IT"/>
        </a:p>
      </dgm:t>
    </dgm:pt>
    <dgm:pt modelId="{E5DBAE5D-80D7-45ED-B8A1-30733E55227B}" type="sibTrans" cxnId="{42DF9CCC-392F-4906-B5D4-DF8823724932}">
      <dgm:prSet/>
      <dgm:spPr/>
      <dgm:t>
        <a:bodyPr/>
        <a:lstStyle/>
        <a:p>
          <a:endParaRPr lang="it-IT"/>
        </a:p>
      </dgm:t>
    </dgm:pt>
    <dgm:pt modelId="{C97D6CA6-5EFE-48FC-A76F-34F224D046B4}">
      <dgm:prSet phldrT="[Testo]"/>
      <dgm:spPr/>
      <dgm:t>
        <a:bodyPr/>
        <a:lstStyle/>
        <a:p>
          <a:r>
            <a:rPr lang="it-IT" dirty="0" smtClean="0"/>
            <a:t>In alcuni ospedali britannici è stato necessario rinviare visite e operazioni per indisponibilità dei sistemi informatici</a:t>
          </a:r>
          <a:endParaRPr lang="it-IT" dirty="0"/>
        </a:p>
      </dgm:t>
    </dgm:pt>
    <dgm:pt modelId="{F077AAD2-0A38-409E-BADE-9A7464E0C000}" type="parTrans" cxnId="{1CC5BBF5-04D5-47B7-81B7-DA9AFDF4625F}">
      <dgm:prSet/>
      <dgm:spPr/>
      <dgm:t>
        <a:bodyPr/>
        <a:lstStyle/>
        <a:p>
          <a:endParaRPr lang="it-IT"/>
        </a:p>
      </dgm:t>
    </dgm:pt>
    <dgm:pt modelId="{0562620D-EAF1-4307-B524-84B7BC7F4320}" type="sibTrans" cxnId="{1CC5BBF5-04D5-47B7-81B7-DA9AFDF4625F}">
      <dgm:prSet/>
      <dgm:spPr/>
      <dgm:t>
        <a:bodyPr/>
        <a:lstStyle/>
        <a:p>
          <a:endParaRPr lang="it-IT"/>
        </a:p>
      </dgm:t>
    </dgm:pt>
    <dgm:pt modelId="{C59E8EEF-F068-4E3B-A5D8-36B3DA289F59}">
      <dgm:prSet phldrT="[Testo]"/>
      <dgm:spPr/>
      <dgm:t>
        <a:bodyPr/>
        <a:lstStyle/>
        <a:p>
          <a:r>
            <a:rPr lang="it-IT" b="1" dirty="0" err="1" smtClean="0"/>
            <a:t>NotPetya</a:t>
          </a:r>
          <a:endParaRPr lang="it-IT" b="1" dirty="0"/>
        </a:p>
      </dgm:t>
    </dgm:pt>
    <dgm:pt modelId="{8988A395-D890-41EC-9CB9-0BD72068DA88}" type="parTrans" cxnId="{19166B4F-4CB7-4943-93C3-C80502BC14D8}">
      <dgm:prSet/>
      <dgm:spPr/>
      <dgm:t>
        <a:bodyPr/>
        <a:lstStyle/>
        <a:p>
          <a:endParaRPr lang="it-IT"/>
        </a:p>
      </dgm:t>
    </dgm:pt>
    <dgm:pt modelId="{296628D0-490C-4879-AD23-C8A2BC5B1928}" type="sibTrans" cxnId="{19166B4F-4CB7-4943-93C3-C80502BC14D8}">
      <dgm:prSet/>
      <dgm:spPr/>
      <dgm:t>
        <a:bodyPr/>
        <a:lstStyle/>
        <a:p>
          <a:endParaRPr lang="it-IT"/>
        </a:p>
      </dgm:t>
    </dgm:pt>
    <dgm:pt modelId="{4E771079-1DF8-41F3-93F1-E32F66B4EBD4}">
      <dgm:prSet phldrT="[Testo]"/>
      <dgm:spPr/>
      <dgm:t>
        <a:bodyPr/>
        <a:lstStyle/>
        <a:p>
          <a:r>
            <a:rPr lang="it-IT" b="1" dirty="0" smtClean="0"/>
            <a:t>Giugno 2017</a:t>
          </a:r>
          <a:endParaRPr lang="it-IT" b="1" dirty="0"/>
        </a:p>
      </dgm:t>
    </dgm:pt>
    <dgm:pt modelId="{025C5B0F-ED0C-45E4-A9A1-4E25650C513C}" type="parTrans" cxnId="{5C169F12-A67B-4F30-A888-F3DEDCE5756D}">
      <dgm:prSet/>
      <dgm:spPr/>
      <dgm:t>
        <a:bodyPr/>
        <a:lstStyle/>
        <a:p>
          <a:endParaRPr lang="it-IT"/>
        </a:p>
      </dgm:t>
    </dgm:pt>
    <dgm:pt modelId="{143E371E-FEA6-4505-92B3-2C63F95E96F6}" type="sibTrans" cxnId="{5C169F12-A67B-4F30-A888-F3DEDCE5756D}">
      <dgm:prSet/>
      <dgm:spPr/>
      <dgm:t>
        <a:bodyPr/>
        <a:lstStyle/>
        <a:p>
          <a:endParaRPr lang="it-IT"/>
        </a:p>
      </dgm:t>
    </dgm:pt>
    <dgm:pt modelId="{57505689-B7FE-474C-ADC5-00369E78326E}">
      <dgm:prSet phldrT="[Testo]"/>
      <dgm:spPr/>
      <dgm:t>
        <a:bodyPr/>
        <a:lstStyle/>
        <a:p>
          <a:r>
            <a:rPr lang="it-IT" dirty="0" smtClean="0"/>
            <a:t>Cifra i dati ma non dà la possibilità di decifrarli, distruggendo i contenuti dei dispositivi colpiti</a:t>
          </a:r>
          <a:endParaRPr lang="it-IT" dirty="0"/>
        </a:p>
      </dgm:t>
    </dgm:pt>
    <dgm:pt modelId="{39199EF1-3DFC-45A4-B01D-2941BCEAEBDD}" type="parTrans" cxnId="{0AA0EA90-7E15-44E5-AD8E-DE41388D99E6}">
      <dgm:prSet/>
      <dgm:spPr/>
      <dgm:t>
        <a:bodyPr/>
        <a:lstStyle/>
        <a:p>
          <a:endParaRPr lang="it-IT"/>
        </a:p>
      </dgm:t>
    </dgm:pt>
    <dgm:pt modelId="{337A66B3-1614-47AF-B475-961CBAE347EA}" type="sibTrans" cxnId="{0AA0EA90-7E15-44E5-AD8E-DE41388D99E6}">
      <dgm:prSet/>
      <dgm:spPr/>
      <dgm:t>
        <a:bodyPr/>
        <a:lstStyle/>
        <a:p>
          <a:endParaRPr lang="it-IT"/>
        </a:p>
      </dgm:t>
    </dgm:pt>
    <dgm:pt modelId="{BE750BF7-02A1-44AE-BC52-356AE078F144}">
      <dgm:prSet phldrT="[Testo]"/>
      <dgm:spPr/>
      <dgm:t>
        <a:bodyPr/>
        <a:lstStyle/>
        <a:p>
          <a:r>
            <a:rPr lang="it-IT" dirty="0" smtClean="0"/>
            <a:t>Blocca i pc chiedendo un riscatto in </a:t>
          </a:r>
          <a:r>
            <a:rPr lang="it-IT" dirty="0" err="1" smtClean="0"/>
            <a:t>bitcoin</a:t>
          </a:r>
          <a:r>
            <a:rPr lang="it-IT" dirty="0" smtClean="0"/>
            <a:t> (</a:t>
          </a:r>
          <a:r>
            <a:rPr lang="it-IT" i="1" dirty="0" err="1" smtClean="0"/>
            <a:t>ransomware</a:t>
          </a:r>
          <a:r>
            <a:rPr lang="it-IT" dirty="0" smtClean="0"/>
            <a:t>)</a:t>
          </a:r>
          <a:endParaRPr lang="it-IT" dirty="0"/>
        </a:p>
      </dgm:t>
    </dgm:pt>
    <dgm:pt modelId="{6A765717-2204-4FB9-8CA8-CD0B3BC38851}" type="parTrans" cxnId="{D1A3935A-3B07-4FFA-9AF8-F11D57AE9F69}">
      <dgm:prSet/>
      <dgm:spPr/>
      <dgm:t>
        <a:bodyPr/>
        <a:lstStyle/>
        <a:p>
          <a:endParaRPr lang="it-IT"/>
        </a:p>
      </dgm:t>
    </dgm:pt>
    <dgm:pt modelId="{54EFD8F6-4AFC-40B3-BF04-4BF482D48139}" type="sibTrans" cxnId="{D1A3935A-3B07-4FFA-9AF8-F11D57AE9F69}">
      <dgm:prSet/>
      <dgm:spPr/>
      <dgm:t>
        <a:bodyPr/>
        <a:lstStyle/>
        <a:p>
          <a:endParaRPr lang="it-IT"/>
        </a:p>
      </dgm:t>
    </dgm:pt>
    <dgm:pt modelId="{626478C7-892A-4BF1-973A-CA70D42F30B8}">
      <dgm:prSet phldrT="[Testo]"/>
      <dgm:spPr/>
      <dgm:t>
        <a:bodyPr/>
        <a:lstStyle/>
        <a:p>
          <a:endParaRPr lang="it-IT" dirty="0"/>
        </a:p>
      </dgm:t>
    </dgm:pt>
    <dgm:pt modelId="{080205C1-BAB9-400E-80E0-51E6B70FB834}" type="parTrans" cxnId="{3100327F-A920-4C56-B6D3-CD9CCEFD93F4}">
      <dgm:prSet/>
      <dgm:spPr/>
      <dgm:t>
        <a:bodyPr/>
        <a:lstStyle/>
        <a:p>
          <a:endParaRPr lang="it-IT"/>
        </a:p>
      </dgm:t>
    </dgm:pt>
    <dgm:pt modelId="{3C3BED0D-1455-4272-920A-4CD89D008590}" type="sibTrans" cxnId="{3100327F-A920-4C56-B6D3-CD9CCEFD93F4}">
      <dgm:prSet/>
      <dgm:spPr/>
      <dgm:t>
        <a:bodyPr/>
        <a:lstStyle/>
        <a:p>
          <a:endParaRPr lang="it-IT"/>
        </a:p>
      </dgm:t>
    </dgm:pt>
    <dgm:pt modelId="{23504077-E129-4EAE-8A34-72D315E681D3}">
      <dgm:prSet phldrT="[Testo]"/>
      <dgm:spPr/>
      <dgm:t>
        <a:bodyPr/>
        <a:lstStyle/>
        <a:p>
          <a:endParaRPr lang="it-IT" dirty="0"/>
        </a:p>
      </dgm:t>
    </dgm:pt>
    <dgm:pt modelId="{DBF1F79F-A412-4552-A7F8-6C142B5BFAB9}" type="parTrans" cxnId="{D4567B4F-A870-4523-84DA-1226A46C4B89}">
      <dgm:prSet/>
      <dgm:spPr/>
      <dgm:t>
        <a:bodyPr/>
        <a:lstStyle/>
        <a:p>
          <a:endParaRPr lang="it-IT"/>
        </a:p>
      </dgm:t>
    </dgm:pt>
    <dgm:pt modelId="{0825B4A9-D93F-450D-93E5-14B3D76CE244}" type="sibTrans" cxnId="{D4567B4F-A870-4523-84DA-1226A46C4B89}">
      <dgm:prSet/>
      <dgm:spPr/>
      <dgm:t>
        <a:bodyPr/>
        <a:lstStyle/>
        <a:p>
          <a:endParaRPr lang="it-IT"/>
        </a:p>
      </dgm:t>
    </dgm:pt>
    <dgm:pt modelId="{A63CAD82-91DC-47E1-A593-02AF075AE06E}">
      <dgm:prSet phldrT="[Testo]"/>
      <dgm:spPr/>
      <dgm:t>
        <a:bodyPr/>
        <a:lstStyle/>
        <a:p>
          <a:endParaRPr lang="it-IT" dirty="0"/>
        </a:p>
      </dgm:t>
    </dgm:pt>
    <dgm:pt modelId="{2071684F-AC8F-47A1-8AE1-42924C48688E}" type="parTrans" cxnId="{1C2AE135-DCEB-44F7-B43C-7B18CFA167DB}">
      <dgm:prSet/>
      <dgm:spPr/>
      <dgm:t>
        <a:bodyPr/>
        <a:lstStyle/>
        <a:p>
          <a:endParaRPr lang="it-IT"/>
        </a:p>
      </dgm:t>
    </dgm:pt>
    <dgm:pt modelId="{DE7EC741-5F75-4E11-8395-6B0A7C76F604}" type="sibTrans" cxnId="{1C2AE135-DCEB-44F7-B43C-7B18CFA167DB}">
      <dgm:prSet/>
      <dgm:spPr/>
      <dgm:t>
        <a:bodyPr/>
        <a:lstStyle/>
        <a:p>
          <a:endParaRPr lang="it-IT"/>
        </a:p>
      </dgm:t>
    </dgm:pt>
    <dgm:pt modelId="{975AE58F-F9D8-478D-B240-0A2F6E77E8FD}">
      <dgm:prSet phldrT="[Testo]"/>
      <dgm:spPr/>
      <dgm:t>
        <a:bodyPr/>
        <a:lstStyle/>
        <a:p>
          <a:r>
            <a:rPr lang="it-IT" dirty="0" smtClean="0"/>
            <a:t>$300 milioni di danni alla multinazionale danese </a:t>
          </a:r>
          <a:r>
            <a:rPr lang="it-IT" dirty="0" err="1" smtClean="0"/>
            <a:t>Møller-Mærsk</a:t>
          </a:r>
          <a:endParaRPr lang="it-IT" dirty="0"/>
        </a:p>
      </dgm:t>
    </dgm:pt>
    <dgm:pt modelId="{82C1B405-049A-4A82-9B9F-DDD16D5A9CA8}" type="sibTrans" cxnId="{4B76F4E4-28DF-4BFC-88B0-DEEE3FAAC670}">
      <dgm:prSet/>
      <dgm:spPr/>
      <dgm:t>
        <a:bodyPr/>
        <a:lstStyle/>
        <a:p>
          <a:endParaRPr lang="it-IT"/>
        </a:p>
      </dgm:t>
    </dgm:pt>
    <dgm:pt modelId="{85CDD9B8-1065-410A-BC13-1148A28CB29A}" type="parTrans" cxnId="{4B76F4E4-28DF-4BFC-88B0-DEEE3FAAC670}">
      <dgm:prSet/>
      <dgm:spPr/>
      <dgm:t>
        <a:bodyPr/>
        <a:lstStyle/>
        <a:p>
          <a:endParaRPr lang="it-IT"/>
        </a:p>
      </dgm:t>
    </dgm:pt>
    <dgm:pt modelId="{8555EC48-1AA8-478D-B670-40EACB65E63A}">
      <dgm:prSet phldrT="[Testo]"/>
      <dgm:spPr/>
      <dgm:t>
        <a:bodyPr/>
        <a:lstStyle/>
        <a:p>
          <a:r>
            <a:rPr lang="it-IT" dirty="0" smtClean="0"/>
            <a:t>Danni ad altri gruppi industriali</a:t>
          </a:r>
          <a:endParaRPr lang="it-IT" dirty="0"/>
        </a:p>
      </dgm:t>
    </dgm:pt>
    <dgm:pt modelId="{C11E15A1-5EB8-4FCC-820E-CBEC84601F48}" type="parTrans" cxnId="{56508BED-D902-4770-9055-02050C38BC4E}">
      <dgm:prSet/>
      <dgm:spPr/>
      <dgm:t>
        <a:bodyPr/>
        <a:lstStyle/>
        <a:p>
          <a:endParaRPr lang="it-IT"/>
        </a:p>
      </dgm:t>
    </dgm:pt>
    <dgm:pt modelId="{ED1BC388-A34E-4E30-B593-9B9736D5016F}" type="sibTrans" cxnId="{56508BED-D902-4770-9055-02050C38BC4E}">
      <dgm:prSet/>
      <dgm:spPr/>
      <dgm:t>
        <a:bodyPr/>
        <a:lstStyle/>
        <a:p>
          <a:endParaRPr lang="it-IT"/>
        </a:p>
      </dgm:t>
    </dgm:pt>
    <dgm:pt modelId="{20631D1C-203D-427C-88CA-4E8040EBC635}">
      <dgm:prSet phldrT="[Testo]"/>
      <dgm:spPr/>
      <dgm:t>
        <a:bodyPr/>
        <a:lstStyle/>
        <a:p>
          <a:r>
            <a:rPr lang="it-IT" dirty="0" smtClean="0"/>
            <a:t>Danni totali $1 miliardo</a:t>
          </a:r>
          <a:endParaRPr lang="it-IT" dirty="0"/>
        </a:p>
      </dgm:t>
    </dgm:pt>
    <dgm:pt modelId="{EB3C0506-269D-4D8E-AFB8-811EDC0B3314}" type="parTrans" cxnId="{EECD260A-B3B0-4C34-AEBB-201B4B6430CF}">
      <dgm:prSet/>
      <dgm:spPr/>
      <dgm:t>
        <a:bodyPr/>
        <a:lstStyle/>
        <a:p>
          <a:endParaRPr lang="it-IT"/>
        </a:p>
      </dgm:t>
    </dgm:pt>
    <dgm:pt modelId="{F20D69E1-0157-45C0-B712-384E3CAEE24B}" type="sibTrans" cxnId="{EECD260A-B3B0-4C34-AEBB-201B4B6430CF}">
      <dgm:prSet/>
      <dgm:spPr/>
      <dgm:t>
        <a:bodyPr/>
        <a:lstStyle/>
        <a:p>
          <a:endParaRPr lang="it-IT"/>
        </a:p>
      </dgm:t>
    </dgm:pt>
    <dgm:pt modelId="{FCBD213C-AA30-4D5E-850E-D2A2E61C85C9}" type="pres">
      <dgm:prSet presAssocID="{A04259BF-3160-49FC-B628-1C379AE167C1}" presName="linearFlow" presStyleCnt="0">
        <dgm:presLayoutVars>
          <dgm:dir/>
          <dgm:animLvl val="lvl"/>
          <dgm:resizeHandles val="exact"/>
        </dgm:presLayoutVars>
      </dgm:prSet>
      <dgm:spPr/>
      <dgm:t>
        <a:bodyPr/>
        <a:lstStyle/>
        <a:p>
          <a:endParaRPr lang="it-IT"/>
        </a:p>
      </dgm:t>
    </dgm:pt>
    <dgm:pt modelId="{00E8BC01-3348-4449-B18A-FCCA1601FAEB}" type="pres">
      <dgm:prSet presAssocID="{AAC6F5DF-1C3A-4F38-8D1B-63715552AF68}" presName="composite" presStyleCnt="0"/>
      <dgm:spPr/>
    </dgm:pt>
    <dgm:pt modelId="{4FE9A397-84B1-419A-99A6-86B581BA19E2}" type="pres">
      <dgm:prSet presAssocID="{AAC6F5DF-1C3A-4F38-8D1B-63715552AF68}" presName="parentText" presStyleLbl="alignNode1" presStyleIdx="0" presStyleCnt="2" custScaleX="70571" custScaleY="44208">
        <dgm:presLayoutVars>
          <dgm:chMax val="1"/>
          <dgm:bulletEnabled val="1"/>
        </dgm:presLayoutVars>
      </dgm:prSet>
      <dgm:spPr>
        <a:prstGeom prst="teardrop">
          <a:avLst/>
        </a:prstGeom>
      </dgm:spPr>
      <dgm:t>
        <a:bodyPr/>
        <a:lstStyle/>
        <a:p>
          <a:endParaRPr lang="it-IT"/>
        </a:p>
      </dgm:t>
    </dgm:pt>
    <dgm:pt modelId="{18D5654B-7344-4FD3-BFCC-99A3D0BA4D66}" type="pres">
      <dgm:prSet presAssocID="{AAC6F5DF-1C3A-4F38-8D1B-63715552AF68}" presName="descendantText" presStyleLbl="alignAcc1" presStyleIdx="0" presStyleCnt="2">
        <dgm:presLayoutVars>
          <dgm:bulletEnabled val="1"/>
        </dgm:presLayoutVars>
      </dgm:prSet>
      <dgm:spPr/>
      <dgm:t>
        <a:bodyPr/>
        <a:lstStyle/>
        <a:p>
          <a:endParaRPr lang="it-IT"/>
        </a:p>
      </dgm:t>
    </dgm:pt>
    <dgm:pt modelId="{09600774-22F0-438C-91A7-2160CCE1D42F}" type="pres">
      <dgm:prSet presAssocID="{648264DE-2461-40EB-A245-28347C32B0CB}" presName="sp" presStyleCnt="0"/>
      <dgm:spPr/>
    </dgm:pt>
    <dgm:pt modelId="{5FB28223-6CCA-47FD-8D95-764458FF75E5}" type="pres">
      <dgm:prSet presAssocID="{C59E8EEF-F068-4E3B-A5D8-36B3DA289F59}" presName="composite" presStyleCnt="0"/>
      <dgm:spPr/>
    </dgm:pt>
    <dgm:pt modelId="{A665CED3-D779-4559-9201-5E630DDE3D5B}" type="pres">
      <dgm:prSet presAssocID="{C59E8EEF-F068-4E3B-A5D8-36B3DA289F59}" presName="parentText" presStyleLbl="alignNode1" presStyleIdx="1" presStyleCnt="2" custScaleX="69410" custScaleY="46132">
        <dgm:presLayoutVars>
          <dgm:chMax val="1"/>
          <dgm:bulletEnabled val="1"/>
        </dgm:presLayoutVars>
      </dgm:prSet>
      <dgm:spPr>
        <a:prstGeom prst="teardrop">
          <a:avLst/>
        </a:prstGeom>
      </dgm:spPr>
      <dgm:t>
        <a:bodyPr/>
        <a:lstStyle/>
        <a:p>
          <a:endParaRPr lang="it-IT"/>
        </a:p>
      </dgm:t>
    </dgm:pt>
    <dgm:pt modelId="{4C49C2A6-93FF-4794-811B-8B7AD8D174EB}" type="pres">
      <dgm:prSet presAssocID="{C59E8EEF-F068-4E3B-A5D8-36B3DA289F59}" presName="descendantText" presStyleLbl="alignAcc1" presStyleIdx="1" presStyleCnt="2" custLinFactNeighborX="672" custLinFactNeighborY="18962">
        <dgm:presLayoutVars>
          <dgm:bulletEnabled val="1"/>
        </dgm:presLayoutVars>
      </dgm:prSet>
      <dgm:spPr/>
      <dgm:t>
        <a:bodyPr/>
        <a:lstStyle/>
        <a:p>
          <a:endParaRPr lang="it-IT"/>
        </a:p>
      </dgm:t>
    </dgm:pt>
  </dgm:ptLst>
  <dgm:cxnLst>
    <dgm:cxn modelId="{1CC5BBF5-04D5-47B7-81B7-DA9AFDF4625F}" srcId="{AAC6F5DF-1C3A-4F38-8D1B-63715552AF68}" destId="{C97D6CA6-5EFE-48FC-A76F-34F224D046B4}" srcOrd="4" destOrd="0" parTransId="{F077AAD2-0A38-409E-BADE-9A7464E0C000}" sibTransId="{0562620D-EAF1-4307-B524-84B7BC7F4320}"/>
    <dgm:cxn modelId="{BD9D6B48-AB9E-48F9-A04B-1E5223509155}" type="presOf" srcId="{975AE58F-F9D8-478D-B240-0A2F6E77E8FD}" destId="{4C49C2A6-93FF-4794-811B-8B7AD8D174EB}" srcOrd="0" destOrd="3" presId="urn:microsoft.com/office/officeart/2005/8/layout/chevron2"/>
    <dgm:cxn modelId="{BEDD9221-C49C-47FB-80EA-A9546AF3334C}" type="presOf" srcId="{8555EC48-1AA8-478D-B670-40EACB65E63A}" destId="{4C49C2A6-93FF-4794-811B-8B7AD8D174EB}" srcOrd="0" destOrd="4" presId="urn:microsoft.com/office/officeart/2005/8/layout/chevron2"/>
    <dgm:cxn modelId="{7B3B6130-5343-4012-8F50-139131CDBA3B}" type="presOf" srcId="{4E771079-1DF8-41F3-93F1-E32F66B4EBD4}" destId="{4C49C2A6-93FF-4794-811B-8B7AD8D174EB}" srcOrd="0" destOrd="0" presId="urn:microsoft.com/office/officeart/2005/8/layout/chevron2"/>
    <dgm:cxn modelId="{19166B4F-4CB7-4943-93C3-C80502BC14D8}" srcId="{A04259BF-3160-49FC-B628-1C379AE167C1}" destId="{C59E8EEF-F068-4E3B-A5D8-36B3DA289F59}" srcOrd="1" destOrd="0" parTransId="{8988A395-D890-41EC-9CB9-0BD72068DA88}" sibTransId="{296628D0-490C-4879-AD23-C8A2BC5B1928}"/>
    <dgm:cxn modelId="{6E026204-1321-4FA3-A646-8EE59C835685}" type="presOf" srcId="{626478C7-892A-4BF1-973A-CA70D42F30B8}" destId="{18D5654B-7344-4FD3-BFCC-99A3D0BA4D66}" srcOrd="0" destOrd="3" presId="urn:microsoft.com/office/officeart/2005/8/layout/chevron2"/>
    <dgm:cxn modelId="{EECD260A-B3B0-4C34-AEBB-201B4B6430CF}" srcId="{C59E8EEF-F068-4E3B-A5D8-36B3DA289F59}" destId="{20631D1C-203D-427C-88CA-4E8040EBC635}" srcOrd="5" destOrd="0" parTransId="{EB3C0506-269D-4D8E-AFB8-811EDC0B3314}" sibTransId="{F20D69E1-0157-45C0-B712-384E3CAEE24B}"/>
    <dgm:cxn modelId="{3CD2F915-6042-4651-9F8D-CE0D48A49477}" type="presOf" srcId="{13706E2A-6A2C-4C91-9917-E7AD15663851}" destId="{18D5654B-7344-4FD3-BFCC-99A3D0BA4D66}" srcOrd="0" destOrd="0" presId="urn:microsoft.com/office/officeart/2005/8/layout/chevron2"/>
    <dgm:cxn modelId="{E1A13093-21C4-4DB8-A070-D9D95D396217}" srcId="{A04259BF-3160-49FC-B628-1C379AE167C1}" destId="{AAC6F5DF-1C3A-4F38-8D1B-63715552AF68}" srcOrd="0" destOrd="0" parTransId="{54CDFF9F-F1A7-444B-AF32-F380C3741080}" sibTransId="{648264DE-2461-40EB-A245-28347C32B0CB}"/>
    <dgm:cxn modelId="{FF9B6384-A5BA-42BA-A8DC-CA56EC924386}" type="presOf" srcId="{C59E8EEF-F068-4E3B-A5D8-36B3DA289F59}" destId="{A665CED3-D779-4559-9201-5E630DDE3D5B}" srcOrd="0" destOrd="0" presId="urn:microsoft.com/office/officeart/2005/8/layout/chevron2"/>
    <dgm:cxn modelId="{1C2AE135-DCEB-44F7-B43C-7B18CFA167DB}" srcId="{C59E8EEF-F068-4E3B-A5D8-36B3DA289F59}" destId="{A63CAD82-91DC-47E1-A593-02AF075AE06E}" srcOrd="1" destOrd="0" parTransId="{2071684F-AC8F-47A1-8AE1-42924C48688E}" sibTransId="{DE7EC741-5F75-4E11-8395-6B0A7C76F604}"/>
    <dgm:cxn modelId="{0AA0EA90-7E15-44E5-AD8E-DE41388D99E6}" srcId="{C59E8EEF-F068-4E3B-A5D8-36B3DA289F59}" destId="{57505689-B7FE-474C-ADC5-00369E78326E}" srcOrd="2" destOrd="0" parTransId="{39199EF1-3DFC-45A4-B01D-2941BCEAEBDD}" sibTransId="{337A66B3-1614-47AF-B475-961CBAE347EA}"/>
    <dgm:cxn modelId="{56508BED-D902-4770-9055-02050C38BC4E}" srcId="{C59E8EEF-F068-4E3B-A5D8-36B3DA289F59}" destId="{8555EC48-1AA8-478D-B670-40EACB65E63A}" srcOrd="4" destOrd="0" parTransId="{C11E15A1-5EB8-4FCC-820E-CBEC84601F48}" sibTransId="{ED1BC388-A34E-4E30-B593-9B9736D5016F}"/>
    <dgm:cxn modelId="{3100327F-A920-4C56-B6D3-CD9CCEFD93F4}" srcId="{AAC6F5DF-1C3A-4F38-8D1B-63715552AF68}" destId="{626478C7-892A-4BF1-973A-CA70D42F30B8}" srcOrd="3" destOrd="0" parTransId="{080205C1-BAB9-400E-80E0-51E6B70FB834}" sibTransId="{3C3BED0D-1455-4272-920A-4CD89D008590}"/>
    <dgm:cxn modelId="{D1A3935A-3B07-4FFA-9AF8-F11D57AE9F69}" srcId="{AAC6F5DF-1C3A-4F38-8D1B-63715552AF68}" destId="{BE750BF7-02A1-44AE-BC52-356AE078F144}" srcOrd="2" destOrd="0" parTransId="{6A765717-2204-4FB9-8CA8-CD0B3BC38851}" sibTransId="{54EFD8F6-4AFC-40B3-BF04-4BF482D48139}"/>
    <dgm:cxn modelId="{4016CC7D-D10F-4539-9CA4-ED0EBC14E2FA}" type="presOf" srcId="{20631D1C-203D-427C-88CA-4E8040EBC635}" destId="{4C49C2A6-93FF-4794-811B-8B7AD8D174EB}" srcOrd="0" destOrd="5" presId="urn:microsoft.com/office/officeart/2005/8/layout/chevron2"/>
    <dgm:cxn modelId="{5D4C4C11-8358-4E9A-99EF-A5294EF4D194}" type="presOf" srcId="{C97D6CA6-5EFE-48FC-A76F-34F224D046B4}" destId="{18D5654B-7344-4FD3-BFCC-99A3D0BA4D66}" srcOrd="0" destOrd="4" presId="urn:microsoft.com/office/officeart/2005/8/layout/chevron2"/>
    <dgm:cxn modelId="{2C6DC753-9A7A-45FD-952C-75E7DD3953A2}" type="presOf" srcId="{A63CAD82-91DC-47E1-A593-02AF075AE06E}" destId="{4C49C2A6-93FF-4794-811B-8B7AD8D174EB}" srcOrd="0" destOrd="1" presId="urn:microsoft.com/office/officeart/2005/8/layout/chevron2"/>
    <dgm:cxn modelId="{5020991D-3562-4343-96D5-5CAD6983E8AB}" type="presOf" srcId="{AAC6F5DF-1C3A-4F38-8D1B-63715552AF68}" destId="{4FE9A397-84B1-419A-99A6-86B581BA19E2}" srcOrd="0" destOrd="0" presId="urn:microsoft.com/office/officeart/2005/8/layout/chevron2"/>
    <dgm:cxn modelId="{D4567B4F-A870-4523-84DA-1226A46C4B89}" srcId="{AAC6F5DF-1C3A-4F38-8D1B-63715552AF68}" destId="{23504077-E129-4EAE-8A34-72D315E681D3}" srcOrd="1" destOrd="0" parTransId="{DBF1F79F-A412-4552-A7F8-6C142B5BFAB9}" sibTransId="{0825B4A9-D93F-450D-93E5-14B3D76CE244}"/>
    <dgm:cxn modelId="{11591471-A052-43A9-819A-B421564B5E23}" type="presOf" srcId="{BE750BF7-02A1-44AE-BC52-356AE078F144}" destId="{18D5654B-7344-4FD3-BFCC-99A3D0BA4D66}" srcOrd="0" destOrd="2" presId="urn:microsoft.com/office/officeart/2005/8/layout/chevron2"/>
    <dgm:cxn modelId="{E9CA0DAE-7D1A-4951-85AF-705312C98C75}" type="presOf" srcId="{A04259BF-3160-49FC-B628-1C379AE167C1}" destId="{FCBD213C-AA30-4D5E-850E-D2A2E61C85C9}" srcOrd="0" destOrd="0" presId="urn:microsoft.com/office/officeart/2005/8/layout/chevron2"/>
    <dgm:cxn modelId="{80498586-B21E-4146-A3B6-4601CB2369B1}" type="presOf" srcId="{23504077-E129-4EAE-8A34-72D315E681D3}" destId="{18D5654B-7344-4FD3-BFCC-99A3D0BA4D66}" srcOrd="0" destOrd="1" presId="urn:microsoft.com/office/officeart/2005/8/layout/chevron2"/>
    <dgm:cxn modelId="{5C169F12-A67B-4F30-A888-F3DEDCE5756D}" srcId="{C59E8EEF-F068-4E3B-A5D8-36B3DA289F59}" destId="{4E771079-1DF8-41F3-93F1-E32F66B4EBD4}" srcOrd="0" destOrd="0" parTransId="{025C5B0F-ED0C-45E4-A9A1-4E25650C513C}" sibTransId="{143E371E-FEA6-4505-92B3-2C63F95E96F6}"/>
    <dgm:cxn modelId="{42DF9CCC-392F-4906-B5D4-DF8823724932}" srcId="{AAC6F5DF-1C3A-4F38-8D1B-63715552AF68}" destId="{13706E2A-6A2C-4C91-9917-E7AD15663851}" srcOrd="0" destOrd="0" parTransId="{AAF6B95B-F446-443A-96F2-F55BB3CCC15A}" sibTransId="{E5DBAE5D-80D7-45ED-B8A1-30733E55227B}"/>
    <dgm:cxn modelId="{4B76F4E4-28DF-4BFC-88B0-DEEE3FAAC670}" srcId="{C59E8EEF-F068-4E3B-A5D8-36B3DA289F59}" destId="{975AE58F-F9D8-478D-B240-0A2F6E77E8FD}" srcOrd="3" destOrd="0" parTransId="{85CDD9B8-1065-410A-BC13-1148A28CB29A}" sibTransId="{82C1B405-049A-4A82-9B9F-DDD16D5A9CA8}"/>
    <dgm:cxn modelId="{21840C3C-7FD1-49FC-BD90-2C4F7B3BDD30}" type="presOf" srcId="{57505689-B7FE-474C-ADC5-00369E78326E}" destId="{4C49C2A6-93FF-4794-811B-8B7AD8D174EB}" srcOrd="0" destOrd="2" presId="urn:microsoft.com/office/officeart/2005/8/layout/chevron2"/>
    <dgm:cxn modelId="{909850F2-A0AE-46EB-B7E5-041C9A79170A}" type="presParOf" srcId="{FCBD213C-AA30-4D5E-850E-D2A2E61C85C9}" destId="{00E8BC01-3348-4449-B18A-FCCA1601FAEB}" srcOrd="0" destOrd="0" presId="urn:microsoft.com/office/officeart/2005/8/layout/chevron2"/>
    <dgm:cxn modelId="{A7FC902C-134A-4F25-A445-D35A49041149}" type="presParOf" srcId="{00E8BC01-3348-4449-B18A-FCCA1601FAEB}" destId="{4FE9A397-84B1-419A-99A6-86B581BA19E2}" srcOrd="0" destOrd="0" presId="urn:microsoft.com/office/officeart/2005/8/layout/chevron2"/>
    <dgm:cxn modelId="{E80CD0D0-DA7A-44C1-AEFA-DDBB971101E0}" type="presParOf" srcId="{00E8BC01-3348-4449-B18A-FCCA1601FAEB}" destId="{18D5654B-7344-4FD3-BFCC-99A3D0BA4D66}" srcOrd="1" destOrd="0" presId="urn:microsoft.com/office/officeart/2005/8/layout/chevron2"/>
    <dgm:cxn modelId="{9687D652-F637-4465-9627-740FE0CC6D4C}" type="presParOf" srcId="{FCBD213C-AA30-4D5E-850E-D2A2E61C85C9}" destId="{09600774-22F0-438C-91A7-2160CCE1D42F}" srcOrd="1" destOrd="0" presId="urn:microsoft.com/office/officeart/2005/8/layout/chevron2"/>
    <dgm:cxn modelId="{31A49D10-5F0A-4980-88DE-ADC7E85BE4C1}" type="presParOf" srcId="{FCBD213C-AA30-4D5E-850E-D2A2E61C85C9}" destId="{5FB28223-6CCA-47FD-8D95-764458FF75E5}" srcOrd="2" destOrd="0" presId="urn:microsoft.com/office/officeart/2005/8/layout/chevron2"/>
    <dgm:cxn modelId="{E4CD99CB-B155-4C6B-B324-6D1B05E3F1A1}" type="presParOf" srcId="{5FB28223-6CCA-47FD-8D95-764458FF75E5}" destId="{A665CED3-D779-4559-9201-5E630DDE3D5B}" srcOrd="0" destOrd="0" presId="urn:microsoft.com/office/officeart/2005/8/layout/chevron2"/>
    <dgm:cxn modelId="{BABE74ED-BDA1-4B52-A19C-037252EB9A75}" type="presParOf" srcId="{5FB28223-6CCA-47FD-8D95-764458FF75E5}" destId="{4C49C2A6-93FF-4794-811B-8B7AD8D174EB}"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E0D4B8-D12B-4889-A6E9-D74E43074F28}" type="doc">
      <dgm:prSet loTypeId="urn:microsoft.com/office/officeart/2005/8/layout/pyramid2" loCatId="list" qsTypeId="urn:microsoft.com/office/officeart/2005/8/quickstyle/simple4" qsCatId="simple" csTypeId="urn:microsoft.com/office/officeart/2005/8/colors/accent1_2" csCatId="accent1" phldr="1"/>
      <dgm:spPr/>
    </dgm:pt>
    <dgm:pt modelId="{5ACDD968-FF97-4594-9885-409EEEDE7E1B}">
      <dgm:prSet phldrT="[Testo]" custT="1"/>
      <dgm:spPr/>
      <dgm:t>
        <a:bodyPr/>
        <a:lstStyle/>
        <a:p>
          <a:r>
            <a:rPr lang="it-IT" sz="1400" dirty="0" smtClean="0"/>
            <a:t>Non connessi</a:t>
          </a:r>
          <a:endParaRPr lang="it-IT" sz="1400" dirty="0"/>
        </a:p>
      </dgm:t>
    </dgm:pt>
    <dgm:pt modelId="{99767E10-DB23-42FE-B8DA-2709DC683D59}" type="parTrans" cxnId="{1943B89F-4262-4420-A090-02DCB8771208}">
      <dgm:prSet/>
      <dgm:spPr/>
      <dgm:t>
        <a:bodyPr/>
        <a:lstStyle/>
        <a:p>
          <a:endParaRPr lang="it-IT" sz="4400"/>
        </a:p>
      </dgm:t>
    </dgm:pt>
    <dgm:pt modelId="{8D02D33E-AAA8-405C-81A0-C9082FEC3CED}" type="sibTrans" cxnId="{1943B89F-4262-4420-A090-02DCB8771208}">
      <dgm:prSet/>
      <dgm:spPr/>
      <dgm:t>
        <a:bodyPr/>
        <a:lstStyle/>
        <a:p>
          <a:endParaRPr lang="it-IT" sz="4400"/>
        </a:p>
      </dgm:t>
    </dgm:pt>
    <dgm:pt modelId="{5FADC618-0A70-4F91-8850-AEB1242DC6EC}">
      <dgm:prSet phldrT="[Testo]" custT="1"/>
      <dgm:spPr/>
      <dgm:t>
        <a:bodyPr/>
        <a:lstStyle/>
        <a:p>
          <a:r>
            <a:rPr lang="it-IT" sz="1400" dirty="0" smtClean="0"/>
            <a:t>Altamente/sempre connessi</a:t>
          </a:r>
          <a:endParaRPr lang="it-IT" sz="1400" dirty="0"/>
        </a:p>
      </dgm:t>
    </dgm:pt>
    <dgm:pt modelId="{F03C68A6-9722-4435-9C1C-DEE587FB39FA}" type="parTrans" cxnId="{492E1AB6-A633-422A-A652-1CEDF68F90CF}">
      <dgm:prSet/>
      <dgm:spPr/>
      <dgm:t>
        <a:bodyPr/>
        <a:lstStyle/>
        <a:p>
          <a:endParaRPr lang="it-IT" sz="4400"/>
        </a:p>
      </dgm:t>
    </dgm:pt>
    <dgm:pt modelId="{576C3D63-85B4-44AE-87B2-A545E12FBEBA}" type="sibTrans" cxnId="{492E1AB6-A633-422A-A652-1CEDF68F90CF}">
      <dgm:prSet/>
      <dgm:spPr/>
      <dgm:t>
        <a:bodyPr/>
        <a:lstStyle/>
        <a:p>
          <a:endParaRPr lang="it-IT" sz="4400"/>
        </a:p>
      </dgm:t>
    </dgm:pt>
    <dgm:pt modelId="{0F090A55-1454-4668-8CB9-D12B9072B351}" type="pres">
      <dgm:prSet presAssocID="{70E0D4B8-D12B-4889-A6E9-D74E43074F28}" presName="compositeShape" presStyleCnt="0">
        <dgm:presLayoutVars>
          <dgm:dir/>
          <dgm:resizeHandles/>
        </dgm:presLayoutVars>
      </dgm:prSet>
      <dgm:spPr/>
    </dgm:pt>
    <dgm:pt modelId="{81F08E56-C743-4AF3-8D00-05C0EAB0D68F}" type="pres">
      <dgm:prSet presAssocID="{70E0D4B8-D12B-4889-A6E9-D74E43074F28}" presName="pyramid" presStyleLbl="node1" presStyleIdx="0" presStyleCnt="1"/>
      <dgm:spPr/>
    </dgm:pt>
    <dgm:pt modelId="{97104F23-CF46-45C4-9634-00552187FF3F}" type="pres">
      <dgm:prSet presAssocID="{70E0D4B8-D12B-4889-A6E9-D74E43074F28}" presName="theList" presStyleCnt="0"/>
      <dgm:spPr/>
    </dgm:pt>
    <dgm:pt modelId="{3CC5FBCB-061B-46D9-B408-348FE51AEE97}" type="pres">
      <dgm:prSet presAssocID="{5ACDD968-FF97-4594-9885-409EEEDE7E1B}" presName="aNode" presStyleLbl="fgAcc1" presStyleIdx="0" presStyleCnt="2">
        <dgm:presLayoutVars>
          <dgm:bulletEnabled val="1"/>
        </dgm:presLayoutVars>
      </dgm:prSet>
      <dgm:spPr/>
      <dgm:t>
        <a:bodyPr/>
        <a:lstStyle/>
        <a:p>
          <a:endParaRPr lang="it-IT"/>
        </a:p>
      </dgm:t>
    </dgm:pt>
    <dgm:pt modelId="{E9F941F4-75D9-4BD9-9F86-E57D16CABC03}" type="pres">
      <dgm:prSet presAssocID="{5ACDD968-FF97-4594-9885-409EEEDE7E1B}" presName="aSpace" presStyleCnt="0"/>
      <dgm:spPr/>
    </dgm:pt>
    <dgm:pt modelId="{5155F48F-6095-4AC4-9FD4-132B66229741}" type="pres">
      <dgm:prSet presAssocID="{5FADC618-0A70-4F91-8850-AEB1242DC6EC}" presName="aNode" presStyleLbl="fgAcc1" presStyleIdx="1" presStyleCnt="2">
        <dgm:presLayoutVars>
          <dgm:bulletEnabled val="1"/>
        </dgm:presLayoutVars>
      </dgm:prSet>
      <dgm:spPr/>
      <dgm:t>
        <a:bodyPr/>
        <a:lstStyle/>
        <a:p>
          <a:endParaRPr lang="it-IT"/>
        </a:p>
      </dgm:t>
    </dgm:pt>
    <dgm:pt modelId="{97E6912C-57E4-4EC5-9550-0871BAA81EAC}" type="pres">
      <dgm:prSet presAssocID="{5FADC618-0A70-4F91-8850-AEB1242DC6EC}" presName="aSpace" presStyleCnt="0"/>
      <dgm:spPr/>
    </dgm:pt>
  </dgm:ptLst>
  <dgm:cxnLst>
    <dgm:cxn modelId="{B6974795-A64A-4E9F-B94D-8F64CCAC0DD1}" type="presOf" srcId="{70E0D4B8-D12B-4889-A6E9-D74E43074F28}" destId="{0F090A55-1454-4668-8CB9-D12B9072B351}" srcOrd="0" destOrd="0" presId="urn:microsoft.com/office/officeart/2005/8/layout/pyramid2"/>
    <dgm:cxn modelId="{334DE01C-4256-44D7-9634-702F7F2011B8}" type="presOf" srcId="{5FADC618-0A70-4F91-8850-AEB1242DC6EC}" destId="{5155F48F-6095-4AC4-9FD4-132B66229741}" srcOrd="0" destOrd="0" presId="urn:microsoft.com/office/officeart/2005/8/layout/pyramid2"/>
    <dgm:cxn modelId="{B76ED421-B657-44BC-8BAF-76AE80282232}" type="presOf" srcId="{5ACDD968-FF97-4594-9885-409EEEDE7E1B}" destId="{3CC5FBCB-061B-46D9-B408-348FE51AEE97}" srcOrd="0" destOrd="0" presId="urn:microsoft.com/office/officeart/2005/8/layout/pyramid2"/>
    <dgm:cxn modelId="{492E1AB6-A633-422A-A652-1CEDF68F90CF}" srcId="{70E0D4B8-D12B-4889-A6E9-D74E43074F28}" destId="{5FADC618-0A70-4F91-8850-AEB1242DC6EC}" srcOrd="1" destOrd="0" parTransId="{F03C68A6-9722-4435-9C1C-DEE587FB39FA}" sibTransId="{576C3D63-85B4-44AE-87B2-A545E12FBEBA}"/>
    <dgm:cxn modelId="{1943B89F-4262-4420-A090-02DCB8771208}" srcId="{70E0D4B8-D12B-4889-A6E9-D74E43074F28}" destId="{5ACDD968-FF97-4594-9885-409EEEDE7E1B}" srcOrd="0" destOrd="0" parTransId="{99767E10-DB23-42FE-B8DA-2709DC683D59}" sibTransId="{8D02D33E-AAA8-405C-81A0-C9082FEC3CED}"/>
    <dgm:cxn modelId="{AA2EFEBC-4C7D-4315-9B6A-878F6566104D}" type="presParOf" srcId="{0F090A55-1454-4668-8CB9-D12B9072B351}" destId="{81F08E56-C743-4AF3-8D00-05C0EAB0D68F}" srcOrd="0" destOrd="0" presId="urn:microsoft.com/office/officeart/2005/8/layout/pyramid2"/>
    <dgm:cxn modelId="{C7E42723-8EE5-4319-9BE1-E8F84ACBEAC5}" type="presParOf" srcId="{0F090A55-1454-4668-8CB9-D12B9072B351}" destId="{97104F23-CF46-45C4-9634-00552187FF3F}" srcOrd="1" destOrd="0" presId="urn:microsoft.com/office/officeart/2005/8/layout/pyramid2"/>
    <dgm:cxn modelId="{14D560A6-3A5F-48BF-915D-16D4D5A590CF}" type="presParOf" srcId="{97104F23-CF46-45C4-9634-00552187FF3F}" destId="{3CC5FBCB-061B-46D9-B408-348FE51AEE97}" srcOrd="0" destOrd="0" presId="urn:microsoft.com/office/officeart/2005/8/layout/pyramid2"/>
    <dgm:cxn modelId="{F0F63C14-8330-4DB1-AE0F-7F3B60C5A6E0}" type="presParOf" srcId="{97104F23-CF46-45C4-9634-00552187FF3F}" destId="{E9F941F4-75D9-4BD9-9F86-E57D16CABC03}" srcOrd="1" destOrd="0" presId="urn:microsoft.com/office/officeart/2005/8/layout/pyramid2"/>
    <dgm:cxn modelId="{AFA4D2CC-BD8C-472C-8F2C-8435B3719A6B}" type="presParOf" srcId="{97104F23-CF46-45C4-9634-00552187FF3F}" destId="{5155F48F-6095-4AC4-9FD4-132B66229741}" srcOrd="2" destOrd="0" presId="urn:microsoft.com/office/officeart/2005/8/layout/pyramid2"/>
    <dgm:cxn modelId="{AAA7F2C4-EE98-4CFB-B5E6-FE70D7451779}" type="presParOf" srcId="{97104F23-CF46-45C4-9634-00552187FF3F}" destId="{97E6912C-57E4-4EC5-9550-0871BAA81EAC}" srcOrd="3" destOrd="0" presId="urn:microsoft.com/office/officeart/2005/8/layout/pyramid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323271-A74D-46D2-9817-184B073632D9}" type="doc">
      <dgm:prSet loTypeId="urn:microsoft.com/office/officeart/2009/layout/ReverseList" loCatId="relationship" qsTypeId="urn:microsoft.com/office/officeart/2005/8/quickstyle/simple1" qsCatId="simple" csTypeId="urn:microsoft.com/office/officeart/2005/8/colors/colorful4" csCatId="colorful" phldr="1"/>
      <dgm:spPr/>
      <dgm:t>
        <a:bodyPr/>
        <a:lstStyle/>
        <a:p>
          <a:endParaRPr lang="it-IT"/>
        </a:p>
      </dgm:t>
    </dgm:pt>
    <dgm:pt modelId="{6F4F4628-C71E-4132-BB53-0B96FAC2542E}" type="pres">
      <dgm:prSet presAssocID="{7E323271-A74D-46D2-9817-184B073632D9}" presName="Name0" presStyleCnt="0">
        <dgm:presLayoutVars>
          <dgm:chMax val="2"/>
          <dgm:chPref val="2"/>
          <dgm:animLvl val="lvl"/>
        </dgm:presLayoutVars>
      </dgm:prSet>
      <dgm:spPr/>
      <dgm:t>
        <a:bodyPr/>
        <a:lstStyle/>
        <a:p>
          <a:endParaRPr lang="it-IT"/>
        </a:p>
      </dgm:t>
    </dgm:pt>
  </dgm:ptLst>
  <dgm:cxnLst>
    <dgm:cxn modelId="{2E362668-5109-406A-89D7-C7A3A566AEC9}" type="presOf" srcId="{7E323271-A74D-46D2-9817-184B073632D9}" destId="{6F4F4628-C71E-4132-BB53-0B96FAC2542E}" srcOrd="0" destOrd="0" presId="urn:microsoft.com/office/officeart/2009/layout/Revers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EC626E-0924-475F-B3A6-33057F50B349}"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it-IT"/>
        </a:p>
      </dgm:t>
    </dgm:pt>
    <dgm:pt modelId="{D1258A99-6856-4BD6-8A88-C863A3F8C634}">
      <dgm:prSet phldrT="[Testo]"/>
      <dgm:spPr/>
      <dgm:t>
        <a:bodyPr/>
        <a:lstStyle/>
        <a:p>
          <a:r>
            <a:rPr lang="it-IT" dirty="0" smtClean="0"/>
            <a:t>Ieri</a:t>
          </a:r>
          <a:endParaRPr lang="it-IT" dirty="0"/>
        </a:p>
      </dgm:t>
    </dgm:pt>
    <dgm:pt modelId="{ECE4D191-AF21-43EB-B01B-042ACF182F80}" type="parTrans" cxnId="{6155E593-EBA1-4F30-8699-FF292C5CB3B0}">
      <dgm:prSet/>
      <dgm:spPr/>
      <dgm:t>
        <a:bodyPr/>
        <a:lstStyle/>
        <a:p>
          <a:endParaRPr lang="it-IT"/>
        </a:p>
      </dgm:t>
    </dgm:pt>
    <dgm:pt modelId="{5FD35CCB-4D61-404B-8ECA-9B5DD52A10A1}" type="sibTrans" cxnId="{6155E593-EBA1-4F30-8699-FF292C5CB3B0}">
      <dgm:prSet/>
      <dgm:spPr/>
      <dgm:t>
        <a:bodyPr/>
        <a:lstStyle/>
        <a:p>
          <a:endParaRPr lang="it-IT"/>
        </a:p>
      </dgm:t>
    </dgm:pt>
    <dgm:pt modelId="{118ACB67-1D0F-4910-8887-485D0F56767D}">
      <dgm:prSet phldrT="[Testo]"/>
      <dgm:spPr/>
      <dgm:t>
        <a:bodyPr/>
        <a:lstStyle/>
        <a:p>
          <a:r>
            <a:rPr lang="it-IT" dirty="0" smtClean="0"/>
            <a:t>Oggi</a:t>
          </a:r>
          <a:endParaRPr lang="it-IT" dirty="0"/>
        </a:p>
      </dgm:t>
    </dgm:pt>
    <dgm:pt modelId="{B87C042C-547A-47E3-96EB-8E029F0716C1}" type="parTrans" cxnId="{9C50E508-782F-46CC-AFA1-757D417FA874}">
      <dgm:prSet/>
      <dgm:spPr/>
      <dgm:t>
        <a:bodyPr/>
        <a:lstStyle/>
        <a:p>
          <a:endParaRPr lang="it-IT"/>
        </a:p>
      </dgm:t>
    </dgm:pt>
    <dgm:pt modelId="{64D60560-D4A2-42B2-B71C-91F355A17571}" type="sibTrans" cxnId="{9C50E508-782F-46CC-AFA1-757D417FA874}">
      <dgm:prSet/>
      <dgm:spPr/>
      <dgm:t>
        <a:bodyPr/>
        <a:lstStyle/>
        <a:p>
          <a:endParaRPr lang="it-IT"/>
        </a:p>
      </dgm:t>
    </dgm:pt>
    <dgm:pt modelId="{3D3F0AE8-0335-43F8-83CC-77BD6AF92F53}" type="pres">
      <dgm:prSet presAssocID="{65EC626E-0924-475F-B3A6-33057F50B349}" presName="compositeShape" presStyleCnt="0">
        <dgm:presLayoutVars>
          <dgm:chMax val="2"/>
          <dgm:dir/>
          <dgm:resizeHandles val="exact"/>
        </dgm:presLayoutVars>
      </dgm:prSet>
      <dgm:spPr/>
      <dgm:t>
        <a:bodyPr/>
        <a:lstStyle/>
        <a:p>
          <a:endParaRPr lang="it-IT"/>
        </a:p>
      </dgm:t>
    </dgm:pt>
    <dgm:pt modelId="{005E0E78-A9A6-4A4B-B68F-DA09EB9320B8}" type="pres">
      <dgm:prSet presAssocID="{65EC626E-0924-475F-B3A6-33057F50B349}" presName="ribbon" presStyleLbl="node1" presStyleIdx="0" presStyleCnt="1" custLinFactNeighborX="-1613" custLinFactNeighborY="51974"/>
      <dgm:spPr/>
    </dgm:pt>
    <dgm:pt modelId="{F595C4EC-53B3-46FE-9FCD-7B43A5EB8739}" type="pres">
      <dgm:prSet presAssocID="{65EC626E-0924-475F-B3A6-33057F50B349}" presName="leftArrowText" presStyleLbl="node1" presStyleIdx="0" presStyleCnt="1">
        <dgm:presLayoutVars>
          <dgm:chMax val="0"/>
          <dgm:bulletEnabled val="1"/>
        </dgm:presLayoutVars>
      </dgm:prSet>
      <dgm:spPr/>
      <dgm:t>
        <a:bodyPr/>
        <a:lstStyle/>
        <a:p>
          <a:endParaRPr lang="it-IT"/>
        </a:p>
      </dgm:t>
    </dgm:pt>
    <dgm:pt modelId="{AA12E801-8E7E-40D3-943B-43214EB5FD7A}" type="pres">
      <dgm:prSet presAssocID="{65EC626E-0924-475F-B3A6-33057F50B349}" presName="rightArrowText" presStyleLbl="node1" presStyleIdx="0" presStyleCnt="1">
        <dgm:presLayoutVars>
          <dgm:chMax val="0"/>
          <dgm:bulletEnabled val="1"/>
        </dgm:presLayoutVars>
      </dgm:prSet>
      <dgm:spPr/>
      <dgm:t>
        <a:bodyPr/>
        <a:lstStyle/>
        <a:p>
          <a:endParaRPr lang="it-IT"/>
        </a:p>
      </dgm:t>
    </dgm:pt>
  </dgm:ptLst>
  <dgm:cxnLst>
    <dgm:cxn modelId="{6155E593-EBA1-4F30-8699-FF292C5CB3B0}" srcId="{65EC626E-0924-475F-B3A6-33057F50B349}" destId="{D1258A99-6856-4BD6-8A88-C863A3F8C634}" srcOrd="0" destOrd="0" parTransId="{ECE4D191-AF21-43EB-B01B-042ACF182F80}" sibTransId="{5FD35CCB-4D61-404B-8ECA-9B5DD52A10A1}"/>
    <dgm:cxn modelId="{9C50E508-782F-46CC-AFA1-757D417FA874}" srcId="{65EC626E-0924-475F-B3A6-33057F50B349}" destId="{118ACB67-1D0F-4910-8887-485D0F56767D}" srcOrd="1" destOrd="0" parTransId="{B87C042C-547A-47E3-96EB-8E029F0716C1}" sibTransId="{64D60560-D4A2-42B2-B71C-91F355A17571}"/>
    <dgm:cxn modelId="{CEE67209-99BE-4055-B378-0069F70CEC4D}" type="presOf" srcId="{D1258A99-6856-4BD6-8A88-C863A3F8C634}" destId="{F595C4EC-53B3-46FE-9FCD-7B43A5EB8739}" srcOrd="0" destOrd="0" presId="urn:microsoft.com/office/officeart/2005/8/layout/arrow6"/>
    <dgm:cxn modelId="{3C70109A-A054-440C-812B-757C4C68D466}" type="presOf" srcId="{65EC626E-0924-475F-B3A6-33057F50B349}" destId="{3D3F0AE8-0335-43F8-83CC-77BD6AF92F53}" srcOrd="0" destOrd="0" presId="urn:microsoft.com/office/officeart/2005/8/layout/arrow6"/>
    <dgm:cxn modelId="{4C528EFF-DB48-48F6-A893-57FD16D6B592}" type="presOf" srcId="{118ACB67-1D0F-4910-8887-485D0F56767D}" destId="{AA12E801-8E7E-40D3-943B-43214EB5FD7A}" srcOrd="0" destOrd="0" presId="urn:microsoft.com/office/officeart/2005/8/layout/arrow6"/>
    <dgm:cxn modelId="{93893FD5-83F3-4ED8-A546-9DBDA234E246}" type="presParOf" srcId="{3D3F0AE8-0335-43F8-83CC-77BD6AF92F53}" destId="{005E0E78-A9A6-4A4B-B68F-DA09EB9320B8}" srcOrd="0" destOrd="0" presId="urn:microsoft.com/office/officeart/2005/8/layout/arrow6"/>
    <dgm:cxn modelId="{BFE9C924-FFE0-4670-B926-329AD1BDCACC}" type="presParOf" srcId="{3D3F0AE8-0335-43F8-83CC-77BD6AF92F53}" destId="{F595C4EC-53B3-46FE-9FCD-7B43A5EB8739}" srcOrd="1" destOrd="0" presId="urn:microsoft.com/office/officeart/2005/8/layout/arrow6"/>
    <dgm:cxn modelId="{430327A9-4AE9-4B4D-982F-769F1E9D0A8B}" type="presParOf" srcId="{3D3F0AE8-0335-43F8-83CC-77BD6AF92F53}" destId="{AA12E801-8E7E-40D3-943B-43214EB5FD7A}" srcOrd="2" destOrd="0" presId="urn:microsoft.com/office/officeart/2005/8/layout/arrow6"/>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290D2AD-7244-4219-91DA-FFE6FC7BBCE2}" type="doc">
      <dgm:prSet loTypeId="urn:microsoft.com/office/officeart/2005/8/layout/vList4" loCatId="list" qsTypeId="urn:microsoft.com/office/officeart/2005/8/quickstyle/simple2" qsCatId="simple" csTypeId="urn:microsoft.com/office/officeart/2005/8/colors/accent3_3" csCatId="accent3" phldr="1"/>
      <dgm:spPr/>
      <dgm:t>
        <a:bodyPr/>
        <a:lstStyle/>
        <a:p>
          <a:endParaRPr lang="it-IT"/>
        </a:p>
      </dgm:t>
    </dgm:pt>
    <dgm:pt modelId="{F6A0E466-BAA2-46A0-9E91-F9FF66BF8BB2}">
      <dgm:prSet phldrT="[Testo]"/>
      <dgm:spPr/>
      <dgm:t>
        <a:bodyPr/>
        <a:lstStyle/>
        <a:p>
          <a:r>
            <a:rPr lang="it-IT" b="1" dirty="0" smtClean="0"/>
            <a:t>Personale</a:t>
          </a:r>
          <a:endParaRPr lang="it-IT" b="1" dirty="0"/>
        </a:p>
      </dgm:t>
    </dgm:pt>
    <dgm:pt modelId="{D8A8EAD3-A7CA-418E-AA8A-E30010E249F7}" type="parTrans" cxnId="{8D6D60DF-5469-442D-903B-BAA6DD845244}">
      <dgm:prSet/>
      <dgm:spPr/>
      <dgm:t>
        <a:bodyPr/>
        <a:lstStyle/>
        <a:p>
          <a:endParaRPr lang="it-IT"/>
        </a:p>
      </dgm:t>
    </dgm:pt>
    <dgm:pt modelId="{160198AC-3C27-4635-9735-280B3C6A3268}" type="sibTrans" cxnId="{8D6D60DF-5469-442D-903B-BAA6DD845244}">
      <dgm:prSet/>
      <dgm:spPr/>
      <dgm:t>
        <a:bodyPr/>
        <a:lstStyle/>
        <a:p>
          <a:endParaRPr lang="it-IT"/>
        </a:p>
      </dgm:t>
    </dgm:pt>
    <dgm:pt modelId="{DCE58DDE-6B36-4AAA-B9D3-A61D1A94A794}">
      <dgm:prSet phldrT="[Testo]"/>
      <dgm:spPr/>
      <dgm:t>
        <a:bodyPr/>
        <a:lstStyle/>
        <a:p>
          <a:r>
            <a:rPr lang="it-IT" dirty="0" smtClean="0"/>
            <a:t>Salvaguardare identità, dati, dispositivi</a:t>
          </a:r>
          <a:endParaRPr lang="it-IT" dirty="0"/>
        </a:p>
      </dgm:t>
    </dgm:pt>
    <dgm:pt modelId="{DC3C0EA7-1CD1-4D8F-9FB6-7C4F6AC74D40}" type="parTrans" cxnId="{EE7E69C9-65F4-46C2-9B74-4C7CB0D2167F}">
      <dgm:prSet/>
      <dgm:spPr/>
      <dgm:t>
        <a:bodyPr/>
        <a:lstStyle/>
        <a:p>
          <a:endParaRPr lang="it-IT"/>
        </a:p>
      </dgm:t>
    </dgm:pt>
    <dgm:pt modelId="{584915BA-C97C-4987-802B-A6A5C1F9001A}" type="sibTrans" cxnId="{EE7E69C9-65F4-46C2-9B74-4C7CB0D2167F}">
      <dgm:prSet/>
      <dgm:spPr/>
      <dgm:t>
        <a:bodyPr/>
        <a:lstStyle/>
        <a:p>
          <a:endParaRPr lang="it-IT"/>
        </a:p>
      </dgm:t>
    </dgm:pt>
    <dgm:pt modelId="{679E8453-8825-4816-ADE2-EA00E799BCE6}">
      <dgm:prSet phldrT="[Testo]"/>
      <dgm:spPr/>
      <dgm:t>
        <a:bodyPr/>
        <a:lstStyle/>
        <a:p>
          <a:r>
            <a:rPr lang="it-IT" b="1" dirty="0" smtClean="0"/>
            <a:t>Aziendale</a:t>
          </a:r>
          <a:endParaRPr lang="it-IT" b="1" dirty="0"/>
        </a:p>
      </dgm:t>
    </dgm:pt>
    <dgm:pt modelId="{8508C11A-AEA7-4C03-8BB2-BD1376ACD86B}" type="parTrans" cxnId="{3BEDAE41-F397-49D4-A411-3F8D68E7A90B}">
      <dgm:prSet/>
      <dgm:spPr/>
      <dgm:t>
        <a:bodyPr/>
        <a:lstStyle/>
        <a:p>
          <a:endParaRPr lang="it-IT"/>
        </a:p>
      </dgm:t>
    </dgm:pt>
    <dgm:pt modelId="{DDA6D17D-FE20-4A7A-88E8-DC01D23A259E}" type="sibTrans" cxnId="{3BEDAE41-F397-49D4-A411-3F8D68E7A90B}">
      <dgm:prSet/>
      <dgm:spPr/>
      <dgm:t>
        <a:bodyPr/>
        <a:lstStyle/>
        <a:p>
          <a:endParaRPr lang="it-IT"/>
        </a:p>
      </dgm:t>
    </dgm:pt>
    <dgm:pt modelId="{52A3D5D4-4A74-4F00-ABB2-6F4677FD9DF5}">
      <dgm:prSet phldrT="[Testo]"/>
      <dgm:spPr/>
      <dgm:t>
        <a:bodyPr/>
        <a:lstStyle/>
        <a:p>
          <a:r>
            <a:rPr lang="it-IT" dirty="0" smtClean="0"/>
            <a:t>Proteggere la reputazione, i dati e i clienti</a:t>
          </a:r>
          <a:endParaRPr lang="it-IT" dirty="0"/>
        </a:p>
      </dgm:t>
    </dgm:pt>
    <dgm:pt modelId="{5B67C38A-093A-4F68-8B48-0574B12176A6}" type="parTrans" cxnId="{3F1CC166-7A01-4A17-8985-6F27557E56D6}">
      <dgm:prSet/>
      <dgm:spPr/>
      <dgm:t>
        <a:bodyPr/>
        <a:lstStyle/>
        <a:p>
          <a:endParaRPr lang="it-IT"/>
        </a:p>
      </dgm:t>
    </dgm:pt>
    <dgm:pt modelId="{59E503C4-1CBC-4F35-9314-49EE57C82D8E}" type="sibTrans" cxnId="{3F1CC166-7A01-4A17-8985-6F27557E56D6}">
      <dgm:prSet/>
      <dgm:spPr/>
      <dgm:t>
        <a:bodyPr/>
        <a:lstStyle/>
        <a:p>
          <a:endParaRPr lang="it-IT"/>
        </a:p>
      </dgm:t>
    </dgm:pt>
    <dgm:pt modelId="{9DD09010-8BFD-4703-ADFC-E04336E00DA5}">
      <dgm:prSet phldrT="[Testo]"/>
      <dgm:spPr/>
      <dgm:t>
        <a:bodyPr/>
        <a:lstStyle/>
        <a:p>
          <a:r>
            <a:rPr lang="it-IT" b="1" dirty="0" smtClean="0"/>
            <a:t>Statale</a:t>
          </a:r>
          <a:endParaRPr lang="it-IT" b="1" dirty="0"/>
        </a:p>
      </dgm:t>
    </dgm:pt>
    <dgm:pt modelId="{2816DEEE-5AF7-4F89-BDA8-58531D9FD1BF}" type="parTrans" cxnId="{877030D3-FAB1-4B62-A6D1-ACC1909ED53F}">
      <dgm:prSet/>
      <dgm:spPr/>
      <dgm:t>
        <a:bodyPr/>
        <a:lstStyle/>
        <a:p>
          <a:endParaRPr lang="it-IT"/>
        </a:p>
      </dgm:t>
    </dgm:pt>
    <dgm:pt modelId="{91A4DE66-973C-4449-8C67-BF2C38080C87}" type="sibTrans" cxnId="{877030D3-FAB1-4B62-A6D1-ACC1909ED53F}">
      <dgm:prSet/>
      <dgm:spPr/>
      <dgm:t>
        <a:bodyPr/>
        <a:lstStyle/>
        <a:p>
          <a:endParaRPr lang="it-IT"/>
        </a:p>
      </dgm:t>
    </dgm:pt>
    <dgm:pt modelId="{8D4D0D30-002F-4DAC-BA6A-E2DF4AF74DF4}">
      <dgm:prSet phldrT="[Testo]"/>
      <dgm:spPr/>
      <dgm:t>
        <a:bodyPr/>
        <a:lstStyle/>
        <a:p>
          <a:r>
            <a:rPr lang="it-IT" dirty="0" smtClean="0"/>
            <a:t>Garantire la sicurezza nazionale, la protezione e il benessere dei cittadini</a:t>
          </a:r>
          <a:endParaRPr lang="it-IT" dirty="0"/>
        </a:p>
      </dgm:t>
    </dgm:pt>
    <dgm:pt modelId="{FB1BC435-23A7-4AAE-B1E6-18D251BB2968}" type="parTrans" cxnId="{7150E3A2-38F2-4B29-8859-D04956D3218A}">
      <dgm:prSet/>
      <dgm:spPr/>
      <dgm:t>
        <a:bodyPr/>
        <a:lstStyle/>
        <a:p>
          <a:endParaRPr lang="it-IT"/>
        </a:p>
      </dgm:t>
    </dgm:pt>
    <dgm:pt modelId="{83631BEF-B627-4445-9901-4F464247A09A}" type="sibTrans" cxnId="{7150E3A2-38F2-4B29-8859-D04956D3218A}">
      <dgm:prSet/>
      <dgm:spPr/>
      <dgm:t>
        <a:bodyPr/>
        <a:lstStyle/>
        <a:p>
          <a:endParaRPr lang="it-IT"/>
        </a:p>
      </dgm:t>
    </dgm:pt>
    <dgm:pt modelId="{D2231EBE-45CB-4EF5-B7EF-D79143D1EC32}" type="pres">
      <dgm:prSet presAssocID="{0290D2AD-7244-4219-91DA-FFE6FC7BBCE2}" presName="linear" presStyleCnt="0">
        <dgm:presLayoutVars>
          <dgm:dir/>
          <dgm:resizeHandles val="exact"/>
        </dgm:presLayoutVars>
      </dgm:prSet>
      <dgm:spPr/>
      <dgm:t>
        <a:bodyPr/>
        <a:lstStyle/>
        <a:p>
          <a:endParaRPr lang="it-IT"/>
        </a:p>
      </dgm:t>
    </dgm:pt>
    <dgm:pt modelId="{902AF2E9-5721-4F9D-82CF-28396A3D2798}" type="pres">
      <dgm:prSet presAssocID="{F6A0E466-BAA2-46A0-9E91-F9FF66BF8BB2}" presName="comp" presStyleCnt="0"/>
      <dgm:spPr/>
      <dgm:t>
        <a:bodyPr/>
        <a:lstStyle/>
        <a:p>
          <a:endParaRPr lang="it-IT"/>
        </a:p>
      </dgm:t>
    </dgm:pt>
    <dgm:pt modelId="{D0A86CE2-5A8D-481F-A9BE-7A8E541DBF61}" type="pres">
      <dgm:prSet presAssocID="{F6A0E466-BAA2-46A0-9E91-F9FF66BF8BB2}" presName="box" presStyleLbl="node1" presStyleIdx="0" presStyleCnt="3"/>
      <dgm:spPr/>
      <dgm:t>
        <a:bodyPr/>
        <a:lstStyle/>
        <a:p>
          <a:endParaRPr lang="it-IT"/>
        </a:p>
      </dgm:t>
    </dgm:pt>
    <dgm:pt modelId="{B187DDC2-8A93-4590-B8D6-A8C3B7934E4D}" type="pres">
      <dgm:prSet presAssocID="{F6A0E466-BAA2-46A0-9E91-F9FF66BF8BB2}"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dgm:spPr>
      <dgm:t>
        <a:bodyPr/>
        <a:lstStyle/>
        <a:p>
          <a:endParaRPr lang="it-IT"/>
        </a:p>
      </dgm:t>
    </dgm:pt>
    <dgm:pt modelId="{C39AAE73-7744-46A2-BE7D-D331E734E803}" type="pres">
      <dgm:prSet presAssocID="{F6A0E466-BAA2-46A0-9E91-F9FF66BF8BB2}" presName="text" presStyleLbl="node1" presStyleIdx="0" presStyleCnt="3">
        <dgm:presLayoutVars>
          <dgm:bulletEnabled val="1"/>
        </dgm:presLayoutVars>
      </dgm:prSet>
      <dgm:spPr/>
      <dgm:t>
        <a:bodyPr/>
        <a:lstStyle/>
        <a:p>
          <a:endParaRPr lang="it-IT"/>
        </a:p>
      </dgm:t>
    </dgm:pt>
    <dgm:pt modelId="{4350097F-64A7-433F-AAE0-9C905EEE93BC}" type="pres">
      <dgm:prSet presAssocID="{160198AC-3C27-4635-9735-280B3C6A3268}" presName="spacer" presStyleCnt="0"/>
      <dgm:spPr/>
      <dgm:t>
        <a:bodyPr/>
        <a:lstStyle/>
        <a:p>
          <a:endParaRPr lang="it-IT"/>
        </a:p>
      </dgm:t>
    </dgm:pt>
    <dgm:pt modelId="{44C787E3-0784-4B13-897B-B2F0781DC0E1}" type="pres">
      <dgm:prSet presAssocID="{679E8453-8825-4816-ADE2-EA00E799BCE6}" presName="comp" presStyleCnt="0"/>
      <dgm:spPr/>
      <dgm:t>
        <a:bodyPr/>
        <a:lstStyle/>
        <a:p>
          <a:endParaRPr lang="it-IT"/>
        </a:p>
      </dgm:t>
    </dgm:pt>
    <dgm:pt modelId="{0255B819-82A3-40D2-9553-D34F106B3FFA}" type="pres">
      <dgm:prSet presAssocID="{679E8453-8825-4816-ADE2-EA00E799BCE6}" presName="box" presStyleLbl="node1" presStyleIdx="1" presStyleCnt="3"/>
      <dgm:spPr/>
      <dgm:t>
        <a:bodyPr/>
        <a:lstStyle/>
        <a:p>
          <a:endParaRPr lang="it-IT"/>
        </a:p>
      </dgm:t>
    </dgm:pt>
    <dgm:pt modelId="{15081A5A-0768-4D3E-9C15-F27B5F683591}" type="pres">
      <dgm:prSet presAssocID="{679E8453-8825-4816-ADE2-EA00E799BCE6}"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9000" b="-9000"/>
          </a:stretch>
        </a:blipFill>
      </dgm:spPr>
      <dgm:t>
        <a:bodyPr/>
        <a:lstStyle/>
        <a:p>
          <a:endParaRPr lang="it-IT"/>
        </a:p>
      </dgm:t>
    </dgm:pt>
    <dgm:pt modelId="{EB5F017B-36E8-4927-B297-3CCD530D046A}" type="pres">
      <dgm:prSet presAssocID="{679E8453-8825-4816-ADE2-EA00E799BCE6}" presName="text" presStyleLbl="node1" presStyleIdx="1" presStyleCnt="3">
        <dgm:presLayoutVars>
          <dgm:bulletEnabled val="1"/>
        </dgm:presLayoutVars>
      </dgm:prSet>
      <dgm:spPr/>
      <dgm:t>
        <a:bodyPr/>
        <a:lstStyle/>
        <a:p>
          <a:endParaRPr lang="it-IT"/>
        </a:p>
      </dgm:t>
    </dgm:pt>
    <dgm:pt modelId="{58F25795-63B8-4B43-8FF2-8D88D54079DA}" type="pres">
      <dgm:prSet presAssocID="{DDA6D17D-FE20-4A7A-88E8-DC01D23A259E}" presName="spacer" presStyleCnt="0"/>
      <dgm:spPr/>
      <dgm:t>
        <a:bodyPr/>
        <a:lstStyle/>
        <a:p>
          <a:endParaRPr lang="it-IT"/>
        </a:p>
      </dgm:t>
    </dgm:pt>
    <dgm:pt modelId="{5063CDC1-BBCC-4E5A-A70A-DFAE77F7A88B}" type="pres">
      <dgm:prSet presAssocID="{9DD09010-8BFD-4703-ADFC-E04336E00DA5}" presName="comp" presStyleCnt="0"/>
      <dgm:spPr/>
      <dgm:t>
        <a:bodyPr/>
        <a:lstStyle/>
        <a:p>
          <a:endParaRPr lang="it-IT"/>
        </a:p>
      </dgm:t>
    </dgm:pt>
    <dgm:pt modelId="{0517A3AC-FDA4-461F-9D80-CA1B3856F1A3}" type="pres">
      <dgm:prSet presAssocID="{9DD09010-8BFD-4703-ADFC-E04336E00DA5}" presName="box" presStyleLbl="node1" presStyleIdx="2" presStyleCnt="3"/>
      <dgm:spPr/>
      <dgm:t>
        <a:bodyPr/>
        <a:lstStyle/>
        <a:p>
          <a:endParaRPr lang="it-IT"/>
        </a:p>
      </dgm:t>
    </dgm:pt>
    <dgm:pt modelId="{C1114D49-F0A7-4021-93DB-06330D947CA2}" type="pres">
      <dgm:prSet presAssocID="{9DD09010-8BFD-4703-ADFC-E04336E00DA5}"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dgm:spPr>
      <dgm:t>
        <a:bodyPr/>
        <a:lstStyle/>
        <a:p>
          <a:endParaRPr lang="it-IT"/>
        </a:p>
      </dgm:t>
    </dgm:pt>
    <dgm:pt modelId="{82633003-E18E-44A3-AE4F-751973DC906A}" type="pres">
      <dgm:prSet presAssocID="{9DD09010-8BFD-4703-ADFC-E04336E00DA5}" presName="text" presStyleLbl="node1" presStyleIdx="2" presStyleCnt="3">
        <dgm:presLayoutVars>
          <dgm:bulletEnabled val="1"/>
        </dgm:presLayoutVars>
      </dgm:prSet>
      <dgm:spPr/>
      <dgm:t>
        <a:bodyPr/>
        <a:lstStyle/>
        <a:p>
          <a:endParaRPr lang="it-IT"/>
        </a:p>
      </dgm:t>
    </dgm:pt>
  </dgm:ptLst>
  <dgm:cxnLst>
    <dgm:cxn modelId="{95795883-E04B-4890-A426-FB7D34006EBE}" type="presOf" srcId="{9DD09010-8BFD-4703-ADFC-E04336E00DA5}" destId="{0517A3AC-FDA4-461F-9D80-CA1B3856F1A3}" srcOrd="0" destOrd="0" presId="urn:microsoft.com/office/officeart/2005/8/layout/vList4"/>
    <dgm:cxn modelId="{8D6D60DF-5469-442D-903B-BAA6DD845244}" srcId="{0290D2AD-7244-4219-91DA-FFE6FC7BBCE2}" destId="{F6A0E466-BAA2-46A0-9E91-F9FF66BF8BB2}" srcOrd="0" destOrd="0" parTransId="{D8A8EAD3-A7CA-418E-AA8A-E30010E249F7}" sibTransId="{160198AC-3C27-4635-9735-280B3C6A3268}"/>
    <dgm:cxn modelId="{877030D3-FAB1-4B62-A6D1-ACC1909ED53F}" srcId="{0290D2AD-7244-4219-91DA-FFE6FC7BBCE2}" destId="{9DD09010-8BFD-4703-ADFC-E04336E00DA5}" srcOrd="2" destOrd="0" parTransId="{2816DEEE-5AF7-4F89-BDA8-58531D9FD1BF}" sibTransId="{91A4DE66-973C-4449-8C67-BF2C38080C87}"/>
    <dgm:cxn modelId="{A2E7B998-7AE8-4DA8-BF0C-84D4D3ADBE12}" type="presOf" srcId="{52A3D5D4-4A74-4F00-ABB2-6F4677FD9DF5}" destId="{0255B819-82A3-40D2-9553-D34F106B3FFA}" srcOrd="0" destOrd="1" presId="urn:microsoft.com/office/officeart/2005/8/layout/vList4"/>
    <dgm:cxn modelId="{6BEC5705-E89B-4335-A97A-0B9E01A05075}" type="presOf" srcId="{679E8453-8825-4816-ADE2-EA00E799BCE6}" destId="{EB5F017B-36E8-4927-B297-3CCD530D046A}" srcOrd="1" destOrd="0" presId="urn:microsoft.com/office/officeart/2005/8/layout/vList4"/>
    <dgm:cxn modelId="{689C0AA6-140E-4A9D-B718-4015830B1ACD}" type="presOf" srcId="{DCE58DDE-6B36-4AAA-B9D3-A61D1A94A794}" destId="{D0A86CE2-5A8D-481F-A9BE-7A8E541DBF61}" srcOrd="0" destOrd="1" presId="urn:microsoft.com/office/officeart/2005/8/layout/vList4"/>
    <dgm:cxn modelId="{3BEDAE41-F397-49D4-A411-3F8D68E7A90B}" srcId="{0290D2AD-7244-4219-91DA-FFE6FC7BBCE2}" destId="{679E8453-8825-4816-ADE2-EA00E799BCE6}" srcOrd="1" destOrd="0" parTransId="{8508C11A-AEA7-4C03-8BB2-BD1376ACD86B}" sibTransId="{DDA6D17D-FE20-4A7A-88E8-DC01D23A259E}"/>
    <dgm:cxn modelId="{3F1CC166-7A01-4A17-8985-6F27557E56D6}" srcId="{679E8453-8825-4816-ADE2-EA00E799BCE6}" destId="{52A3D5D4-4A74-4F00-ABB2-6F4677FD9DF5}" srcOrd="0" destOrd="0" parTransId="{5B67C38A-093A-4F68-8B48-0574B12176A6}" sibTransId="{59E503C4-1CBC-4F35-9314-49EE57C82D8E}"/>
    <dgm:cxn modelId="{2CC3E86E-76A6-4AF4-9541-CD0001AA574A}" type="presOf" srcId="{0290D2AD-7244-4219-91DA-FFE6FC7BBCE2}" destId="{D2231EBE-45CB-4EF5-B7EF-D79143D1EC32}" srcOrd="0" destOrd="0" presId="urn:microsoft.com/office/officeart/2005/8/layout/vList4"/>
    <dgm:cxn modelId="{7150E3A2-38F2-4B29-8859-D04956D3218A}" srcId="{9DD09010-8BFD-4703-ADFC-E04336E00DA5}" destId="{8D4D0D30-002F-4DAC-BA6A-E2DF4AF74DF4}" srcOrd="0" destOrd="0" parTransId="{FB1BC435-23A7-4AAE-B1E6-18D251BB2968}" sibTransId="{83631BEF-B627-4445-9901-4F464247A09A}"/>
    <dgm:cxn modelId="{85FEEF7A-BFD1-43F3-8C66-5A1F23E7F4D4}" type="presOf" srcId="{DCE58DDE-6B36-4AAA-B9D3-A61D1A94A794}" destId="{C39AAE73-7744-46A2-BE7D-D331E734E803}" srcOrd="1" destOrd="1" presId="urn:microsoft.com/office/officeart/2005/8/layout/vList4"/>
    <dgm:cxn modelId="{31AD763F-E851-4757-8579-9DF3E8904F53}" type="presOf" srcId="{52A3D5D4-4A74-4F00-ABB2-6F4677FD9DF5}" destId="{EB5F017B-36E8-4927-B297-3CCD530D046A}" srcOrd="1" destOrd="1" presId="urn:microsoft.com/office/officeart/2005/8/layout/vList4"/>
    <dgm:cxn modelId="{428FDF26-6CD7-457A-9DAA-FC974E649F5C}" type="presOf" srcId="{8D4D0D30-002F-4DAC-BA6A-E2DF4AF74DF4}" destId="{0517A3AC-FDA4-461F-9D80-CA1B3856F1A3}" srcOrd="0" destOrd="1" presId="urn:microsoft.com/office/officeart/2005/8/layout/vList4"/>
    <dgm:cxn modelId="{1F66CDD2-5593-4DBB-BC3C-133A623F4223}" type="presOf" srcId="{F6A0E466-BAA2-46A0-9E91-F9FF66BF8BB2}" destId="{C39AAE73-7744-46A2-BE7D-D331E734E803}" srcOrd="1" destOrd="0" presId="urn:microsoft.com/office/officeart/2005/8/layout/vList4"/>
    <dgm:cxn modelId="{AD90AA3E-F5F1-4E87-B409-B8BB9F6F15EA}" type="presOf" srcId="{8D4D0D30-002F-4DAC-BA6A-E2DF4AF74DF4}" destId="{82633003-E18E-44A3-AE4F-751973DC906A}" srcOrd="1" destOrd="1" presId="urn:microsoft.com/office/officeart/2005/8/layout/vList4"/>
    <dgm:cxn modelId="{BE1C72CB-8009-40E6-8466-F6F864945E7A}" type="presOf" srcId="{9DD09010-8BFD-4703-ADFC-E04336E00DA5}" destId="{82633003-E18E-44A3-AE4F-751973DC906A}" srcOrd="1" destOrd="0" presId="urn:microsoft.com/office/officeart/2005/8/layout/vList4"/>
    <dgm:cxn modelId="{890C9892-9824-4AEC-8EB4-65DB94329D8A}" type="presOf" srcId="{F6A0E466-BAA2-46A0-9E91-F9FF66BF8BB2}" destId="{D0A86CE2-5A8D-481F-A9BE-7A8E541DBF61}" srcOrd="0" destOrd="0" presId="urn:microsoft.com/office/officeart/2005/8/layout/vList4"/>
    <dgm:cxn modelId="{EE7E69C9-65F4-46C2-9B74-4C7CB0D2167F}" srcId="{F6A0E466-BAA2-46A0-9E91-F9FF66BF8BB2}" destId="{DCE58DDE-6B36-4AAA-B9D3-A61D1A94A794}" srcOrd="0" destOrd="0" parTransId="{DC3C0EA7-1CD1-4D8F-9FB6-7C4F6AC74D40}" sibTransId="{584915BA-C97C-4987-802B-A6A5C1F9001A}"/>
    <dgm:cxn modelId="{5FF15A57-CC14-44EA-AF59-5797B0A5F96F}" type="presOf" srcId="{679E8453-8825-4816-ADE2-EA00E799BCE6}" destId="{0255B819-82A3-40D2-9553-D34F106B3FFA}" srcOrd="0" destOrd="0" presId="urn:microsoft.com/office/officeart/2005/8/layout/vList4"/>
    <dgm:cxn modelId="{23B22040-90F6-46A0-94BF-290325CBEF74}" type="presParOf" srcId="{D2231EBE-45CB-4EF5-B7EF-D79143D1EC32}" destId="{902AF2E9-5721-4F9D-82CF-28396A3D2798}" srcOrd="0" destOrd="0" presId="urn:microsoft.com/office/officeart/2005/8/layout/vList4"/>
    <dgm:cxn modelId="{F39A9903-4AAF-4B62-94D5-14779E212877}" type="presParOf" srcId="{902AF2E9-5721-4F9D-82CF-28396A3D2798}" destId="{D0A86CE2-5A8D-481F-A9BE-7A8E541DBF61}" srcOrd="0" destOrd="0" presId="urn:microsoft.com/office/officeart/2005/8/layout/vList4"/>
    <dgm:cxn modelId="{CFB7F3B5-8435-4486-8578-3120E1F13AE1}" type="presParOf" srcId="{902AF2E9-5721-4F9D-82CF-28396A3D2798}" destId="{B187DDC2-8A93-4590-B8D6-A8C3B7934E4D}" srcOrd="1" destOrd="0" presId="urn:microsoft.com/office/officeart/2005/8/layout/vList4"/>
    <dgm:cxn modelId="{961627C8-9A1B-4F07-B072-46B492670B7A}" type="presParOf" srcId="{902AF2E9-5721-4F9D-82CF-28396A3D2798}" destId="{C39AAE73-7744-46A2-BE7D-D331E734E803}" srcOrd="2" destOrd="0" presId="urn:microsoft.com/office/officeart/2005/8/layout/vList4"/>
    <dgm:cxn modelId="{9A8616A5-ECC6-4235-B964-D1893A6F127F}" type="presParOf" srcId="{D2231EBE-45CB-4EF5-B7EF-D79143D1EC32}" destId="{4350097F-64A7-433F-AAE0-9C905EEE93BC}" srcOrd="1" destOrd="0" presId="urn:microsoft.com/office/officeart/2005/8/layout/vList4"/>
    <dgm:cxn modelId="{E33623CC-7186-4E48-9432-9CEABC2FD9EC}" type="presParOf" srcId="{D2231EBE-45CB-4EF5-B7EF-D79143D1EC32}" destId="{44C787E3-0784-4B13-897B-B2F0781DC0E1}" srcOrd="2" destOrd="0" presId="urn:microsoft.com/office/officeart/2005/8/layout/vList4"/>
    <dgm:cxn modelId="{D1AA9BD4-EE36-4E17-86CC-10E89C06BFCD}" type="presParOf" srcId="{44C787E3-0784-4B13-897B-B2F0781DC0E1}" destId="{0255B819-82A3-40D2-9553-D34F106B3FFA}" srcOrd="0" destOrd="0" presId="urn:microsoft.com/office/officeart/2005/8/layout/vList4"/>
    <dgm:cxn modelId="{931381F1-446F-44D4-B432-88D2C6881A2C}" type="presParOf" srcId="{44C787E3-0784-4B13-897B-B2F0781DC0E1}" destId="{15081A5A-0768-4D3E-9C15-F27B5F683591}" srcOrd="1" destOrd="0" presId="urn:microsoft.com/office/officeart/2005/8/layout/vList4"/>
    <dgm:cxn modelId="{CDE2C450-42B8-4125-B2A7-F01F853B24FE}" type="presParOf" srcId="{44C787E3-0784-4B13-897B-B2F0781DC0E1}" destId="{EB5F017B-36E8-4927-B297-3CCD530D046A}" srcOrd="2" destOrd="0" presId="urn:microsoft.com/office/officeart/2005/8/layout/vList4"/>
    <dgm:cxn modelId="{0445C503-2281-4005-BBBF-D452E6E55D90}" type="presParOf" srcId="{D2231EBE-45CB-4EF5-B7EF-D79143D1EC32}" destId="{58F25795-63B8-4B43-8FF2-8D88D54079DA}" srcOrd="3" destOrd="0" presId="urn:microsoft.com/office/officeart/2005/8/layout/vList4"/>
    <dgm:cxn modelId="{645B3E8F-5C23-4D54-ACE4-25070156C994}" type="presParOf" srcId="{D2231EBE-45CB-4EF5-B7EF-D79143D1EC32}" destId="{5063CDC1-BBCC-4E5A-A70A-DFAE77F7A88B}" srcOrd="4" destOrd="0" presId="urn:microsoft.com/office/officeart/2005/8/layout/vList4"/>
    <dgm:cxn modelId="{FFB0F7B7-6AB7-4898-BA8F-938461F1B661}" type="presParOf" srcId="{5063CDC1-BBCC-4E5A-A70A-DFAE77F7A88B}" destId="{0517A3AC-FDA4-461F-9D80-CA1B3856F1A3}" srcOrd="0" destOrd="0" presId="urn:microsoft.com/office/officeart/2005/8/layout/vList4"/>
    <dgm:cxn modelId="{5122465E-3EC6-40D9-96E6-7D36D7FA7DF7}" type="presParOf" srcId="{5063CDC1-BBCC-4E5A-A70A-DFAE77F7A88B}" destId="{C1114D49-F0A7-4021-93DB-06330D947CA2}" srcOrd="1" destOrd="0" presId="urn:microsoft.com/office/officeart/2005/8/layout/vList4"/>
    <dgm:cxn modelId="{5E2C182F-4064-484F-A5DA-CDC02B2AC46D}" type="presParOf" srcId="{5063CDC1-BBCC-4E5A-A70A-DFAE77F7A88B}" destId="{82633003-E18E-44A3-AE4F-751973DC906A}"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8B8E50B-124B-445C-A5B9-58DBFEB70D9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it-IT"/>
        </a:p>
      </dgm:t>
    </dgm:pt>
    <dgm:pt modelId="{28D3DC45-20FF-4351-B53B-B2CA2E568D46}">
      <dgm:prSet phldrT="[Testo]"/>
      <dgm:spPr/>
      <dgm:t>
        <a:bodyPr/>
        <a:lstStyle/>
        <a:p>
          <a:r>
            <a:rPr lang="it-IT" i="1" dirty="0" smtClean="0">
              <a:cs typeface="Arial" charset="0"/>
            </a:rPr>
            <a:t>Perché è importante parlare di sicurezza informatica? </a:t>
          </a:r>
          <a:endParaRPr lang="it-IT" i="1" dirty="0"/>
        </a:p>
      </dgm:t>
    </dgm:pt>
    <dgm:pt modelId="{0F358589-1F03-4FA0-BC2C-E9048B195039}" type="parTrans" cxnId="{78C2BBAF-80F7-4925-BCD9-48C1F49A393B}">
      <dgm:prSet/>
      <dgm:spPr/>
      <dgm:t>
        <a:bodyPr/>
        <a:lstStyle/>
        <a:p>
          <a:endParaRPr lang="it-IT"/>
        </a:p>
      </dgm:t>
    </dgm:pt>
    <dgm:pt modelId="{BE65AA46-01DA-4EC5-BBD1-2481FFEA98B3}" type="sibTrans" cxnId="{78C2BBAF-80F7-4925-BCD9-48C1F49A393B}">
      <dgm:prSet/>
      <dgm:spPr/>
      <dgm:t>
        <a:bodyPr/>
        <a:lstStyle/>
        <a:p>
          <a:endParaRPr lang="it-IT"/>
        </a:p>
      </dgm:t>
    </dgm:pt>
    <dgm:pt modelId="{A7D1E1F9-4DA7-4A5A-ADA0-81289CBD4AE2}">
      <dgm:prSet/>
      <dgm:spPr/>
      <dgm:t>
        <a:bodyPr/>
        <a:lstStyle/>
        <a:p>
          <a:r>
            <a:rPr lang="it-IT" i="1" dirty="0" smtClean="0">
              <a:cs typeface="Arial" charset="0"/>
            </a:rPr>
            <a:t>Quali sono gli ambiti di competenza che la sicurezza informatica tocca?</a:t>
          </a:r>
        </a:p>
      </dgm:t>
    </dgm:pt>
    <dgm:pt modelId="{E561BAD7-7F6A-4CC2-A065-01DC953E484B}" type="parTrans" cxnId="{B023DB18-5EF9-459B-98D0-538CB8FEA30D}">
      <dgm:prSet/>
      <dgm:spPr/>
      <dgm:t>
        <a:bodyPr/>
        <a:lstStyle/>
        <a:p>
          <a:endParaRPr lang="it-IT"/>
        </a:p>
      </dgm:t>
    </dgm:pt>
    <dgm:pt modelId="{0BF245EA-C1B6-460F-8B2B-9664688E7CFA}" type="sibTrans" cxnId="{B023DB18-5EF9-459B-98D0-538CB8FEA30D}">
      <dgm:prSet/>
      <dgm:spPr/>
      <dgm:t>
        <a:bodyPr/>
        <a:lstStyle/>
        <a:p>
          <a:endParaRPr lang="it-IT"/>
        </a:p>
      </dgm:t>
    </dgm:pt>
    <dgm:pt modelId="{ED16058B-19E3-4482-BD8D-B7D736CDE7B6}">
      <dgm:prSet/>
      <dgm:spPr/>
      <dgm:t>
        <a:bodyPr/>
        <a:lstStyle/>
        <a:p>
          <a:r>
            <a:rPr lang="it-IT" i="1" dirty="0" smtClean="0">
              <a:cs typeface="Arial" charset="0"/>
            </a:rPr>
            <a:t>Come si mette in piedi un sistema di sicurezza informatica in ambito professionale?</a:t>
          </a:r>
        </a:p>
      </dgm:t>
    </dgm:pt>
    <dgm:pt modelId="{84D8B4EC-C8E6-4F92-8FDB-66380C486765}" type="parTrans" cxnId="{768CCE80-8614-4EDD-B170-48C596FBC4EA}">
      <dgm:prSet/>
      <dgm:spPr/>
      <dgm:t>
        <a:bodyPr/>
        <a:lstStyle/>
        <a:p>
          <a:endParaRPr lang="it-IT"/>
        </a:p>
      </dgm:t>
    </dgm:pt>
    <dgm:pt modelId="{8DC8B813-E45D-4A4D-80BF-F3CC092F56B6}" type="sibTrans" cxnId="{768CCE80-8614-4EDD-B170-48C596FBC4EA}">
      <dgm:prSet/>
      <dgm:spPr/>
      <dgm:t>
        <a:bodyPr/>
        <a:lstStyle/>
        <a:p>
          <a:endParaRPr lang="it-IT"/>
        </a:p>
      </dgm:t>
    </dgm:pt>
    <dgm:pt modelId="{2DB3E1DC-52BD-45BA-B236-61F095F5C3CA}">
      <dgm:prSet/>
      <dgm:spPr/>
      <dgm:t>
        <a:bodyPr/>
        <a:lstStyle/>
        <a:p>
          <a:r>
            <a:rPr lang="it-IT" i="1" dirty="0" smtClean="0">
              <a:cs typeface="Arial" charset="0"/>
            </a:rPr>
            <a:t>Chi sono i soggetti interessati a sviluppare (e gestire) sistemi di sicurezza informatica?</a:t>
          </a:r>
        </a:p>
      </dgm:t>
    </dgm:pt>
    <dgm:pt modelId="{67D255D0-CBC3-48F4-9EDB-67D42074167F}" type="parTrans" cxnId="{2B529792-EC9E-43D6-A041-54BA71B8DF98}">
      <dgm:prSet/>
      <dgm:spPr/>
      <dgm:t>
        <a:bodyPr/>
        <a:lstStyle/>
        <a:p>
          <a:endParaRPr lang="it-IT"/>
        </a:p>
      </dgm:t>
    </dgm:pt>
    <dgm:pt modelId="{1A39C1EB-65AC-4EBA-B450-B3260E1A6B42}" type="sibTrans" cxnId="{2B529792-EC9E-43D6-A041-54BA71B8DF98}">
      <dgm:prSet/>
      <dgm:spPr/>
      <dgm:t>
        <a:bodyPr/>
        <a:lstStyle/>
        <a:p>
          <a:endParaRPr lang="it-IT"/>
        </a:p>
      </dgm:t>
    </dgm:pt>
    <dgm:pt modelId="{556EBC7C-7476-470F-8C52-F97902EDDB3F}" type="pres">
      <dgm:prSet presAssocID="{B8B8E50B-124B-445C-A5B9-58DBFEB70D9C}" presName="linear" presStyleCnt="0">
        <dgm:presLayoutVars>
          <dgm:animLvl val="lvl"/>
          <dgm:resizeHandles val="exact"/>
        </dgm:presLayoutVars>
      </dgm:prSet>
      <dgm:spPr/>
      <dgm:t>
        <a:bodyPr/>
        <a:lstStyle/>
        <a:p>
          <a:endParaRPr lang="it-IT"/>
        </a:p>
      </dgm:t>
    </dgm:pt>
    <dgm:pt modelId="{AD7C7068-FF89-4F81-B399-F1139B48DD1D}" type="pres">
      <dgm:prSet presAssocID="{28D3DC45-20FF-4351-B53B-B2CA2E568D46}" presName="parentText" presStyleLbl="node1" presStyleIdx="0" presStyleCnt="4">
        <dgm:presLayoutVars>
          <dgm:chMax val="0"/>
          <dgm:bulletEnabled val="1"/>
        </dgm:presLayoutVars>
      </dgm:prSet>
      <dgm:spPr/>
      <dgm:t>
        <a:bodyPr/>
        <a:lstStyle/>
        <a:p>
          <a:endParaRPr lang="it-IT"/>
        </a:p>
      </dgm:t>
    </dgm:pt>
    <dgm:pt modelId="{230911C2-6F49-41AF-91D2-F1D2DD89CBC2}" type="pres">
      <dgm:prSet presAssocID="{BE65AA46-01DA-4EC5-BBD1-2481FFEA98B3}" presName="spacer" presStyleCnt="0"/>
      <dgm:spPr/>
    </dgm:pt>
    <dgm:pt modelId="{B6004537-D93A-48CF-A493-ABA61A0D7658}" type="pres">
      <dgm:prSet presAssocID="{A7D1E1F9-4DA7-4A5A-ADA0-81289CBD4AE2}" presName="parentText" presStyleLbl="node1" presStyleIdx="1" presStyleCnt="4">
        <dgm:presLayoutVars>
          <dgm:chMax val="0"/>
          <dgm:bulletEnabled val="1"/>
        </dgm:presLayoutVars>
      </dgm:prSet>
      <dgm:spPr/>
      <dgm:t>
        <a:bodyPr/>
        <a:lstStyle/>
        <a:p>
          <a:endParaRPr lang="it-IT"/>
        </a:p>
      </dgm:t>
    </dgm:pt>
    <dgm:pt modelId="{F4BBD66D-B016-4E7F-94E2-1D9DABC176D6}" type="pres">
      <dgm:prSet presAssocID="{0BF245EA-C1B6-460F-8B2B-9664688E7CFA}" presName="spacer" presStyleCnt="0"/>
      <dgm:spPr/>
    </dgm:pt>
    <dgm:pt modelId="{0447C5EB-3129-441F-9074-E88980F46E38}" type="pres">
      <dgm:prSet presAssocID="{ED16058B-19E3-4482-BD8D-B7D736CDE7B6}" presName="parentText" presStyleLbl="node1" presStyleIdx="2" presStyleCnt="4">
        <dgm:presLayoutVars>
          <dgm:chMax val="0"/>
          <dgm:bulletEnabled val="1"/>
        </dgm:presLayoutVars>
      </dgm:prSet>
      <dgm:spPr/>
      <dgm:t>
        <a:bodyPr/>
        <a:lstStyle/>
        <a:p>
          <a:endParaRPr lang="it-IT"/>
        </a:p>
      </dgm:t>
    </dgm:pt>
    <dgm:pt modelId="{7111016C-CF37-488A-9CC3-345ECAA82C0A}" type="pres">
      <dgm:prSet presAssocID="{8DC8B813-E45D-4A4D-80BF-F3CC092F56B6}" presName="spacer" presStyleCnt="0"/>
      <dgm:spPr/>
    </dgm:pt>
    <dgm:pt modelId="{A7D75401-F337-42F3-8649-7AAEB5934B4B}" type="pres">
      <dgm:prSet presAssocID="{2DB3E1DC-52BD-45BA-B236-61F095F5C3CA}" presName="parentText" presStyleLbl="node1" presStyleIdx="3" presStyleCnt="4">
        <dgm:presLayoutVars>
          <dgm:chMax val="0"/>
          <dgm:bulletEnabled val="1"/>
        </dgm:presLayoutVars>
      </dgm:prSet>
      <dgm:spPr/>
      <dgm:t>
        <a:bodyPr/>
        <a:lstStyle/>
        <a:p>
          <a:endParaRPr lang="it-IT"/>
        </a:p>
      </dgm:t>
    </dgm:pt>
  </dgm:ptLst>
  <dgm:cxnLst>
    <dgm:cxn modelId="{4EAFC18A-7806-4911-9E0E-D2A28B111D24}" type="presOf" srcId="{ED16058B-19E3-4482-BD8D-B7D736CDE7B6}" destId="{0447C5EB-3129-441F-9074-E88980F46E38}" srcOrd="0" destOrd="0" presId="urn:microsoft.com/office/officeart/2005/8/layout/vList2"/>
    <dgm:cxn modelId="{BC0E6691-C777-407A-B9E2-A675D8E1F84A}" type="presOf" srcId="{B8B8E50B-124B-445C-A5B9-58DBFEB70D9C}" destId="{556EBC7C-7476-470F-8C52-F97902EDDB3F}" srcOrd="0" destOrd="0" presId="urn:microsoft.com/office/officeart/2005/8/layout/vList2"/>
    <dgm:cxn modelId="{79A0E903-D166-4535-B287-3D53CB550512}" type="presOf" srcId="{2DB3E1DC-52BD-45BA-B236-61F095F5C3CA}" destId="{A7D75401-F337-42F3-8649-7AAEB5934B4B}" srcOrd="0" destOrd="0" presId="urn:microsoft.com/office/officeart/2005/8/layout/vList2"/>
    <dgm:cxn modelId="{35BB49ED-B359-455E-AC20-BDE569435155}" type="presOf" srcId="{A7D1E1F9-4DA7-4A5A-ADA0-81289CBD4AE2}" destId="{B6004537-D93A-48CF-A493-ABA61A0D7658}" srcOrd="0" destOrd="0" presId="urn:microsoft.com/office/officeart/2005/8/layout/vList2"/>
    <dgm:cxn modelId="{2B529792-EC9E-43D6-A041-54BA71B8DF98}" srcId="{B8B8E50B-124B-445C-A5B9-58DBFEB70D9C}" destId="{2DB3E1DC-52BD-45BA-B236-61F095F5C3CA}" srcOrd="3" destOrd="0" parTransId="{67D255D0-CBC3-48F4-9EDB-67D42074167F}" sibTransId="{1A39C1EB-65AC-4EBA-B450-B3260E1A6B42}"/>
    <dgm:cxn modelId="{0AC50637-9C0D-4BA3-9219-25486670FEF0}" type="presOf" srcId="{28D3DC45-20FF-4351-B53B-B2CA2E568D46}" destId="{AD7C7068-FF89-4F81-B399-F1139B48DD1D}" srcOrd="0" destOrd="0" presId="urn:microsoft.com/office/officeart/2005/8/layout/vList2"/>
    <dgm:cxn modelId="{B023DB18-5EF9-459B-98D0-538CB8FEA30D}" srcId="{B8B8E50B-124B-445C-A5B9-58DBFEB70D9C}" destId="{A7D1E1F9-4DA7-4A5A-ADA0-81289CBD4AE2}" srcOrd="1" destOrd="0" parTransId="{E561BAD7-7F6A-4CC2-A065-01DC953E484B}" sibTransId="{0BF245EA-C1B6-460F-8B2B-9664688E7CFA}"/>
    <dgm:cxn modelId="{78C2BBAF-80F7-4925-BCD9-48C1F49A393B}" srcId="{B8B8E50B-124B-445C-A5B9-58DBFEB70D9C}" destId="{28D3DC45-20FF-4351-B53B-B2CA2E568D46}" srcOrd="0" destOrd="0" parTransId="{0F358589-1F03-4FA0-BC2C-E9048B195039}" sibTransId="{BE65AA46-01DA-4EC5-BBD1-2481FFEA98B3}"/>
    <dgm:cxn modelId="{768CCE80-8614-4EDD-B170-48C596FBC4EA}" srcId="{B8B8E50B-124B-445C-A5B9-58DBFEB70D9C}" destId="{ED16058B-19E3-4482-BD8D-B7D736CDE7B6}" srcOrd="2" destOrd="0" parTransId="{84D8B4EC-C8E6-4F92-8FDB-66380C486765}" sibTransId="{8DC8B813-E45D-4A4D-80BF-F3CC092F56B6}"/>
    <dgm:cxn modelId="{2A2ADBEF-B468-4ECE-A6C7-E66E59E01AFF}" type="presParOf" srcId="{556EBC7C-7476-470F-8C52-F97902EDDB3F}" destId="{AD7C7068-FF89-4F81-B399-F1139B48DD1D}" srcOrd="0" destOrd="0" presId="urn:microsoft.com/office/officeart/2005/8/layout/vList2"/>
    <dgm:cxn modelId="{E127B0E8-67DA-4AE7-8B88-C2A7464BBE6B}" type="presParOf" srcId="{556EBC7C-7476-470F-8C52-F97902EDDB3F}" destId="{230911C2-6F49-41AF-91D2-F1D2DD89CBC2}" srcOrd="1" destOrd="0" presId="urn:microsoft.com/office/officeart/2005/8/layout/vList2"/>
    <dgm:cxn modelId="{84B191FE-F868-43E9-A5D9-9BA012DC017E}" type="presParOf" srcId="{556EBC7C-7476-470F-8C52-F97902EDDB3F}" destId="{B6004537-D93A-48CF-A493-ABA61A0D7658}" srcOrd="2" destOrd="0" presId="urn:microsoft.com/office/officeart/2005/8/layout/vList2"/>
    <dgm:cxn modelId="{1E61E70E-0334-4AD4-A3F4-3C14976A2450}" type="presParOf" srcId="{556EBC7C-7476-470F-8C52-F97902EDDB3F}" destId="{F4BBD66D-B016-4E7F-94E2-1D9DABC176D6}" srcOrd="3" destOrd="0" presId="urn:microsoft.com/office/officeart/2005/8/layout/vList2"/>
    <dgm:cxn modelId="{DC4D0CD6-9F6C-4DCC-B95D-0AFCC6F081FE}" type="presParOf" srcId="{556EBC7C-7476-470F-8C52-F97902EDDB3F}" destId="{0447C5EB-3129-441F-9074-E88980F46E38}" srcOrd="4" destOrd="0" presId="urn:microsoft.com/office/officeart/2005/8/layout/vList2"/>
    <dgm:cxn modelId="{8D5D0BD4-2A84-4639-AAE3-8070E4140527}" type="presParOf" srcId="{556EBC7C-7476-470F-8C52-F97902EDDB3F}" destId="{7111016C-CF37-488A-9CC3-345ECAA82C0A}" srcOrd="5" destOrd="0" presId="urn:microsoft.com/office/officeart/2005/8/layout/vList2"/>
    <dgm:cxn modelId="{CA257B3D-CBF0-4F1A-96F2-584E3EAEEF99}" type="presParOf" srcId="{556EBC7C-7476-470F-8C52-F97902EDDB3F}" destId="{A7D75401-F337-42F3-8649-7AAEB5934B4B}"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B9C24C-1F41-467C-8384-59249B9FC668}" type="doc">
      <dgm:prSet loTypeId="urn:microsoft.com/office/officeart/2005/8/layout/vList4" loCatId="list" qsTypeId="urn:microsoft.com/office/officeart/2005/8/quickstyle/simple2" qsCatId="simple" csTypeId="urn:microsoft.com/office/officeart/2005/8/colors/accent3_3" csCatId="accent3" phldr="1"/>
      <dgm:spPr/>
      <dgm:t>
        <a:bodyPr/>
        <a:lstStyle/>
        <a:p>
          <a:endParaRPr lang="it-IT"/>
        </a:p>
      </dgm:t>
    </dgm:pt>
    <dgm:pt modelId="{0EB02CD2-A1A0-43C5-A999-0DD748BB47FB}">
      <dgm:prSet phldrT="[Testo]"/>
      <dgm:spPr/>
      <dgm:t>
        <a:bodyPr/>
        <a:lstStyle/>
        <a:p>
          <a:r>
            <a:rPr lang="it-IT" b="1" dirty="0" smtClean="0"/>
            <a:t>Giuridico</a:t>
          </a:r>
          <a:endParaRPr lang="it-IT" b="1" dirty="0"/>
        </a:p>
      </dgm:t>
    </dgm:pt>
    <dgm:pt modelId="{6E6FD775-9271-4FA9-A90A-692249EB7D1A}" type="parTrans" cxnId="{737DB765-7EFE-405E-870A-57AF3A70562C}">
      <dgm:prSet/>
      <dgm:spPr/>
      <dgm:t>
        <a:bodyPr/>
        <a:lstStyle/>
        <a:p>
          <a:endParaRPr lang="it-IT"/>
        </a:p>
      </dgm:t>
    </dgm:pt>
    <dgm:pt modelId="{90188655-A30D-4376-A7FA-159074155414}" type="sibTrans" cxnId="{737DB765-7EFE-405E-870A-57AF3A70562C}">
      <dgm:prSet/>
      <dgm:spPr/>
      <dgm:t>
        <a:bodyPr/>
        <a:lstStyle/>
        <a:p>
          <a:endParaRPr lang="it-IT"/>
        </a:p>
      </dgm:t>
    </dgm:pt>
    <dgm:pt modelId="{BBEEDF4D-0E0C-472A-848C-483BE5D658C4}">
      <dgm:prSet phldrT="[Testo]"/>
      <dgm:spPr/>
      <dgm:t>
        <a:bodyPr/>
        <a:lstStyle/>
        <a:p>
          <a:r>
            <a:rPr lang="it-IT" dirty="0" smtClean="0"/>
            <a:t>Norme ISO</a:t>
          </a:r>
          <a:endParaRPr lang="it-IT" dirty="0"/>
        </a:p>
      </dgm:t>
    </dgm:pt>
    <dgm:pt modelId="{1CC69288-9E26-480E-ADC1-8FF2FEF32825}" type="parTrans" cxnId="{55CFBB36-9FFD-4423-B632-CEEAA012E2C1}">
      <dgm:prSet/>
      <dgm:spPr/>
      <dgm:t>
        <a:bodyPr/>
        <a:lstStyle/>
        <a:p>
          <a:endParaRPr lang="it-IT"/>
        </a:p>
      </dgm:t>
    </dgm:pt>
    <dgm:pt modelId="{1FB87EB5-45ED-4637-ACAD-14C04BD02789}" type="sibTrans" cxnId="{55CFBB36-9FFD-4423-B632-CEEAA012E2C1}">
      <dgm:prSet/>
      <dgm:spPr/>
      <dgm:t>
        <a:bodyPr/>
        <a:lstStyle/>
        <a:p>
          <a:endParaRPr lang="it-IT"/>
        </a:p>
      </dgm:t>
    </dgm:pt>
    <dgm:pt modelId="{6C12F056-26FA-4C77-83E1-1DB35E6B5D74}">
      <dgm:prSet phldrT="[Testo]"/>
      <dgm:spPr/>
      <dgm:t>
        <a:bodyPr/>
        <a:lstStyle/>
        <a:p>
          <a:r>
            <a:rPr lang="it-IT" dirty="0" smtClean="0"/>
            <a:t>GDPR</a:t>
          </a:r>
          <a:endParaRPr lang="it-IT" dirty="0"/>
        </a:p>
      </dgm:t>
    </dgm:pt>
    <dgm:pt modelId="{9EDA6345-1BB1-417A-AC2A-B277B0992D94}" type="parTrans" cxnId="{31D2192E-BE71-4AC3-9613-2594797830F5}">
      <dgm:prSet/>
      <dgm:spPr/>
      <dgm:t>
        <a:bodyPr/>
        <a:lstStyle/>
        <a:p>
          <a:endParaRPr lang="it-IT"/>
        </a:p>
      </dgm:t>
    </dgm:pt>
    <dgm:pt modelId="{07FCB693-9345-42F0-9842-D59A287F141C}" type="sibTrans" cxnId="{31D2192E-BE71-4AC3-9613-2594797830F5}">
      <dgm:prSet/>
      <dgm:spPr/>
      <dgm:t>
        <a:bodyPr/>
        <a:lstStyle/>
        <a:p>
          <a:endParaRPr lang="it-IT"/>
        </a:p>
      </dgm:t>
    </dgm:pt>
    <dgm:pt modelId="{0B3FF43F-1DB5-4419-9E5C-B60ED1F90C75}">
      <dgm:prSet phldrT="[Testo]"/>
      <dgm:spPr/>
      <dgm:t>
        <a:bodyPr/>
        <a:lstStyle/>
        <a:p>
          <a:r>
            <a:rPr lang="it-IT" b="1" dirty="0" smtClean="0"/>
            <a:t>Organizzativo</a:t>
          </a:r>
          <a:endParaRPr lang="it-IT" b="1" dirty="0"/>
        </a:p>
      </dgm:t>
    </dgm:pt>
    <dgm:pt modelId="{F333F8DB-E184-47CF-8240-5B7BA1CEE535}" type="parTrans" cxnId="{7826652C-FB3F-4184-BE73-71CCE8D51874}">
      <dgm:prSet/>
      <dgm:spPr/>
      <dgm:t>
        <a:bodyPr/>
        <a:lstStyle/>
        <a:p>
          <a:endParaRPr lang="it-IT"/>
        </a:p>
      </dgm:t>
    </dgm:pt>
    <dgm:pt modelId="{C8D7D0BB-8E86-45DC-AEB6-65416A8584C5}" type="sibTrans" cxnId="{7826652C-FB3F-4184-BE73-71CCE8D51874}">
      <dgm:prSet/>
      <dgm:spPr/>
      <dgm:t>
        <a:bodyPr/>
        <a:lstStyle/>
        <a:p>
          <a:endParaRPr lang="it-IT"/>
        </a:p>
      </dgm:t>
    </dgm:pt>
    <dgm:pt modelId="{22940897-CC78-42B1-8C06-C4A88D5E3421}">
      <dgm:prSet phldrT="[Testo]"/>
      <dgm:spPr/>
      <dgm:t>
        <a:bodyPr/>
        <a:lstStyle/>
        <a:p>
          <a:r>
            <a:rPr lang="it-IT" dirty="0" smtClean="0">
              <a:cs typeface="Arial" charset="0"/>
            </a:rPr>
            <a:t>Regolamenti aziendali </a:t>
          </a:r>
          <a:endParaRPr lang="it-IT" dirty="0"/>
        </a:p>
      </dgm:t>
    </dgm:pt>
    <dgm:pt modelId="{5DA96C58-17E5-49F2-B1DE-80EA283D3CED}" type="parTrans" cxnId="{18A56212-A0B2-4A02-BDF0-8821DFA72B64}">
      <dgm:prSet/>
      <dgm:spPr/>
      <dgm:t>
        <a:bodyPr/>
        <a:lstStyle/>
        <a:p>
          <a:endParaRPr lang="it-IT"/>
        </a:p>
      </dgm:t>
    </dgm:pt>
    <dgm:pt modelId="{C4B7DA84-FF8E-4EA0-B1B4-609BEF459E8D}" type="sibTrans" cxnId="{18A56212-A0B2-4A02-BDF0-8821DFA72B64}">
      <dgm:prSet/>
      <dgm:spPr/>
      <dgm:t>
        <a:bodyPr/>
        <a:lstStyle/>
        <a:p>
          <a:endParaRPr lang="it-IT"/>
        </a:p>
      </dgm:t>
    </dgm:pt>
    <dgm:pt modelId="{BDB0DB45-639E-4427-A984-4318F91D2D18}">
      <dgm:prSet phldrT="[Testo]"/>
      <dgm:spPr/>
      <dgm:t>
        <a:bodyPr/>
        <a:lstStyle/>
        <a:p>
          <a:r>
            <a:rPr lang="it-IT" b="1" dirty="0" smtClean="0"/>
            <a:t>Tecnologico</a:t>
          </a:r>
          <a:endParaRPr lang="it-IT" b="1" dirty="0"/>
        </a:p>
      </dgm:t>
    </dgm:pt>
    <dgm:pt modelId="{27D4299D-E314-46F9-A409-68DF8A458C90}" type="parTrans" cxnId="{2FAB1286-3C1F-440E-AF99-009AB6D9850D}">
      <dgm:prSet/>
      <dgm:spPr/>
      <dgm:t>
        <a:bodyPr/>
        <a:lstStyle/>
        <a:p>
          <a:endParaRPr lang="it-IT"/>
        </a:p>
      </dgm:t>
    </dgm:pt>
    <dgm:pt modelId="{BB8A9B4C-CC35-4C66-96DB-DFB349FE0284}" type="sibTrans" cxnId="{2FAB1286-3C1F-440E-AF99-009AB6D9850D}">
      <dgm:prSet/>
      <dgm:spPr/>
      <dgm:t>
        <a:bodyPr/>
        <a:lstStyle/>
        <a:p>
          <a:endParaRPr lang="it-IT"/>
        </a:p>
      </dgm:t>
    </dgm:pt>
    <dgm:pt modelId="{6184F33C-9EFD-4E1E-8B77-F3607F837FBE}">
      <dgm:prSet phldrT="[Testo]"/>
      <dgm:spPr/>
      <dgm:t>
        <a:bodyPr/>
        <a:lstStyle/>
        <a:p>
          <a:r>
            <a:rPr lang="it-IT" dirty="0" smtClean="0">
              <a:cs typeface="Arial" charset="0"/>
            </a:rPr>
            <a:t>Computer e server</a:t>
          </a:r>
          <a:endParaRPr lang="it-IT" dirty="0"/>
        </a:p>
      </dgm:t>
    </dgm:pt>
    <dgm:pt modelId="{1E516EA6-D10E-451C-ADBA-1C5BC6C535A0}" type="parTrans" cxnId="{DA783C8A-E41C-415B-8DAA-2AF080ED0A53}">
      <dgm:prSet/>
      <dgm:spPr/>
      <dgm:t>
        <a:bodyPr/>
        <a:lstStyle/>
        <a:p>
          <a:endParaRPr lang="it-IT"/>
        </a:p>
      </dgm:t>
    </dgm:pt>
    <dgm:pt modelId="{B5A52BCC-9B0B-4987-A191-240F9B4DCEF9}" type="sibTrans" cxnId="{DA783C8A-E41C-415B-8DAA-2AF080ED0A53}">
      <dgm:prSet/>
      <dgm:spPr/>
      <dgm:t>
        <a:bodyPr/>
        <a:lstStyle/>
        <a:p>
          <a:endParaRPr lang="it-IT"/>
        </a:p>
      </dgm:t>
    </dgm:pt>
    <dgm:pt modelId="{ED43FDB5-84A8-4F72-A8B1-5EA1AC77EA8A}">
      <dgm:prSet phldrT="[Testo]"/>
      <dgm:spPr/>
      <dgm:t>
        <a:bodyPr/>
        <a:lstStyle/>
        <a:p>
          <a:r>
            <a:rPr lang="it-IT" dirty="0" smtClean="0"/>
            <a:t>Provvedimenti Garante</a:t>
          </a:r>
          <a:endParaRPr lang="it-IT" dirty="0"/>
        </a:p>
      </dgm:t>
    </dgm:pt>
    <dgm:pt modelId="{FE223439-FA1A-455E-A84B-408489738137}" type="parTrans" cxnId="{04CB72EB-A11E-4D9C-BCC6-6A953146DC2E}">
      <dgm:prSet/>
      <dgm:spPr/>
      <dgm:t>
        <a:bodyPr/>
        <a:lstStyle/>
        <a:p>
          <a:endParaRPr lang="it-IT"/>
        </a:p>
      </dgm:t>
    </dgm:pt>
    <dgm:pt modelId="{F30A62D4-B4D0-413F-AEB5-43621326AC1C}" type="sibTrans" cxnId="{04CB72EB-A11E-4D9C-BCC6-6A953146DC2E}">
      <dgm:prSet/>
      <dgm:spPr/>
      <dgm:t>
        <a:bodyPr/>
        <a:lstStyle/>
        <a:p>
          <a:endParaRPr lang="it-IT"/>
        </a:p>
      </dgm:t>
    </dgm:pt>
    <dgm:pt modelId="{F7EF3869-BA3D-4AE3-9E4D-E833F4ECF4B8}">
      <dgm:prSet/>
      <dgm:spPr/>
      <dgm:t>
        <a:bodyPr/>
        <a:lstStyle/>
        <a:p>
          <a:r>
            <a:rPr lang="it-IT" dirty="0" smtClean="0">
              <a:cs typeface="Arial" charset="0"/>
            </a:rPr>
            <a:t>Procedure e istruzioni operative</a:t>
          </a:r>
        </a:p>
      </dgm:t>
    </dgm:pt>
    <dgm:pt modelId="{3ECF946B-BB09-4B16-8880-41FFFF5EF129}" type="parTrans" cxnId="{E7C58854-853B-403E-8923-417866D91C49}">
      <dgm:prSet/>
      <dgm:spPr/>
      <dgm:t>
        <a:bodyPr/>
        <a:lstStyle/>
        <a:p>
          <a:endParaRPr lang="it-IT"/>
        </a:p>
      </dgm:t>
    </dgm:pt>
    <dgm:pt modelId="{5006832C-3546-4F09-BDAC-8E598790A065}" type="sibTrans" cxnId="{E7C58854-853B-403E-8923-417866D91C49}">
      <dgm:prSet/>
      <dgm:spPr/>
      <dgm:t>
        <a:bodyPr/>
        <a:lstStyle/>
        <a:p>
          <a:endParaRPr lang="it-IT"/>
        </a:p>
      </dgm:t>
    </dgm:pt>
    <dgm:pt modelId="{25A4406D-274F-46EF-B9A0-5BBD034DEF29}">
      <dgm:prSet/>
      <dgm:spPr/>
      <dgm:t>
        <a:bodyPr/>
        <a:lstStyle/>
        <a:p>
          <a:r>
            <a:rPr lang="it-IT" dirty="0" smtClean="0">
              <a:cs typeface="Arial" charset="0"/>
            </a:rPr>
            <a:t>Modelli organizzativi in materia</a:t>
          </a:r>
        </a:p>
      </dgm:t>
    </dgm:pt>
    <dgm:pt modelId="{EEA61306-C48C-4ECD-B001-03D0B700D7F7}" type="parTrans" cxnId="{C795B213-0225-44ED-8DED-A4C07E761BC3}">
      <dgm:prSet/>
      <dgm:spPr/>
      <dgm:t>
        <a:bodyPr/>
        <a:lstStyle/>
        <a:p>
          <a:endParaRPr lang="it-IT"/>
        </a:p>
      </dgm:t>
    </dgm:pt>
    <dgm:pt modelId="{1B6EBAB2-F1D8-4CD9-9277-9AAA74C44862}" type="sibTrans" cxnId="{C795B213-0225-44ED-8DED-A4C07E761BC3}">
      <dgm:prSet/>
      <dgm:spPr/>
      <dgm:t>
        <a:bodyPr/>
        <a:lstStyle/>
        <a:p>
          <a:endParaRPr lang="it-IT"/>
        </a:p>
      </dgm:t>
    </dgm:pt>
    <dgm:pt modelId="{8783B58E-D1FF-4F42-9CA6-73823E4554B4}">
      <dgm:prSet/>
      <dgm:spPr/>
      <dgm:t>
        <a:bodyPr/>
        <a:lstStyle/>
        <a:p>
          <a:r>
            <a:rPr lang="it-IT" dirty="0" smtClean="0">
              <a:cs typeface="Arial" charset="0"/>
            </a:rPr>
            <a:t>Piani di sicurezza informatica</a:t>
          </a:r>
        </a:p>
      </dgm:t>
    </dgm:pt>
    <dgm:pt modelId="{F3FF0A0E-1485-45DC-B833-31F14B3529DC}" type="parTrans" cxnId="{031DDFD1-8763-4F78-8129-E16899B31A58}">
      <dgm:prSet/>
      <dgm:spPr/>
      <dgm:t>
        <a:bodyPr/>
        <a:lstStyle/>
        <a:p>
          <a:endParaRPr lang="it-IT"/>
        </a:p>
      </dgm:t>
    </dgm:pt>
    <dgm:pt modelId="{6DF368DA-2E9D-46F9-AE91-4166A97D5F8E}" type="sibTrans" cxnId="{031DDFD1-8763-4F78-8129-E16899B31A58}">
      <dgm:prSet/>
      <dgm:spPr/>
      <dgm:t>
        <a:bodyPr/>
        <a:lstStyle/>
        <a:p>
          <a:endParaRPr lang="it-IT"/>
        </a:p>
      </dgm:t>
    </dgm:pt>
    <dgm:pt modelId="{A78DB65D-5E6A-4169-8900-FC746B65D592}">
      <dgm:prSet/>
      <dgm:spPr/>
      <dgm:t>
        <a:bodyPr/>
        <a:lstStyle/>
        <a:p>
          <a:r>
            <a:rPr lang="it-IT" dirty="0" smtClean="0">
              <a:cs typeface="Arial" charset="0"/>
            </a:rPr>
            <a:t>Firewall, antivirus, antispam, ecc.</a:t>
          </a:r>
        </a:p>
      </dgm:t>
    </dgm:pt>
    <dgm:pt modelId="{266C591E-2B2F-44C5-BD88-089E2FC582C0}" type="parTrans" cxnId="{F4B93013-F3B6-4D5B-ABE2-D9390A59567A}">
      <dgm:prSet/>
      <dgm:spPr/>
      <dgm:t>
        <a:bodyPr/>
        <a:lstStyle/>
        <a:p>
          <a:endParaRPr lang="it-IT"/>
        </a:p>
      </dgm:t>
    </dgm:pt>
    <dgm:pt modelId="{9967F9AF-CADD-40BD-BE45-BA1895496A8E}" type="sibTrans" cxnId="{F4B93013-F3B6-4D5B-ABE2-D9390A59567A}">
      <dgm:prSet/>
      <dgm:spPr/>
      <dgm:t>
        <a:bodyPr/>
        <a:lstStyle/>
        <a:p>
          <a:endParaRPr lang="it-IT"/>
        </a:p>
      </dgm:t>
    </dgm:pt>
    <dgm:pt modelId="{023A0333-B4AC-451B-8732-078E4659D88F}">
      <dgm:prSet/>
      <dgm:spPr/>
      <dgm:t>
        <a:bodyPr/>
        <a:lstStyle/>
        <a:p>
          <a:r>
            <a:rPr lang="it-IT" dirty="0" smtClean="0">
              <a:cs typeface="Arial" charset="0"/>
            </a:rPr>
            <a:t>Tracciatura e memorizzazione degli accessi al sistema </a:t>
          </a:r>
          <a:r>
            <a:rPr lang="it-IT" dirty="0" smtClean="0">
              <a:cs typeface="Arial" charset="0"/>
            </a:rPr>
            <a:t>e </a:t>
          </a:r>
          <a:r>
            <a:rPr lang="it-IT" dirty="0" smtClean="0">
              <a:cs typeface="Arial" charset="0"/>
            </a:rPr>
            <a:t>agli applicativi</a:t>
          </a:r>
        </a:p>
      </dgm:t>
    </dgm:pt>
    <dgm:pt modelId="{DA763E2B-724E-4F10-A022-267B19F88EFD}" type="parTrans" cxnId="{E1ABA637-3546-475C-9094-02B9FB5150CD}">
      <dgm:prSet/>
      <dgm:spPr/>
      <dgm:t>
        <a:bodyPr/>
        <a:lstStyle/>
        <a:p>
          <a:endParaRPr lang="it-IT"/>
        </a:p>
      </dgm:t>
    </dgm:pt>
    <dgm:pt modelId="{B23AED50-69AE-4B47-9FD9-38759D29CEF3}" type="sibTrans" cxnId="{E1ABA637-3546-475C-9094-02B9FB5150CD}">
      <dgm:prSet/>
      <dgm:spPr/>
      <dgm:t>
        <a:bodyPr/>
        <a:lstStyle/>
        <a:p>
          <a:endParaRPr lang="it-IT"/>
        </a:p>
      </dgm:t>
    </dgm:pt>
    <dgm:pt modelId="{E14BBF68-5FA8-4CD7-A570-49F45035CBA4}">
      <dgm:prSet/>
      <dgm:spPr/>
      <dgm:t>
        <a:bodyPr/>
        <a:lstStyle/>
        <a:p>
          <a:r>
            <a:rPr lang="it-IT" dirty="0" smtClean="0">
              <a:cs typeface="Arial" charset="0"/>
            </a:rPr>
            <a:t>Sistemi di protezioni degli hardware</a:t>
          </a:r>
        </a:p>
      </dgm:t>
    </dgm:pt>
    <dgm:pt modelId="{EE23C941-DD02-459A-82CE-76617ECE3855}" type="parTrans" cxnId="{C167729E-8CD1-47D4-B0C7-09F62BD3BC9F}">
      <dgm:prSet/>
      <dgm:spPr/>
      <dgm:t>
        <a:bodyPr/>
        <a:lstStyle/>
        <a:p>
          <a:endParaRPr lang="it-IT"/>
        </a:p>
      </dgm:t>
    </dgm:pt>
    <dgm:pt modelId="{2E1C0C24-B995-4AB1-8D8C-9DBA13C0936D}" type="sibTrans" cxnId="{C167729E-8CD1-47D4-B0C7-09F62BD3BC9F}">
      <dgm:prSet/>
      <dgm:spPr/>
      <dgm:t>
        <a:bodyPr/>
        <a:lstStyle/>
        <a:p>
          <a:endParaRPr lang="it-IT"/>
        </a:p>
      </dgm:t>
    </dgm:pt>
    <dgm:pt modelId="{90C477E0-2F5C-43B4-8558-3CFD10C682B9}">
      <dgm:prSet/>
      <dgm:spPr/>
      <dgm:t>
        <a:bodyPr/>
        <a:lstStyle/>
        <a:p>
          <a:endParaRPr lang="it-IT" i="1" dirty="0" smtClean="0">
            <a:cs typeface="Arial" charset="0"/>
          </a:endParaRPr>
        </a:p>
      </dgm:t>
    </dgm:pt>
    <dgm:pt modelId="{E941425D-5EBC-4D21-A48D-3E79B2DDEA3E}" type="parTrans" cxnId="{E37EB348-8622-4FFC-A4AA-2372E4458CBF}">
      <dgm:prSet/>
      <dgm:spPr/>
      <dgm:t>
        <a:bodyPr/>
        <a:lstStyle/>
        <a:p>
          <a:endParaRPr lang="it-IT"/>
        </a:p>
      </dgm:t>
    </dgm:pt>
    <dgm:pt modelId="{44415F6D-F77B-42AA-8910-FB248FFED902}" type="sibTrans" cxnId="{E37EB348-8622-4FFC-A4AA-2372E4458CBF}">
      <dgm:prSet/>
      <dgm:spPr/>
      <dgm:t>
        <a:bodyPr/>
        <a:lstStyle/>
        <a:p>
          <a:endParaRPr lang="it-IT"/>
        </a:p>
      </dgm:t>
    </dgm:pt>
    <dgm:pt modelId="{E6B981B4-6CC2-4F8C-AAC4-31A41987A5EC}" type="pres">
      <dgm:prSet presAssocID="{84B9C24C-1F41-467C-8384-59249B9FC668}" presName="linear" presStyleCnt="0">
        <dgm:presLayoutVars>
          <dgm:dir/>
          <dgm:resizeHandles val="exact"/>
        </dgm:presLayoutVars>
      </dgm:prSet>
      <dgm:spPr/>
      <dgm:t>
        <a:bodyPr/>
        <a:lstStyle/>
        <a:p>
          <a:endParaRPr lang="it-IT"/>
        </a:p>
      </dgm:t>
    </dgm:pt>
    <dgm:pt modelId="{FB26B552-FC52-4C1F-9C69-408A46625758}" type="pres">
      <dgm:prSet presAssocID="{0EB02CD2-A1A0-43C5-A999-0DD748BB47FB}" presName="comp" presStyleCnt="0"/>
      <dgm:spPr/>
      <dgm:t>
        <a:bodyPr/>
        <a:lstStyle/>
        <a:p>
          <a:endParaRPr lang="it-IT"/>
        </a:p>
      </dgm:t>
    </dgm:pt>
    <dgm:pt modelId="{D7B77431-E52D-4696-A759-C411442B0323}" type="pres">
      <dgm:prSet presAssocID="{0EB02CD2-A1A0-43C5-A999-0DD748BB47FB}" presName="box" presStyleLbl="node1" presStyleIdx="0" presStyleCnt="3" custLinFactNeighborX="-3460" custLinFactNeighborY="-24148"/>
      <dgm:spPr/>
      <dgm:t>
        <a:bodyPr/>
        <a:lstStyle/>
        <a:p>
          <a:endParaRPr lang="it-IT"/>
        </a:p>
      </dgm:t>
    </dgm:pt>
    <dgm:pt modelId="{5D833307-062F-488E-A568-B5EEC3729BC3}" type="pres">
      <dgm:prSet presAssocID="{0EB02CD2-A1A0-43C5-A999-0DD748BB47FB}"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t>
        <a:bodyPr/>
        <a:lstStyle/>
        <a:p>
          <a:endParaRPr lang="it-IT"/>
        </a:p>
      </dgm:t>
    </dgm:pt>
    <dgm:pt modelId="{0567C68E-7ACF-4BBF-8493-CFBF2A2B0652}" type="pres">
      <dgm:prSet presAssocID="{0EB02CD2-A1A0-43C5-A999-0DD748BB47FB}" presName="text" presStyleLbl="node1" presStyleIdx="0" presStyleCnt="3">
        <dgm:presLayoutVars>
          <dgm:bulletEnabled val="1"/>
        </dgm:presLayoutVars>
      </dgm:prSet>
      <dgm:spPr/>
      <dgm:t>
        <a:bodyPr/>
        <a:lstStyle/>
        <a:p>
          <a:endParaRPr lang="it-IT"/>
        </a:p>
      </dgm:t>
    </dgm:pt>
    <dgm:pt modelId="{C9E0983C-5575-4532-9787-E4B4A54955B1}" type="pres">
      <dgm:prSet presAssocID="{90188655-A30D-4376-A7FA-159074155414}" presName="spacer" presStyleCnt="0"/>
      <dgm:spPr/>
      <dgm:t>
        <a:bodyPr/>
        <a:lstStyle/>
        <a:p>
          <a:endParaRPr lang="it-IT"/>
        </a:p>
      </dgm:t>
    </dgm:pt>
    <dgm:pt modelId="{CDEBED48-E461-4F8F-994B-E212A8ABFA37}" type="pres">
      <dgm:prSet presAssocID="{0B3FF43F-1DB5-4419-9E5C-B60ED1F90C75}" presName="comp" presStyleCnt="0"/>
      <dgm:spPr/>
      <dgm:t>
        <a:bodyPr/>
        <a:lstStyle/>
        <a:p>
          <a:endParaRPr lang="it-IT"/>
        </a:p>
      </dgm:t>
    </dgm:pt>
    <dgm:pt modelId="{C49E4792-FEC1-46B7-B7B6-133C6165E003}" type="pres">
      <dgm:prSet presAssocID="{0B3FF43F-1DB5-4419-9E5C-B60ED1F90C75}" presName="box" presStyleLbl="node1" presStyleIdx="1" presStyleCnt="3"/>
      <dgm:spPr/>
      <dgm:t>
        <a:bodyPr/>
        <a:lstStyle/>
        <a:p>
          <a:endParaRPr lang="it-IT"/>
        </a:p>
      </dgm:t>
    </dgm:pt>
    <dgm:pt modelId="{3869A9C8-529A-4391-9445-5B3C83C7B35A}" type="pres">
      <dgm:prSet presAssocID="{0B3FF43F-1DB5-4419-9E5C-B60ED1F90C75}" presName="img" presStyleLbl="fgImgPlace1" presStyleIdx="1" presStyleCnt="3"/>
      <dgm:spPr>
        <a:blipFill>
          <a:blip xmlns:r="http://schemas.openxmlformats.org/officeDocument/2006/relationships" r:embed="rId2" cstate="hqprint">
            <a:extLst>
              <a:ext uri="{28A0092B-C50C-407E-A947-70E740481C1C}">
                <a14:useLocalDpi xmlns:a14="http://schemas.microsoft.com/office/drawing/2010/main" val="0"/>
              </a:ext>
            </a:extLst>
          </a:blip>
          <a:srcRect/>
          <a:stretch>
            <a:fillRect l="-6000" r="-6000"/>
          </a:stretch>
        </a:blipFill>
      </dgm:spPr>
      <dgm:t>
        <a:bodyPr/>
        <a:lstStyle/>
        <a:p>
          <a:endParaRPr lang="it-IT"/>
        </a:p>
      </dgm:t>
    </dgm:pt>
    <dgm:pt modelId="{BD2117A6-0BD9-4571-8EA5-FDF59374DFBA}" type="pres">
      <dgm:prSet presAssocID="{0B3FF43F-1DB5-4419-9E5C-B60ED1F90C75}" presName="text" presStyleLbl="node1" presStyleIdx="1" presStyleCnt="3">
        <dgm:presLayoutVars>
          <dgm:bulletEnabled val="1"/>
        </dgm:presLayoutVars>
      </dgm:prSet>
      <dgm:spPr/>
      <dgm:t>
        <a:bodyPr/>
        <a:lstStyle/>
        <a:p>
          <a:endParaRPr lang="it-IT"/>
        </a:p>
      </dgm:t>
    </dgm:pt>
    <dgm:pt modelId="{921266BA-1BAE-41B7-8735-396204C1C5FE}" type="pres">
      <dgm:prSet presAssocID="{C8D7D0BB-8E86-45DC-AEB6-65416A8584C5}" presName="spacer" presStyleCnt="0"/>
      <dgm:spPr/>
      <dgm:t>
        <a:bodyPr/>
        <a:lstStyle/>
        <a:p>
          <a:endParaRPr lang="it-IT"/>
        </a:p>
      </dgm:t>
    </dgm:pt>
    <dgm:pt modelId="{3FF14608-73E8-4406-9A25-0E0C64BFCC76}" type="pres">
      <dgm:prSet presAssocID="{BDB0DB45-639E-4427-A984-4318F91D2D18}" presName="comp" presStyleCnt="0"/>
      <dgm:spPr/>
      <dgm:t>
        <a:bodyPr/>
        <a:lstStyle/>
        <a:p>
          <a:endParaRPr lang="it-IT"/>
        </a:p>
      </dgm:t>
    </dgm:pt>
    <dgm:pt modelId="{88CC7854-4F77-4541-9947-9561B96B385C}" type="pres">
      <dgm:prSet presAssocID="{BDB0DB45-639E-4427-A984-4318F91D2D18}" presName="box" presStyleLbl="node1" presStyleIdx="2" presStyleCnt="3"/>
      <dgm:spPr/>
      <dgm:t>
        <a:bodyPr/>
        <a:lstStyle/>
        <a:p>
          <a:endParaRPr lang="it-IT"/>
        </a:p>
      </dgm:t>
    </dgm:pt>
    <dgm:pt modelId="{BB004AD1-A2D4-4A4D-ABCF-B8821444EFC5}" type="pres">
      <dgm:prSet presAssocID="{BDB0DB45-639E-4427-A984-4318F91D2D18}"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9000" r="-9000"/>
          </a:stretch>
        </a:blipFill>
      </dgm:spPr>
      <dgm:t>
        <a:bodyPr/>
        <a:lstStyle/>
        <a:p>
          <a:endParaRPr lang="it-IT"/>
        </a:p>
      </dgm:t>
    </dgm:pt>
    <dgm:pt modelId="{D0F6A0C9-0694-4B22-A49C-D9A39331D365}" type="pres">
      <dgm:prSet presAssocID="{BDB0DB45-639E-4427-A984-4318F91D2D18}" presName="text" presStyleLbl="node1" presStyleIdx="2" presStyleCnt="3">
        <dgm:presLayoutVars>
          <dgm:bulletEnabled val="1"/>
        </dgm:presLayoutVars>
      </dgm:prSet>
      <dgm:spPr/>
      <dgm:t>
        <a:bodyPr/>
        <a:lstStyle/>
        <a:p>
          <a:endParaRPr lang="it-IT"/>
        </a:p>
      </dgm:t>
    </dgm:pt>
  </dgm:ptLst>
  <dgm:cxnLst>
    <dgm:cxn modelId="{DEF6C166-B308-4320-8CCB-B13A80194A99}" type="presOf" srcId="{023A0333-B4AC-451B-8732-078E4659D88F}" destId="{D0F6A0C9-0694-4B22-A49C-D9A39331D365}" srcOrd="1" destOrd="3" presId="urn:microsoft.com/office/officeart/2005/8/layout/vList4"/>
    <dgm:cxn modelId="{FA3533C5-C1E4-419D-BD7D-A504001B500F}" type="presOf" srcId="{25A4406D-274F-46EF-B9A0-5BBD034DEF29}" destId="{BD2117A6-0BD9-4571-8EA5-FDF59374DFBA}" srcOrd="1" destOrd="4" presId="urn:microsoft.com/office/officeart/2005/8/layout/vList4"/>
    <dgm:cxn modelId="{CE75F996-F6C4-49B7-AC34-5D9DDD9A11BE}" type="presOf" srcId="{E14BBF68-5FA8-4CD7-A570-49F45035CBA4}" destId="{88CC7854-4F77-4541-9947-9561B96B385C}" srcOrd="0" destOrd="4" presId="urn:microsoft.com/office/officeart/2005/8/layout/vList4"/>
    <dgm:cxn modelId="{18A56212-A0B2-4A02-BDF0-8821DFA72B64}" srcId="{0B3FF43F-1DB5-4419-9E5C-B60ED1F90C75}" destId="{22940897-CC78-42B1-8C06-C4A88D5E3421}" srcOrd="0" destOrd="0" parTransId="{5DA96C58-17E5-49F2-B1DE-80EA283D3CED}" sibTransId="{C4B7DA84-FF8E-4EA0-B1B4-609BEF459E8D}"/>
    <dgm:cxn modelId="{E37EB348-8622-4FFC-A4AA-2372E4458CBF}" srcId="{E14BBF68-5FA8-4CD7-A570-49F45035CBA4}" destId="{90C477E0-2F5C-43B4-8558-3CFD10C682B9}" srcOrd="0" destOrd="0" parTransId="{E941425D-5EBC-4D21-A48D-3E79B2DDEA3E}" sibTransId="{44415F6D-F77B-42AA-8910-FB248FFED902}"/>
    <dgm:cxn modelId="{55CFBB36-9FFD-4423-B632-CEEAA012E2C1}" srcId="{0EB02CD2-A1A0-43C5-A999-0DD748BB47FB}" destId="{BBEEDF4D-0E0C-472A-848C-483BE5D658C4}" srcOrd="0" destOrd="0" parTransId="{1CC69288-9E26-480E-ADC1-8FF2FEF32825}" sibTransId="{1FB87EB5-45ED-4637-ACAD-14C04BD02789}"/>
    <dgm:cxn modelId="{04CB72EB-A11E-4D9C-BCC6-6A953146DC2E}" srcId="{0EB02CD2-A1A0-43C5-A999-0DD748BB47FB}" destId="{ED43FDB5-84A8-4F72-A8B1-5EA1AC77EA8A}" srcOrd="2" destOrd="0" parTransId="{FE223439-FA1A-455E-A84B-408489738137}" sibTransId="{F30A62D4-B4D0-413F-AEB5-43621326AC1C}"/>
    <dgm:cxn modelId="{B9EF01F0-E58E-4257-8019-EBC0B9E18902}" type="presOf" srcId="{ED43FDB5-84A8-4F72-A8B1-5EA1AC77EA8A}" destId="{0567C68E-7ACF-4BBF-8493-CFBF2A2B0652}" srcOrd="1" destOrd="3" presId="urn:microsoft.com/office/officeart/2005/8/layout/vList4"/>
    <dgm:cxn modelId="{16711919-98EC-408C-953D-02333C21C17C}" type="presOf" srcId="{ED43FDB5-84A8-4F72-A8B1-5EA1AC77EA8A}" destId="{D7B77431-E52D-4696-A759-C411442B0323}" srcOrd="0" destOrd="3" presId="urn:microsoft.com/office/officeart/2005/8/layout/vList4"/>
    <dgm:cxn modelId="{EFCB386D-B233-420F-8801-A29B22C1D152}" type="presOf" srcId="{E14BBF68-5FA8-4CD7-A570-49F45035CBA4}" destId="{D0F6A0C9-0694-4B22-A49C-D9A39331D365}" srcOrd="1" destOrd="4" presId="urn:microsoft.com/office/officeart/2005/8/layout/vList4"/>
    <dgm:cxn modelId="{C167729E-8CD1-47D4-B0C7-09F62BD3BC9F}" srcId="{BDB0DB45-639E-4427-A984-4318F91D2D18}" destId="{E14BBF68-5FA8-4CD7-A570-49F45035CBA4}" srcOrd="3" destOrd="0" parTransId="{EE23C941-DD02-459A-82CE-76617ECE3855}" sibTransId="{2E1C0C24-B995-4AB1-8D8C-9DBA13C0936D}"/>
    <dgm:cxn modelId="{E2DB18CC-D645-4CC4-B01E-3883A4357493}" type="presOf" srcId="{8783B58E-D1FF-4F42-9CA6-73823E4554B4}" destId="{C49E4792-FEC1-46B7-B7B6-133C6165E003}" srcOrd="0" destOrd="3" presId="urn:microsoft.com/office/officeart/2005/8/layout/vList4"/>
    <dgm:cxn modelId="{B0F8221F-B7D4-4CCA-86BE-457A90C6587F}" type="presOf" srcId="{6184F33C-9EFD-4E1E-8B77-F3607F837FBE}" destId="{88CC7854-4F77-4541-9947-9561B96B385C}" srcOrd="0" destOrd="1" presId="urn:microsoft.com/office/officeart/2005/8/layout/vList4"/>
    <dgm:cxn modelId="{6C1E2A1B-02A9-435E-BA1A-0E620714CFF7}" type="presOf" srcId="{F7EF3869-BA3D-4AE3-9E4D-E833F4ECF4B8}" destId="{C49E4792-FEC1-46B7-B7B6-133C6165E003}" srcOrd="0" destOrd="2" presId="urn:microsoft.com/office/officeart/2005/8/layout/vList4"/>
    <dgm:cxn modelId="{E1ABA637-3546-475C-9094-02B9FB5150CD}" srcId="{BDB0DB45-639E-4427-A984-4318F91D2D18}" destId="{023A0333-B4AC-451B-8732-078E4659D88F}" srcOrd="2" destOrd="0" parTransId="{DA763E2B-724E-4F10-A022-267B19F88EFD}" sibTransId="{B23AED50-69AE-4B47-9FD9-38759D29CEF3}"/>
    <dgm:cxn modelId="{B1DC733B-E1F9-4314-811C-6681F3C88A52}" type="presOf" srcId="{6184F33C-9EFD-4E1E-8B77-F3607F837FBE}" destId="{D0F6A0C9-0694-4B22-A49C-D9A39331D365}" srcOrd="1" destOrd="1" presId="urn:microsoft.com/office/officeart/2005/8/layout/vList4"/>
    <dgm:cxn modelId="{20CB033C-16BB-47B6-BD7C-495DBF699DD0}" type="presOf" srcId="{023A0333-B4AC-451B-8732-078E4659D88F}" destId="{88CC7854-4F77-4541-9947-9561B96B385C}" srcOrd="0" destOrd="3" presId="urn:microsoft.com/office/officeart/2005/8/layout/vList4"/>
    <dgm:cxn modelId="{2FAB1286-3C1F-440E-AF99-009AB6D9850D}" srcId="{84B9C24C-1F41-467C-8384-59249B9FC668}" destId="{BDB0DB45-639E-4427-A984-4318F91D2D18}" srcOrd="2" destOrd="0" parTransId="{27D4299D-E314-46F9-A409-68DF8A458C90}" sibTransId="{BB8A9B4C-CC35-4C66-96DB-DFB349FE0284}"/>
    <dgm:cxn modelId="{7826652C-FB3F-4184-BE73-71CCE8D51874}" srcId="{84B9C24C-1F41-467C-8384-59249B9FC668}" destId="{0B3FF43F-1DB5-4419-9E5C-B60ED1F90C75}" srcOrd="1" destOrd="0" parTransId="{F333F8DB-E184-47CF-8240-5B7BA1CEE535}" sibTransId="{C8D7D0BB-8E86-45DC-AEB6-65416A8584C5}"/>
    <dgm:cxn modelId="{DA783C8A-E41C-415B-8DAA-2AF080ED0A53}" srcId="{BDB0DB45-639E-4427-A984-4318F91D2D18}" destId="{6184F33C-9EFD-4E1E-8B77-F3607F837FBE}" srcOrd="0" destOrd="0" parTransId="{1E516EA6-D10E-451C-ADBA-1C5BC6C535A0}" sibTransId="{B5A52BCC-9B0B-4987-A191-240F9B4DCEF9}"/>
    <dgm:cxn modelId="{7EAD2348-3ABF-4EC2-B213-910605F862C6}" type="presOf" srcId="{22940897-CC78-42B1-8C06-C4A88D5E3421}" destId="{C49E4792-FEC1-46B7-B7B6-133C6165E003}" srcOrd="0" destOrd="1" presId="urn:microsoft.com/office/officeart/2005/8/layout/vList4"/>
    <dgm:cxn modelId="{008959C5-3712-4021-B61B-E3BC830B6D01}" type="presOf" srcId="{A78DB65D-5E6A-4169-8900-FC746B65D592}" destId="{D0F6A0C9-0694-4B22-A49C-D9A39331D365}" srcOrd="1" destOrd="2" presId="urn:microsoft.com/office/officeart/2005/8/layout/vList4"/>
    <dgm:cxn modelId="{6C71BE63-41AA-4859-A401-A5D2AAC6460C}" type="presOf" srcId="{6C12F056-26FA-4C77-83E1-1DB35E6B5D74}" destId="{0567C68E-7ACF-4BBF-8493-CFBF2A2B0652}" srcOrd="1" destOrd="2" presId="urn:microsoft.com/office/officeart/2005/8/layout/vList4"/>
    <dgm:cxn modelId="{F4B93013-F3B6-4D5B-ABE2-D9390A59567A}" srcId="{BDB0DB45-639E-4427-A984-4318F91D2D18}" destId="{A78DB65D-5E6A-4169-8900-FC746B65D592}" srcOrd="1" destOrd="0" parTransId="{266C591E-2B2F-44C5-BD88-089E2FC582C0}" sibTransId="{9967F9AF-CADD-40BD-BE45-BA1895496A8E}"/>
    <dgm:cxn modelId="{737DB765-7EFE-405E-870A-57AF3A70562C}" srcId="{84B9C24C-1F41-467C-8384-59249B9FC668}" destId="{0EB02CD2-A1A0-43C5-A999-0DD748BB47FB}" srcOrd="0" destOrd="0" parTransId="{6E6FD775-9271-4FA9-A90A-692249EB7D1A}" sibTransId="{90188655-A30D-4376-A7FA-159074155414}"/>
    <dgm:cxn modelId="{7BC9C1BE-6C9F-4A70-AA68-FDDDF409BF51}" type="presOf" srcId="{BDB0DB45-639E-4427-A984-4318F91D2D18}" destId="{88CC7854-4F77-4541-9947-9561B96B385C}" srcOrd="0" destOrd="0" presId="urn:microsoft.com/office/officeart/2005/8/layout/vList4"/>
    <dgm:cxn modelId="{FEDE5747-D899-4F8B-A371-58F77576166A}" type="presOf" srcId="{25A4406D-274F-46EF-B9A0-5BBD034DEF29}" destId="{C49E4792-FEC1-46B7-B7B6-133C6165E003}" srcOrd="0" destOrd="4" presId="urn:microsoft.com/office/officeart/2005/8/layout/vList4"/>
    <dgm:cxn modelId="{E7C58854-853B-403E-8923-417866D91C49}" srcId="{0B3FF43F-1DB5-4419-9E5C-B60ED1F90C75}" destId="{F7EF3869-BA3D-4AE3-9E4D-E833F4ECF4B8}" srcOrd="1" destOrd="0" parTransId="{3ECF946B-BB09-4B16-8880-41FFFF5EF129}" sibTransId="{5006832C-3546-4F09-BDAC-8E598790A065}"/>
    <dgm:cxn modelId="{90294DB8-EDA0-416F-9968-99DE414F4C3F}" type="presOf" srcId="{22940897-CC78-42B1-8C06-C4A88D5E3421}" destId="{BD2117A6-0BD9-4571-8EA5-FDF59374DFBA}" srcOrd="1" destOrd="1" presId="urn:microsoft.com/office/officeart/2005/8/layout/vList4"/>
    <dgm:cxn modelId="{52B2A00F-43C9-41A0-BB31-D781A94AAFBA}" type="presOf" srcId="{6C12F056-26FA-4C77-83E1-1DB35E6B5D74}" destId="{D7B77431-E52D-4696-A759-C411442B0323}" srcOrd="0" destOrd="2" presId="urn:microsoft.com/office/officeart/2005/8/layout/vList4"/>
    <dgm:cxn modelId="{F973277B-6EB5-4095-A271-8980257033C8}" type="presOf" srcId="{0B3FF43F-1DB5-4419-9E5C-B60ED1F90C75}" destId="{C49E4792-FEC1-46B7-B7B6-133C6165E003}" srcOrd="0" destOrd="0" presId="urn:microsoft.com/office/officeart/2005/8/layout/vList4"/>
    <dgm:cxn modelId="{B1B65B14-006A-442D-AF2C-26B746BEA1DB}" type="presOf" srcId="{90C477E0-2F5C-43B4-8558-3CFD10C682B9}" destId="{D0F6A0C9-0694-4B22-A49C-D9A39331D365}" srcOrd="1" destOrd="5" presId="urn:microsoft.com/office/officeart/2005/8/layout/vList4"/>
    <dgm:cxn modelId="{FDEB7C45-D999-492D-887B-9D64C347FC87}" type="presOf" srcId="{F7EF3869-BA3D-4AE3-9E4D-E833F4ECF4B8}" destId="{BD2117A6-0BD9-4571-8EA5-FDF59374DFBA}" srcOrd="1" destOrd="2" presId="urn:microsoft.com/office/officeart/2005/8/layout/vList4"/>
    <dgm:cxn modelId="{031DDFD1-8763-4F78-8129-E16899B31A58}" srcId="{0B3FF43F-1DB5-4419-9E5C-B60ED1F90C75}" destId="{8783B58E-D1FF-4F42-9CA6-73823E4554B4}" srcOrd="2" destOrd="0" parTransId="{F3FF0A0E-1485-45DC-B833-31F14B3529DC}" sibTransId="{6DF368DA-2E9D-46F9-AE91-4166A97D5F8E}"/>
    <dgm:cxn modelId="{31D2192E-BE71-4AC3-9613-2594797830F5}" srcId="{0EB02CD2-A1A0-43C5-A999-0DD748BB47FB}" destId="{6C12F056-26FA-4C77-83E1-1DB35E6B5D74}" srcOrd="1" destOrd="0" parTransId="{9EDA6345-1BB1-417A-AC2A-B277B0992D94}" sibTransId="{07FCB693-9345-42F0-9842-D59A287F141C}"/>
    <dgm:cxn modelId="{20688F6E-B8D9-416B-BDF8-21617C1AFE6E}" type="presOf" srcId="{0EB02CD2-A1A0-43C5-A999-0DD748BB47FB}" destId="{D7B77431-E52D-4696-A759-C411442B0323}" srcOrd="0" destOrd="0" presId="urn:microsoft.com/office/officeart/2005/8/layout/vList4"/>
    <dgm:cxn modelId="{57876B51-6BD7-47E6-A2A7-B21A9D9C8664}" type="presOf" srcId="{A78DB65D-5E6A-4169-8900-FC746B65D592}" destId="{88CC7854-4F77-4541-9947-9561B96B385C}" srcOrd="0" destOrd="2" presId="urn:microsoft.com/office/officeart/2005/8/layout/vList4"/>
    <dgm:cxn modelId="{F7713E2F-4742-4D88-BA25-C2301AF287FE}" type="presOf" srcId="{BDB0DB45-639E-4427-A984-4318F91D2D18}" destId="{D0F6A0C9-0694-4B22-A49C-D9A39331D365}" srcOrd="1" destOrd="0" presId="urn:microsoft.com/office/officeart/2005/8/layout/vList4"/>
    <dgm:cxn modelId="{94CD6120-68DE-41C3-83E7-F51D9D42DE76}" type="presOf" srcId="{90C477E0-2F5C-43B4-8558-3CFD10C682B9}" destId="{88CC7854-4F77-4541-9947-9561B96B385C}" srcOrd="0" destOrd="5" presId="urn:microsoft.com/office/officeart/2005/8/layout/vList4"/>
    <dgm:cxn modelId="{599659CA-9412-4F0B-BBB0-082E575D6D8B}" type="presOf" srcId="{BBEEDF4D-0E0C-472A-848C-483BE5D658C4}" destId="{D7B77431-E52D-4696-A759-C411442B0323}" srcOrd="0" destOrd="1" presId="urn:microsoft.com/office/officeart/2005/8/layout/vList4"/>
    <dgm:cxn modelId="{B83D1820-9BE8-497E-866F-676C53133992}" type="presOf" srcId="{BBEEDF4D-0E0C-472A-848C-483BE5D658C4}" destId="{0567C68E-7ACF-4BBF-8493-CFBF2A2B0652}" srcOrd="1" destOrd="1" presId="urn:microsoft.com/office/officeart/2005/8/layout/vList4"/>
    <dgm:cxn modelId="{6988ADFE-06CF-4ECA-B845-5AE19A704956}" type="presOf" srcId="{84B9C24C-1F41-467C-8384-59249B9FC668}" destId="{E6B981B4-6CC2-4F8C-AAC4-31A41987A5EC}" srcOrd="0" destOrd="0" presId="urn:microsoft.com/office/officeart/2005/8/layout/vList4"/>
    <dgm:cxn modelId="{DC7327BF-85F9-4CA5-A31B-FF7EB834A3D1}" type="presOf" srcId="{0EB02CD2-A1A0-43C5-A999-0DD748BB47FB}" destId="{0567C68E-7ACF-4BBF-8493-CFBF2A2B0652}" srcOrd="1" destOrd="0" presId="urn:microsoft.com/office/officeart/2005/8/layout/vList4"/>
    <dgm:cxn modelId="{59EC9B1A-4B33-435A-92D9-6063EE571133}" type="presOf" srcId="{8783B58E-D1FF-4F42-9CA6-73823E4554B4}" destId="{BD2117A6-0BD9-4571-8EA5-FDF59374DFBA}" srcOrd="1" destOrd="3" presId="urn:microsoft.com/office/officeart/2005/8/layout/vList4"/>
    <dgm:cxn modelId="{C795B213-0225-44ED-8DED-A4C07E761BC3}" srcId="{0B3FF43F-1DB5-4419-9E5C-B60ED1F90C75}" destId="{25A4406D-274F-46EF-B9A0-5BBD034DEF29}" srcOrd="3" destOrd="0" parTransId="{EEA61306-C48C-4ECD-B001-03D0B700D7F7}" sibTransId="{1B6EBAB2-F1D8-4CD9-9277-9AAA74C44862}"/>
    <dgm:cxn modelId="{F3ED0A1A-9858-4C7F-AC7B-E843224B7E60}" type="presOf" srcId="{0B3FF43F-1DB5-4419-9E5C-B60ED1F90C75}" destId="{BD2117A6-0BD9-4571-8EA5-FDF59374DFBA}" srcOrd="1" destOrd="0" presId="urn:microsoft.com/office/officeart/2005/8/layout/vList4"/>
    <dgm:cxn modelId="{1B70411D-4C09-4ACF-A945-7107D9B12BDB}" type="presParOf" srcId="{E6B981B4-6CC2-4F8C-AAC4-31A41987A5EC}" destId="{FB26B552-FC52-4C1F-9C69-408A46625758}" srcOrd="0" destOrd="0" presId="urn:microsoft.com/office/officeart/2005/8/layout/vList4"/>
    <dgm:cxn modelId="{A23C1B78-3D78-4FFE-918F-567CA8BF2705}" type="presParOf" srcId="{FB26B552-FC52-4C1F-9C69-408A46625758}" destId="{D7B77431-E52D-4696-A759-C411442B0323}" srcOrd="0" destOrd="0" presId="urn:microsoft.com/office/officeart/2005/8/layout/vList4"/>
    <dgm:cxn modelId="{5641FCEE-1C59-44B2-908F-6928DA4CEF76}" type="presParOf" srcId="{FB26B552-FC52-4C1F-9C69-408A46625758}" destId="{5D833307-062F-488E-A568-B5EEC3729BC3}" srcOrd="1" destOrd="0" presId="urn:microsoft.com/office/officeart/2005/8/layout/vList4"/>
    <dgm:cxn modelId="{52CBCB29-0CF6-41C3-A448-F7C7D4A47E91}" type="presParOf" srcId="{FB26B552-FC52-4C1F-9C69-408A46625758}" destId="{0567C68E-7ACF-4BBF-8493-CFBF2A2B0652}" srcOrd="2" destOrd="0" presId="urn:microsoft.com/office/officeart/2005/8/layout/vList4"/>
    <dgm:cxn modelId="{4949BF6B-0CEA-41F2-B310-B1B21BDCEBE9}" type="presParOf" srcId="{E6B981B4-6CC2-4F8C-AAC4-31A41987A5EC}" destId="{C9E0983C-5575-4532-9787-E4B4A54955B1}" srcOrd="1" destOrd="0" presId="urn:microsoft.com/office/officeart/2005/8/layout/vList4"/>
    <dgm:cxn modelId="{D133D2D5-26E7-436F-89E6-46FD78F1E61D}" type="presParOf" srcId="{E6B981B4-6CC2-4F8C-AAC4-31A41987A5EC}" destId="{CDEBED48-E461-4F8F-994B-E212A8ABFA37}" srcOrd="2" destOrd="0" presId="urn:microsoft.com/office/officeart/2005/8/layout/vList4"/>
    <dgm:cxn modelId="{290E5259-C290-4C85-91D6-4D985D3CF3FE}" type="presParOf" srcId="{CDEBED48-E461-4F8F-994B-E212A8ABFA37}" destId="{C49E4792-FEC1-46B7-B7B6-133C6165E003}" srcOrd="0" destOrd="0" presId="urn:microsoft.com/office/officeart/2005/8/layout/vList4"/>
    <dgm:cxn modelId="{CB62D41D-38E2-498F-9D59-72B63162DE3C}" type="presParOf" srcId="{CDEBED48-E461-4F8F-994B-E212A8ABFA37}" destId="{3869A9C8-529A-4391-9445-5B3C83C7B35A}" srcOrd="1" destOrd="0" presId="urn:microsoft.com/office/officeart/2005/8/layout/vList4"/>
    <dgm:cxn modelId="{77558D16-2560-4614-9025-D8F58B56BE33}" type="presParOf" srcId="{CDEBED48-E461-4F8F-994B-E212A8ABFA37}" destId="{BD2117A6-0BD9-4571-8EA5-FDF59374DFBA}" srcOrd="2" destOrd="0" presId="urn:microsoft.com/office/officeart/2005/8/layout/vList4"/>
    <dgm:cxn modelId="{85E68E65-5D12-4482-B811-5C63399A175E}" type="presParOf" srcId="{E6B981B4-6CC2-4F8C-AAC4-31A41987A5EC}" destId="{921266BA-1BAE-41B7-8735-396204C1C5FE}" srcOrd="3" destOrd="0" presId="urn:microsoft.com/office/officeart/2005/8/layout/vList4"/>
    <dgm:cxn modelId="{4571DF16-5039-4300-9FCA-EF44B2D0A676}" type="presParOf" srcId="{E6B981B4-6CC2-4F8C-AAC4-31A41987A5EC}" destId="{3FF14608-73E8-4406-9A25-0E0C64BFCC76}" srcOrd="4" destOrd="0" presId="urn:microsoft.com/office/officeart/2005/8/layout/vList4"/>
    <dgm:cxn modelId="{18E675F0-42B8-42B6-A7C3-2F6056DB5F1A}" type="presParOf" srcId="{3FF14608-73E8-4406-9A25-0E0C64BFCC76}" destId="{88CC7854-4F77-4541-9947-9561B96B385C}" srcOrd="0" destOrd="0" presId="urn:microsoft.com/office/officeart/2005/8/layout/vList4"/>
    <dgm:cxn modelId="{90106D02-E3F3-45A8-A351-E282C8E54A82}" type="presParOf" srcId="{3FF14608-73E8-4406-9A25-0E0C64BFCC76}" destId="{BB004AD1-A2D4-4A4D-ABCF-B8821444EFC5}" srcOrd="1" destOrd="0" presId="urn:microsoft.com/office/officeart/2005/8/layout/vList4"/>
    <dgm:cxn modelId="{8C5EB191-7EE0-428F-BD89-1219EA3AB3CF}" type="presParOf" srcId="{3FF14608-73E8-4406-9A25-0E0C64BFCC76}" destId="{D0F6A0C9-0694-4B22-A49C-D9A39331D365}"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A2B2DCF-0EB7-4BF3-9891-47B6DE5612B3}" type="doc">
      <dgm:prSet loTypeId="urn:microsoft.com/office/officeart/2008/layout/PictureStrips" loCatId="list" qsTypeId="urn:microsoft.com/office/officeart/2005/8/quickstyle/simple1" qsCatId="simple" csTypeId="urn:microsoft.com/office/officeart/2005/8/colors/accent3_1" csCatId="accent3" phldr="1"/>
      <dgm:spPr/>
      <dgm:t>
        <a:bodyPr/>
        <a:lstStyle/>
        <a:p>
          <a:endParaRPr lang="it-IT"/>
        </a:p>
      </dgm:t>
    </dgm:pt>
    <dgm:pt modelId="{D4017B16-D62F-44C7-995A-36444ABD41CA}">
      <dgm:prSet phldrT="[Testo]"/>
      <dgm:spPr/>
      <dgm:t>
        <a:bodyPr/>
        <a:lstStyle/>
        <a:p>
          <a:r>
            <a:rPr lang="it-IT" dirty="0" smtClean="0"/>
            <a:t>Rubrica telefonica e degli appuntamenti</a:t>
          </a:r>
          <a:endParaRPr lang="it-IT" dirty="0"/>
        </a:p>
      </dgm:t>
    </dgm:pt>
    <dgm:pt modelId="{7CAD4A69-0023-48AE-9478-A16D2A75DD09}" type="parTrans" cxnId="{3D263D43-A292-4B73-813A-5492D342583A}">
      <dgm:prSet/>
      <dgm:spPr/>
      <dgm:t>
        <a:bodyPr/>
        <a:lstStyle/>
        <a:p>
          <a:endParaRPr lang="it-IT"/>
        </a:p>
      </dgm:t>
    </dgm:pt>
    <dgm:pt modelId="{4B0156D4-7A83-4D7F-A37D-318D3B85B590}" type="sibTrans" cxnId="{3D263D43-A292-4B73-813A-5492D342583A}">
      <dgm:prSet/>
      <dgm:spPr/>
      <dgm:t>
        <a:bodyPr/>
        <a:lstStyle/>
        <a:p>
          <a:endParaRPr lang="it-IT"/>
        </a:p>
      </dgm:t>
    </dgm:pt>
    <dgm:pt modelId="{7F72D142-5DD8-4277-81F5-CA009214EAF1}">
      <dgm:prSet phldrT="[Testo]"/>
      <dgm:spPr/>
      <dgm:t>
        <a:bodyPr/>
        <a:lstStyle/>
        <a:p>
          <a:r>
            <a:rPr lang="it-IT" dirty="0" smtClean="0"/>
            <a:t>E-mail</a:t>
          </a:r>
          <a:endParaRPr lang="it-IT" dirty="0"/>
        </a:p>
      </dgm:t>
    </dgm:pt>
    <dgm:pt modelId="{4ED6D0F0-B91C-4C82-AD44-5E43F5F2080A}" type="parTrans" cxnId="{21EE4A3F-1C41-4E6A-B42A-36D8C262000F}">
      <dgm:prSet/>
      <dgm:spPr/>
      <dgm:t>
        <a:bodyPr/>
        <a:lstStyle/>
        <a:p>
          <a:endParaRPr lang="it-IT"/>
        </a:p>
      </dgm:t>
    </dgm:pt>
    <dgm:pt modelId="{0E906E78-CE17-4C95-BDDC-FF6E27AB3719}" type="sibTrans" cxnId="{21EE4A3F-1C41-4E6A-B42A-36D8C262000F}">
      <dgm:prSet/>
      <dgm:spPr/>
      <dgm:t>
        <a:bodyPr/>
        <a:lstStyle/>
        <a:p>
          <a:endParaRPr lang="it-IT"/>
        </a:p>
      </dgm:t>
    </dgm:pt>
    <dgm:pt modelId="{032FF2E0-0E63-4703-BE79-2311E9B5FAE9}">
      <dgm:prSet phldrT="[Testo]"/>
      <dgm:spPr/>
      <dgm:t>
        <a:bodyPr/>
        <a:lstStyle/>
        <a:p>
          <a:r>
            <a:rPr lang="it-IT" dirty="0" smtClean="0"/>
            <a:t>Schede clienti</a:t>
          </a:r>
          <a:endParaRPr lang="it-IT" dirty="0"/>
        </a:p>
      </dgm:t>
    </dgm:pt>
    <dgm:pt modelId="{A1556DBC-66B4-4B49-8522-88FA236BBF42}" type="parTrans" cxnId="{DAD5B359-AE9C-4191-A61D-DF2AA0E588BF}">
      <dgm:prSet/>
      <dgm:spPr/>
      <dgm:t>
        <a:bodyPr/>
        <a:lstStyle/>
        <a:p>
          <a:endParaRPr lang="it-IT"/>
        </a:p>
      </dgm:t>
    </dgm:pt>
    <dgm:pt modelId="{696EC640-B53E-466C-A7EF-697FDB45C6D5}" type="sibTrans" cxnId="{DAD5B359-AE9C-4191-A61D-DF2AA0E588BF}">
      <dgm:prSet/>
      <dgm:spPr/>
      <dgm:t>
        <a:bodyPr/>
        <a:lstStyle/>
        <a:p>
          <a:endParaRPr lang="it-IT"/>
        </a:p>
      </dgm:t>
    </dgm:pt>
    <dgm:pt modelId="{760B0E18-60D1-42A4-A7EF-501C25C1F5EC}">
      <dgm:prSet phldrT="[Testo]"/>
      <dgm:spPr/>
      <dgm:t>
        <a:bodyPr/>
        <a:lstStyle/>
        <a:p>
          <a:r>
            <a:rPr lang="it-IT" dirty="0" smtClean="0"/>
            <a:t>Dotazione patrimoniale</a:t>
          </a:r>
          <a:endParaRPr lang="it-IT" dirty="0"/>
        </a:p>
      </dgm:t>
    </dgm:pt>
    <dgm:pt modelId="{DA63AB5D-7CC3-492E-B979-BB6F911EBB34}" type="parTrans" cxnId="{8E3D47FD-C00D-4260-A5E4-38531A8CDFDD}">
      <dgm:prSet/>
      <dgm:spPr/>
      <dgm:t>
        <a:bodyPr/>
        <a:lstStyle/>
        <a:p>
          <a:endParaRPr lang="it-IT"/>
        </a:p>
      </dgm:t>
    </dgm:pt>
    <dgm:pt modelId="{9834B8A4-460C-4DCA-8566-F9753CA32BF0}" type="sibTrans" cxnId="{8E3D47FD-C00D-4260-A5E4-38531A8CDFDD}">
      <dgm:prSet/>
      <dgm:spPr/>
      <dgm:t>
        <a:bodyPr/>
        <a:lstStyle/>
        <a:p>
          <a:endParaRPr lang="it-IT"/>
        </a:p>
      </dgm:t>
    </dgm:pt>
    <dgm:pt modelId="{D0C86E10-9D0C-4033-8A26-A38E4921B4DE}" type="pres">
      <dgm:prSet presAssocID="{AA2B2DCF-0EB7-4BF3-9891-47B6DE5612B3}" presName="Name0" presStyleCnt="0">
        <dgm:presLayoutVars>
          <dgm:dir/>
          <dgm:resizeHandles val="exact"/>
        </dgm:presLayoutVars>
      </dgm:prSet>
      <dgm:spPr/>
      <dgm:t>
        <a:bodyPr/>
        <a:lstStyle/>
        <a:p>
          <a:endParaRPr lang="it-IT"/>
        </a:p>
      </dgm:t>
    </dgm:pt>
    <dgm:pt modelId="{2FE68D93-8BDB-461B-BDE0-65DC4F233891}" type="pres">
      <dgm:prSet presAssocID="{D4017B16-D62F-44C7-995A-36444ABD41CA}" presName="composite" presStyleCnt="0"/>
      <dgm:spPr/>
      <dgm:t>
        <a:bodyPr/>
        <a:lstStyle/>
        <a:p>
          <a:endParaRPr lang="it-IT"/>
        </a:p>
      </dgm:t>
    </dgm:pt>
    <dgm:pt modelId="{27D64787-3601-4B3C-8B43-CEAE6AD81125}" type="pres">
      <dgm:prSet presAssocID="{D4017B16-D62F-44C7-995A-36444ABD41CA}" presName="rect1" presStyleLbl="trAlignAcc1" presStyleIdx="0" presStyleCnt="4">
        <dgm:presLayoutVars>
          <dgm:bulletEnabled val="1"/>
        </dgm:presLayoutVars>
      </dgm:prSet>
      <dgm:spPr/>
      <dgm:t>
        <a:bodyPr/>
        <a:lstStyle/>
        <a:p>
          <a:endParaRPr lang="it-IT"/>
        </a:p>
      </dgm:t>
    </dgm:pt>
    <dgm:pt modelId="{436EC2D8-5BB5-4BE8-885B-CA65EF8A069C}" type="pres">
      <dgm:prSet presAssocID="{D4017B16-D62F-44C7-995A-36444ABD41CA}" presName="rect2" presStyleLbl="fgImgPlace1" presStyleIdx="0" presStyleCnt="4"/>
      <dgm:spPr>
        <a:blipFill>
          <a:blip xmlns:r="http://schemas.openxmlformats.org/officeDocument/2006/relationships" r:embed="rId1" cstate="hqprint">
            <a:extLst>
              <a:ext uri="{28A0092B-C50C-407E-A947-70E740481C1C}">
                <a14:useLocalDpi xmlns:a14="http://schemas.microsoft.com/office/drawing/2010/main" val="0"/>
              </a:ext>
            </a:extLst>
          </a:blip>
          <a:srcRect/>
          <a:stretch>
            <a:fillRect l="-25000" r="-25000"/>
          </a:stretch>
        </a:blipFill>
      </dgm:spPr>
      <dgm:t>
        <a:bodyPr/>
        <a:lstStyle/>
        <a:p>
          <a:endParaRPr lang="it-IT"/>
        </a:p>
      </dgm:t>
    </dgm:pt>
    <dgm:pt modelId="{738A0D66-D54B-42BE-9420-144C4484D143}" type="pres">
      <dgm:prSet presAssocID="{4B0156D4-7A83-4D7F-A37D-318D3B85B590}" presName="sibTrans" presStyleCnt="0"/>
      <dgm:spPr/>
      <dgm:t>
        <a:bodyPr/>
        <a:lstStyle/>
        <a:p>
          <a:endParaRPr lang="it-IT"/>
        </a:p>
      </dgm:t>
    </dgm:pt>
    <dgm:pt modelId="{96F4630C-89BA-4116-B784-C89C0EA94243}" type="pres">
      <dgm:prSet presAssocID="{7F72D142-5DD8-4277-81F5-CA009214EAF1}" presName="composite" presStyleCnt="0"/>
      <dgm:spPr/>
      <dgm:t>
        <a:bodyPr/>
        <a:lstStyle/>
        <a:p>
          <a:endParaRPr lang="it-IT"/>
        </a:p>
      </dgm:t>
    </dgm:pt>
    <dgm:pt modelId="{D5249765-E3D4-4C70-B855-69EDE1AF5913}" type="pres">
      <dgm:prSet presAssocID="{7F72D142-5DD8-4277-81F5-CA009214EAF1}" presName="rect1" presStyleLbl="trAlignAcc1" presStyleIdx="1" presStyleCnt="4">
        <dgm:presLayoutVars>
          <dgm:bulletEnabled val="1"/>
        </dgm:presLayoutVars>
      </dgm:prSet>
      <dgm:spPr/>
      <dgm:t>
        <a:bodyPr/>
        <a:lstStyle/>
        <a:p>
          <a:endParaRPr lang="it-IT"/>
        </a:p>
      </dgm:t>
    </dgm:pt>
    <dgm:pt modelId="{342CF74B-8AD0-4735-8367-959C7650D8E0}" type="pres">
      <dgm:prSet presAssocID="{7F72D142-5DD8-4277-81F5-CA009214EAF1}" presName="rect2" presStyleLbl="fgImgPlac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dgm:spPr>
      <dgm:t>
        <a:bodyPr/>
        <a:lstStyle/>
        <a:p>
          <a:endParaRPr lang="it-IT"/>
        </a:p>
      </dgm:t>
    </dgm:pt>
    <dgm:pt modelId="{C033F33C-BFC3-4421-921D-538149969B34}" type="pres">
      <dgm:prSet presAssocID="{0E906E78-CE17-4C95-BDDC-FF6E27AB3719}" presName="sibTrans" presStyleCnt="0"/>
      <dgm:spPr/>
      <dgm:t>
        <a:bodyPr/>
        <a:lstStyle/>
        <a:p>
          <a:endParaRPr lang="it-IT"/>
        </a:p>
      </dgm:t>
    </dgm:pt>
    <dgm:pt modelId="{BAD58B2E-B700-4697-A31B-33BE8338DC25}" type="pres">
      <dgm:prSet presAssocID="{032FF2E0-0E63-4703-BE79-2311E9B5FAE9}" presName="composite" presStyleCnt="0"/>
      <dgm:spPr/>
      <dgm:t>
        <a:bodyPr/>
        <a:lstStyle/>
        <a:p>
          <a:endParaRPr lang="it-IT"/>
        </a:p>
      </dgm:t>
    </dgm:pt>
    <dgm:pt modelId="{636DAAE2-4364-434C-B34C-4ACDC829D429}" type="pres">
      <dgm:prSet presAssocID="{032FF2E0-0E63-4703-BE79-2311E9B5FAE9}" presName="rect1" presStyleLbl="trAlignAcc1" presStyleIdx="2" presStyleCnt="4">
        <dgm:presLayoutVars>
          <dgm:bulletEnabled val="1"/>
        </dgm:presLayoutVars>
      </dgm:prSet>
      <dgm:spPr/>
      <dgm:t>
        <a:bodyPr/>
        <a:lstStyle/>
        <a:p>
          <a:endParaRPr lang="it-IT"/>
        </a:p>
      </dgm:t>
    </dgm:pt>
    <dgm:pt modelId="{8DBD6BAD-0A78-441D-B516-D5E9C18DEA62}" type="pres">
      <dgm:prSet presAssocID="{032FF2E0-0E63-4703-BE79-2311E9B5FAE9}" presName="rect2"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t>
        <a:bodyPr/>
        <a:lstStyle/>
        <a:p>
          <a:endParaRPr lang="it-IT"/>
        </a:p>
      </dgm:t>
    </dgm:pt>
    <dgm:pt modelId="{7E9C13EB-A67B-42C2-A766-432D73299CF5}" type="pres">
      <dgm:prSet presAssocID="{696EC640-B53E-466C-A7EF-697FDB45C6D5}" presName="sibTrans" presStyleCnt="0"/>
      <dgm:spPr/>
      <dgm:t>
        <a:bodyPr/>
        <a:lstStyle/>
        <a:p>
          <a:endParaRPr lang="it-IT"/>
        </a:p>
      </dgm:t>
    </dgm:pt>
    <dgm:pt modelId="{ACCCCD91-62A8-42D3-A047-FFCF123DF3B1}" type="pres">
      <dgm:prSet presAssocID="{760B0E18-60D1-42A4-A7EF-501C25C1F5EC}" presName="composite" presStyleCnt="0"/>
      <dgm:spPr/>
      <dgm:t>
        <a:bodyPr/>
        <a:lstStyle/>
        <a:p>
          <a:endParaRPr lang="it-IT"/>
        </a:p>
      </dgm:t>
    </dgm:pt>
    <dgm:pt modelId="{E88F8016-2647-4918-A875-BCEAFBED5A35}" type="pres">
      <dgm:prSet presAssocID="{760B0E18-60D1-42A4-A7EF-501C25C1F5EC}" presName="rect1" presStyleLbl="trAlignAcc1" presStyleIdx="3" presStyleCnt="4">
        <dgm:presLayoutVars>
          <dgm:bulletEnabled val="1"/>
        </dgm:presLayoutVars>
      </dgm:prSet>
      <dgm:spPr/>
      <dgm:t>
        <a:bodyPr/>
        <a:lstStyle/>
        <a:p>
          <a:endParaRPr lang="it-IT"/>
        </a:p>
      </dgm:t>
    </dgm:pt>
    <dgm:pt modelId="{00791AE6-7225-4BDC-BB9C-4EAD468BE7B8}" type="pres">
      <dgm:prSet presAssocID="{760B0E18-60D1-42A4-A7EF-501C25C1F5EC}" presName="rect2"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t>
        <a:bodyPr/>
        <a:lstStyle/>
        <a:p>
          <a:endParaRPr lang="it-IT"/>
        </a:p>
      </dgm:t>
    </dgm:pt>
  </dgm:ptLst>
  <dgm:cxnLst>
    <dgm:cxn modelId="{DAD5B359-AE9C-4191-A61D-DF2AA0E588BF}" srcId="{AA2B2DCF-0EB7-4BF3-9891-47B6DE5612B3}" destId="{032FF2E0-0E63-4703-BE79-2311E9B5FAE9}" srcOrd="2" destOrd="0" parTransId="{A1556DBC-66B4-4B49-8522-88FA236BBF42}" sibTransId="{696EC640-B53E-466C-A7EF-697FDB45C6D5}"/>
    <dgm:cxn modelId="{21EE4A3F-1C41-4E6A-B42A-36D8C262000F}" srcId="{AA2B2DCF-0EB7-4BF3-9891-47B6DE5612B3}" destId="{7F72D142-5DD8-4277-81F5-CA009214EAF1}" srcOrd="1" destOrd="0" parTransId="{4ED6D0F0-B91C-4C82-AD44-5E43F5F2080A}" sibTransId="{0E906E78-CE17-4C95-BDDC-FF6E27AB3719}"/>
    <dgm:cxn modelId="{37DA0892-5F0E-4C38-8A64-39F2652E9F91}" type="presOf" srcId="{760B0E18-60D1-42A4-A7EF-501C25C1F5EC}" destId="{E88F8016-2647-4918-A875-BCEAFBED5A35}" srcOrd="0" destOrd="0" presId="urn:microsoft.com/office/officeart/2008/layout/PictureStrips"/>
    <dgm:cxn modelId="{ED928DEA-C460-440F-A0F3-E6AE7A715CBA}" type="presOf" srcId="{032FF2E0-0E63-4703-BE79-2311E9B5FAE9}" destId="{636DAAE2-4364-434C-B34C-4ACDC829D429}" srcOrd="0" destOrd="0" presId="urn:microsoft.com/office/officeart/2008/layout/PictureStrips"/>
    <dgm:cxn modelId="{AE816B50-1C05-49DA-9C24-E1B286BBE710}" type="presOf" srcId="{AA2B2DCF-0EB7-4BF3-9891-47B6DE5612B3}" destId="{D0C86E10-9D0C-4033-8A26-A38E4921B4DE}" srcOrd="0" destOrd="0" presId="urn:microsoft.com/office/officeart/2008/layout/PictureStrips"/>
    <dgm:cxn modelId="{8E3D47FD-C00D-4260-A5E4-38531A8CDFDD}" srcId="{AA2B2DCF-0EB7-4BF3-9891-47B6DE5612B3}" destId="{760B0E18-60D1-42A4-A7EF-501C25C1F5EC}" srcOrd="3" destOrd="0" parTransId="{DA63AB5D-7CC3-492E-B979-BB6F911EBB34}" sibTransId="{9834B8A4-460C-4DCA-8566-F9753CA32BF0}"/>
    <dgm:cxn modelId="{8D4BA6D1-9FFB-47EA-BB22-7694E86CD3D3}" type="presOf" srcId="{D4017B16-D62F-44C7-995A-36444ABD41CA}" destId="{27D64787-3601-4B3C-8B43-CEAE6AD81125}" srcOrd="0" destOrd="0" presId="urn:microsoft.com/office/officeart/2008/layout/PictureStrips"/>
    <dgm:cxn modelId="{3D263D43-A292-4B73-813A-5492D342583A}" srcId="{AA2B2DCF-0EB7-4BF3-9891-47B6DE5612B3}" destId="{D4017B16-D62F-44C7-995A-36444ABD41CA}" srcOrd="0" destOrd="0" parTransId="{7CAD4A69-0023-48AE-9478-A16D2A75DD09}" sibTransId="{4B0156D4-7A83-4D7F-A37D-318D3B85B590}"/>
    <dgm:cxn modelId="{48A86464-68EE-43FD-A150-DC3F075C7490}" type="presOf" srcId="{7F72D142-5DD8-4277-81F5-CA009214EAF1}" destId="{D5249765-E3D4-4C70-B855-69EDE1AF5913}" srcOrd="0" destOrd="0" presId="urn:microsoft.com/office/officeart/2008/layout/PictureStrips"/>
    <dgm:cxn modelId="{B41D2F7B-1B37-49B9-9E00-4AD6910A790D}" type="presParOf" srcId="{D0C86E10-9D0C-4033-8A26-A38E4921B4DE}" destId="{2FE68D93-8BDB-461B-BDE0-65DC4F233891}" srcOrd="0" destOrd="0" presId="urn:microsoft.com/office/officeart/2008/layout/PictureStrips"/>
    <dgm:cxn modelId="{1A104D63-6FF7-4082-B524-322464627129}" type="presParOf" srcId="{2FE68D93-8BDB-461B-BDE0-65DC4F233891}" destId="{27D64787-3601-4B3C-8B43-CEAE6AD81125}" srcOrd="0" destOrd="0" presId="urn:microsoft.com/office/officeart/2008/layout/PictureStrips"/>
    <dgm:cxn modelId="{124DFCAD-3F09-46D0-9CCA-F160D91C1F38}" type="presParOf" srcId="{2FE68D93-8BDB-461B-BDE0-65DC4F233891}" destId="{436EC2D8-5BB5-4BE8-885B-CA65EF8A069C}" srcOrd="1" destOrd="0" presId="urn:microsoft.com/office/officeart/2008/layout/PictureStrips"/>
    <dgm:cxn modelId="{66E78D34-D389-4F8D-88C8-6AC76ED041E0}" type="presParOf" srcId="{D0C86E10-9D0C-4033-8A26-A38E4921B4DE}" destId="{738A0D66-D54B-42BE-9420-144C4484D143}" srcOrd="1" destOrd="0" presId="urn:microsoft.com/office/officeart/2008/layout/PictureStrips"/>
    <dgm:cxn modelId="{17CCDBA6-480C-42A9-9C95-87420F482018}" type="presParOf" srcId="{D0C86E10-9D0C-4033-8A26-A38E4921B4DE}" destId="{96F4630C-89BA-4116-B784-C89C0EA94243}" srcOrd="2" destOrd="0" presId="urn:microsoft.com/office/officeart/2008/layout/PictureStrips"/>
    <dgm:cxn modelId="{E1C88EE0-74AF-465E-ADC6-0FC172375792}" type="presParOf" srcId="{96F4630C-89BA-4116-B784-C89C0EA94243}" destId="{D5249765-E3D4-4C70-B855-69EDE1AF5913}" srcOrd="0" destOrd="0" presId="urn:microsoft.com/office/officeart/2008/layout/PictureStrips"/>
    <dgm:cxn modelId="{C4F7B47F-2D68-4EFB-87F2-BC9DEB0B3DD0}" type="presParOf" srcId="{96F4630C-89BA-4116-B784-C89C0EA94243}" destId="{342CF74B-8AD0-4735-8367-959C7650D8E0}" srcOrd="1" destOrd="0" presId="urn:microsoft.com/office/officeart/2008/layout/PictureStrips"/>
    <dgm:cxn modelId="{53B613B4-8FB0-418A-BD24-44BF7EAFACFA}" type="presParOf" srcId="{D0C86E10-9D0C-4033-8A26-A38E4921B4DE}" destId="{C033F33C-BFC3-4421-921D-538149969B34}" srcOrd="3" destOrd="0" presId="urn:microsoft.com/office/officeart/2008/layout/PictureStrips"/>
    <dgm:cxn modelId="{8E6F1E66-DA16-43F0-9F72-B1B36E762382}" type="presParOf" srcId="{D0C86E10-9D0C-4033-8A26-A38E4921B4DE}" destId="{BAD58B2E-B700-4697-A31B-33BE8338DC25}" srcOrd="4" destOrd="0" presId="urn:microsoft.com/office/officeart/2008/layout/PictureStrips"/>
    <dgm:cxn modelId="{C0DC1EBB-DE4C-463F-92A4-F956548520FC}" type="presParOf" srcId="{BAD58B2E-B700-4697-A31B-33BE8338DC25}" destId="{636DAAE2-4364-434C-B34C-4ACDC829D429}" srcOrd="0" destOrd="0" presId="urn:microsoft.com/office/officeart/2008/layout/PictureStrips"/>
    <dgm:cxn modelId="{E8491EFA-08AF-4752-B845-1093EB0717A4}" type="presParOf" srcId="{BAD58B2E-B700-4697-A31B-33BE8338DC25}" destId="{8DBD6BAD-0A78-441D-B516-D5E9C18DEA62}" srcOrd="1" destOrd="0" presId="urn:microsoft.com/office/officeart/2008/layout/PictureStrips"/>
    <dgm:cxn modelId="{3D3C75BF-BB14-416B-8A9A-3C39AB3CD2A1}" type="presParOf" srcId="{D0C86E10-9D0C-4033-8A26-A38E4921B4DE}" destId="{7E9C13EB-A67B-42C2-A766-432D73299CF5}" srcOrd="5" destOrd="0" presId="urn:microsoft.com/office/officeart/2008/layout/PictureStrips"/>
    <dgm:cxn modelId="{E7E69BFB-949D-4271-925C-7A4C4105DE9B}" type="presParOf" srcId="{D0C86E10-9D0C-4033-8A26-A38E4921B4DE}" destId="{ACCCCD91-62A8-42D3-A047-FFCF123DF3B1}" srcOrd="6" destOrd="0" presId="urn:microsoft.com/office/officeart/2008/layout/PictureStrips"/>
    <dgm:cxn modelId="{9A01313A-D85A-4965-913A-22A9FB4514A5}" type="presParOf" srcId="{ACCCCD91-62A8-42D3-A047-FFCF123DF3B1}" destId="{E88F8016-2647-4918-A875-BCEAFBED5A35}" srcOrd="0" destOrd="0" presId="urn:microsoft.com/office/officeart/2008/layout/PictureStrips"/>
    <dgm:cxn modelId="{9B7CF7F9-904D-4BBE-9636-EE2A89B86BE9}" type="presParOf" srcId="{ACCCCD91-62A8-42D3-A047-FFCF123DF3B1}" destId="{00791AE6-7225-4BDC-BB9C-4EAD468BE7B8}" srcOrd="1" destOrd="0" presId="urn:microsoft.com/office/officeart/2008/layout/PictureStrip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FEA18AB-1FA4-45BC-B893-FDD773A6D94B}" type="doc">
      <dgm:prSet loTypeId="urn:microsoft.com/office/officeart/2005/8/layout/hList1" loCatId="list" qsTypeId="urn:microsoft.com/office/officeart/2005/8/quickstyle/simple1" qsCatId="simple" csTypeId="urn:microsoft.com/office/officeart/2005/8/colors/accent3_2" csCatId="accent3" phldr="1"/>
      <dgm:spPr/>
      <dgm:t>
        <a:bodyPr/>
        <a:lstStyle/>
        <a:p>
          <a:endParaRPr lang="it-IT"/>
        </a:p>
      </dgm:t>
    </dgm:pt>
    <dgm:pt modelId="{263E068F-CB7F-4155-B142-7AA98AF27111}">
      <dgm:prSet phldrT="[Testo]" custT="1"/>
      <dgm:spPr/>
      <dgm:t>
        <a:bodyPr/>
        <a:lstStyle/>
        <a:p>
          <a:r>
            <a:rPr lang="it-IT" sz="2000" b="1" dirty="0" smtClean="0"/>
            <a:t>Metodi semplici</a:t>
          </a:r>
          <a:endParaRPr lang="it-IT" sz="2000" b="1" dirty="0"/>
        </a:p>
      </dgm:t>
    </dgm:pt>
    <dgm:pt modelId="{EF4B1163-63FB-4C7C-B2A2-50BE89FBA0FA}" type="parTrans" cxnId="{517EECD3-4984-4B3A-8652-C8A583A10EBA}">
      <dgm:prSet/>
      <dgm:spPr/>
      <dgm:t>
        <a:bodyPr/>
        <a:lstStyle/>
        <a:p>
          <a:endParaRPr lang="it-IT" sz="1000"/>
        </a:p>
      </dgm:t>
    </dgm:pt>
    <dgm:pt modelId="{568BADB6-CFF2-416C-A530-8D58A40C6924}" type="sibTrans" cxnId="{517EECD3-4984-4B3A-8652-C8A583A10EBA}">
      <dgm:prSet/>
      <dgm:spPr/>
      <dgm:t>
        <a:bodyPr/>
        <a:lstStyle/>
        <a:p>
          <a:endParaRPr lang="it-IT" sz="1000"/>
        </a:p>
      </dgm:t>
    </dgm:pt>
    <dgm:pt modelId="{D3080EA5-FB3B-47E8-8CE3-2CAF6B4F6E26}">
      <dgm:prSet phldrT="[Testo]" custT="1"/>
      <dgm:spPr/>
      <dgm:t>
        <a:bodyPr/>
        <a:lstStyle/>
        <a:p>
          <a:r>
            <a:rPr lang="it-IT" sz="2000" b="1" dirty="0" err="1" smtClean="0"/>
            <a:t>Phishing</a:t>
          </a:r>
          <a:r>
            <a:rPr lang="it-IT" sz="2000" dirty="0" smtClean="0"/>
            <a:t> (furto di credenziali di accesso ai conti)</a:t>
          </a:r>
          <a:endParaRPr lang="it-IT" sz="2000" dirty="0"/>
        </a:p>
      </dgm:t>
    </dgm:pt>
    <dgm:pt modelId="{FA98F9E3-AB76-4BB4-9497-A58638D46F2F}" type="parTrans" cxnId="{0DD1AF0E-B9B8-495D-A481-EFB0A06CEFA7}">
      <dgm:prSet/>
      <dgm:spPr/>
      <dgm:t>
        <a:bodyPr/>
        <a:lstStyle/>
        <a:p>
          <a:endParaRPr lang="it-IT" sz="1000"/>
        </a:p>
      </dgm:t>
    </dgm:pt>
    <dgm:pt modelId="{D13AEB6C-9BE9-48B2-9F15-0A0748AAE329}" type="sibTrans" cxnId="{0DD1AF0E-B9B8-495D-A481-EFB0A06CEFA7}">
      <dgm:prSet/>
      <dgm:spPr/>
      <dgm:t>
        <a:bodyPr/>
        <a:lstStyle/>
        <a:p>
          <a:endParaRPr lang="it-IT" sz="1000"/>
        </a:p>
      </dgm:t>
    </dgm:pt>
    <dgm:pt modelId="{5C615E2B-1425-407F-93DB-8405575787F5}">
      <dgm:prSet phldrT="[Testo]" custT="1"/>
      <dgm:spPr/>
      <dgm:t>
        <a:bodyPr/>
        <a:lstStyle/>
        <a:p>
          <a:r>
            <a:rPr lang="it-IT" sz="2000" b="1" dirty="0" err="1" smtClean="0"/>
            <a:t>Denial</a:t>
          </a:r>
          <a:r>
            <a:rPr lang="it-IT" sz="2000" b="1" dirty="0" smtClean="0"/>
            <a:t> of service </a:t>
          </a:r>
          <a:r>
            <a:rPr lang="it-IT" sz="2000" dirty="0" smtClean="0"/>
            <a:t>(sovraccarico dei server)</a:t>
          </a:r>
          <a:endParaRPr lang="it-IT" sz="2000" dirty="0"/>
        </a:p>
      </dgm:t>
    </dgm:pt>
    <dgm:pt modelId="{3CCB94B0-DFB0-4E8A-9528-EF887556616D}" type="parTrans" cxnId="{8C2434A7-F555-4047-88FC-896261132F23}">
      <dgm:prSet/>
      <dgm:spPr/>
      <dgm:t>
        <a:bodyPr/>
        <a:lstStyle/>
        <a:p>
          <a:endParaRPr lang="it-IT" sz="1000"/>
        </a:p>
      </dgm:t>
    </dgm:pt>
    <dgm:pt modelId="{AA9D0697-2EDC-4FE4-AC4F-F089ED08DB92}" type="sibTrans" cxnId="{8C2434A7-F555-4047-88FC-896261132F23}">
      <dgm:prSet/>
      <dgm:spPr/>
      <dgm:t>
        <a:bodyPr/>
        <a:lstStyle/>
        <a:p>
          <a:endParaRPr lang="it-IT" sz="1000"/>
        </a:p>
      </dgm:t>
    </dgm:pt>
    <dgm:pt modelId="{4C2501C0-4A82-4909-9418-0A7957CD6D3E}">
      <dgm:prSet phldrT="[Testo]" custT="1"/>
      <dgm:spPr/>
      <dgm:t>
        <a:bodyPr/>
        <a:lstStyle/>
        <a:p>
          <a:r>
            <a:rPr lang="it-IT" sz="2000" b="1" dirty="0" smtClean="0"/>
            <a:t>Metodi complessi</a:t>
          </a:r>
          <a:endParaRPr lang="it-IT" sz="2000" b="1" dirty="0"/>
        </a:p>
      </dgm:t>
    </dgm:pt>
    <dgm:pt modelId="{20E055FA-426A-4876-8F25-8D0E41CD2EEE}" type="parTrans" cxnId="{232FF344-9399-4993-8F91-84E0B49B0514}">
      <dgm:prSet/>
      <dgm:spPr/>
      <dgm:t>
        <a:bodyPr/>
        <a:lstStyle/>
        <a:p>
          <a:endParaRPr lang="it-IT" sz="1000"/>
        </a:p>
      </dgm:t>
    </dgm:pt>
    <dgm:pt modelId="{EEA5A743-631F-4C66-9CA2-AA84A918511E}" type="sibTrans" cxnId="{232FF344-9399-4993-8F91-84E0B49B0514}">
      <dgm:prSet/>
      <dgm:spPr/>
      <dgm:t>
        <a:bodyPr/>
        <a:lstStyle/>
        <a:p>
          <a:endParaRPr lang="it-IT" sz="1000"/>
        </a:p>
      </dgm:t>
    </dgm:pt>
    <dgm:pt modelId="{EA01A13B-CE69-46EF-ADA9-5E584E2A3F1D}">
      <dgm:prSet phldrT="[Testo]" custT="1"/>
      <dgm:spPr/>
      <dgm:t>
        <a:bodyPr/>
        <a:lstStyle/>
        <a:p>
          <a:r>
            <a:rPr lang="it-IT" sz="2000" dirty="0" smtClean="0"/>
            <a:t>Sottrazione di fondi o di dati su larga scala</a:t>
          </a:r>
          <a:endParaRPr lang="it-IT" sz="2000" dirty="0"/>
        </a:p>
      </dgm:t>
    </dgm:pt>
    <dgm:pt modelId="{B1218532-E47F-429C-AC7E-AD6A90DB6F56}" type="parTrans" cxnId="{1E4BEC71-F733-4682-AEE6-6D09B071EAF7}">
      <dgm:prSet/>
      <dgm:spPr/>
      <dgm:t>
        <a:bodyPr/>
        <a:lstStyle/>
        <a:p>
          <a:endParaRPr lang="it-IT" sz="1000"/>
        </a:p>
      </dgm:t>
    </dgm:pt>
    <dgm:pt modelId="{9FE589A6-A8E6-404B-8155-AFF269EA8241}" type="sibTrans" cxnId="{1E4BEC71-F733-4682-AEE6-6D09B071EAF7}">
      <dgm:prSet/>
      <dgm:spPr/>
      <dgm:t>
        <a:bodyPr/>
        <a:lstStyle/>
        <a:p>
          <a:endParaRPr lang="it-IT" sz="1000"/>
        </a:p>
      </dgm:t>
    </dgm:pt>
    <dgm:pt modelId="{AFA3F909-1194-437A-8BE7-7ECE0E70F67D}" type="pres">
      <dgm:prSet presAssocID="{7FEA18AB-1FA4-45BC-B893-FDD773A6D94B}" presName="Name0" presStyleCnt="0">
        <dgm:presLayoutVars>
          <dgm:dir/>
          <dgm:animLvl val="lvl"/>
          <dgm:resizeHandles val="exact"/>
        </dgm:presLayoutVars>
      </dgm:prSet>
      <dgm:spPr/>
      <dgm:t>
        <a:bodyPr/>
        <a:lstStyle/>
        <a:p>
          <a:endParaRPr lang="it-IT"/>
        </a:p>
      </dgm:t>
    </dgm:pt>
    <dgm:pt modelId="{067E7744-5502-4A58-B22A-988DB530C223}" type="pres">
      <dgm:prSet presAssocID="{263E068F-CB7F-4155-B142-7AA98AF27111}" presName="composite" presStyleCnt="0"/>
      <dgm:spPr/>
      <dgm:t>
        <a:bodyPr/>
        <a:lstStyle/>
        <a:p>
          <a:endParaRPr lang="it-IT"/>
        </a:p>
      </dgm:t>
    </dgm:pt>
    <dgm:pt modelId="{45257860-C852-4F77-9A8F-773B3EB8CB70}" type="pres">
      <dgm:prSet presAssocID="{263E068F-CB7F-4155-B142-7AA98AF27111}" presName="parTx" presStyleLbl="alignNode1" presStyleIdx="0" presStyleCnt="2">
        <dgm:presLayoutVars>
          <dgm:chMax val="0"/>
          <dgm:chPref val="0"/>
          <dgm:bulletEnabled val="1"/>
        </dgm:presLayoutVars>
      </dgm:prSet>
      <dgm:spPr/>
      <dgm:t>
        <a:bodyPr/>
        <a:lstStyle/>
        <a:p>
          <a:endParaRPr lang="it-IT"/>
        </a:p>
      </dgm:t>
    </dgm:pt>
    <dgm:pt modelId="{1C95659C-791A-4735-83EA-EB2948DFAB5D}" type="pres">
      <dgm:prSet presAssocID="{263E068F-CB7F-4155-B142-7AA98AF27111}" presName="desTx" presStyleLbl="alignAccFollowNode1" presStyleIdx="0" presStyleCnt="2">
        <dgm:presLayoutVars>
          <dgm:bulletEnabled val="1"/>
        </dgm:presLayoutVars>
      </dgm:prSet>
      <dgm:spPr/>
      <dgm:t>
        <a:bodyPr/>
        <a:lstStyle/>
        <a:p>
          <a:endParaRPr lang="it-IT"/>
        </a:p>
      </dgm:t>
    </dgm:pt>
    <dgm:pt modelId="{F97FA766-6869-4965-BB85-E4B9CE7157EF}" type="pres">
      <dgm:prSet presAssocID="{568BADB6-CFF2-416C-A530-8D58A40C6924}" presName="space" presStyleCnt="0"/>
      <dgm:spPr/>
      <dgm:t>
        <a:bodyPr/>
        <a:lstStyle/>
        <a:p>
          <a:endParaRPr lang="it-IT"/>
        </a:p>
      </dgm:t>
    </dgm:pt>
    <dgm:pt modelId="{40E65918-9143-49CB-95FF-B9FE51C921D4}" type="pres">
      <dgm:prSet presAssocID="{4C2501C0-4A82-4909-9418-0A7957CD6D3E}" presName="composite" presStyleCnt="0"/>
      <dgm:spPr/>
      <dgm:t>
        <a:bodyPr/>
        <a:lstStyle/>
        <a:p>
          <a:endParaRPr lang="it-IT"/>
        </a:p>
      </dgm:t>
    </dgm:pt>
    <dgm:pt modelId="{21957567-12FE-43FD-B640-DDE0E55D2E0E}" type="pres">
      <dgm:prSet presAssocID="{4C2501C0-4A82-4909-9418-0A7957CD6D3E}" presName="parTx" presStyleLbl="alignNode1" presStyleIdx="1" presStyleCnt="2">
        <dgm:presLayoutVars>
          <dgm:chMax val="0"/>
          <dgm:chPref val="0"/>
          <dgm:bulletEnabled val="1"/>
        </dgm:presLayoutVars>
      </dgm:prSet>
      <dgm:spPr/>
      <dgm:t>
        <a:bodyPr/>
        <a:lstStyle/>
        <a:p>
          <a:endParaRPr lang="it-IT"/>
        </a:p>
      </dgm:t>
    </dgm:pt>
    <dgm:pt modelId="{CF211053-8A16-4517-8831-B6C9F8534421}" type="pres">
      <dgm:prSet presAssocID="{4C2501C0-4A82-4909-9418-0A7957CD6D3E}" presName="desTx" presStyleLbl="alignAccFollowNode1" presStyleIdx="1" presStyleCnt="2">
        <dgm:presLayoutVars>
          <dgm:bulletEnabled val="1"/>
        </dgm:presLayoutVars>
      </dgm:prSet>
      <dgm:spPr/>
      <dgm:t>
        <a:bodyPr/>
        <a:lstStyle/>
        <a:p>
          <a:endParaRPr lang="it-IT"/>
        </a:p>
      </dgm:t>
    </dgm:pt>
  </dgm:ptLst>
  <dgm:cxnLst>
    <dgm:cxn modelId="{1E4BEC71-F733-4682-AEE6-6D09B071EAF7}" srcId="{4C2501C0-4A82-4909-9418-0A7957CD6D3E}" destId="{EA01A13B-CE69-46EF-ADA9-5E584E2A3F1D}" srcOrd="0" destOrd="0" parTransId="{B1218532-E47F-429C-AC7E-AD6A90DB6F56}" sibTransId="{9FE589A6-A8E6-404B-8155-AFF269EA8241}"/>
    <dgm:cxn modelId="{75BD79A7-BD1C-442A-8862-226150F5B256}" type="presOf" srcId="{EA01A13B-CE69-46EF-ADA9-5E584E2A3F1D}" destId="{CF211053-8A16-4517-8831-B6C9F8534421}" srcOrd="0" destOrd="0" presId="urn:microsoft.com/office/officeart/2005/8/layout/hList1"/>
    <dgm:cxn modelId="{232FF344-9399-4993-8F91-84E0B49B0514}" srcId="{7FEA18AB-1FA4-45BC-B893-FDD773A6D94B}" destId="{4C2501C0-4A82-4909-9418-0A7957CD6D3E}" srcOrd="1" destOrd="0" parTransId="{20E055FA-426A-4876-8F25-8D0E41CD2EEE}" sibTransId="{EEA5A743-631F-4C66-9CA2-AA84A918511E}"/>
    <dgm:cxn modelId="{298A9173-EE83-4F1D-9446-B4162361EB80}" type="presOf" srcId="{D3080EA5-FB3B-47E8-8CE3-2CAF6B4F6E26}" destId="{1C95659C-791A-4735-83EA-EB2948DFAB5D}" srcOrd="0" destOrd="0" presId="urn:microsoft.com/office/officeart/2005/8/layout/hList1"/>
    <dgm:cxn modelId="{0DD1AF0E-B9B8-495D-A481-EFB0A06CEFA7}" srcId="{263E068F-CB7F-4155-B142-7AA98AF27111}" destId="{D3080EA5-FB3B-47E8-8CE3-2CAF6B4F6E26}" srcOrd="0" destOrd="0" parTransId="{FA98F9E3-AB76-4BB4-9497-A58638D46F2F}" sibTransId="{D13AEB6C-9BE9-48B2-9F15-0A0748AAE329}"/>
    <dgm:cxn modelId="{0CC18453-7B45-469E-9734-AC93C14772D3}" type="presOf" srcId="{263E068F-CB7F-4155-B142-7AA98AF27111}" destId="{45257860-C852-4F77-9A8F-773B3EB8CB70}" srcOrd="0" destOrd="0" presId="urn:microsoft.com/office/officeart/2005/8/layout/hList1"/>
    <dgm:cxn modelId="{517EECD3-4984-4B3A-8652-C8A583A10EBA}" srcId="{7FEA18AB-1FA4-45BC-B893-FDD773A6D94B}" destId="{263E068F-CB7F-4155-B142-7AA98AF27111}" srcOrd="0" destOrd="0" parTransId="{EF4B1163-63FB-4C7C-B2A2-50BE89FBA0FA}" sibTransId="{568BADB6-CFF2-416C-A530-8D58A40C6924}"/>
    <dgm:cxn modelId="{FF217D24-D9A7-4F97-8143-67EFF054EC32}" type="presOf" srcId="{7FEA18AB-1FA4-45BC-B893-FDD773A6D94B}" destId="{AFA3F909-1194-437A-8BE7-7ECE0E70F67D}" srcOrd="0" destOrd="0" presId="urn:microsoft.com/office/officeart/2005/8/layout/hList1"/>
    <dgm:cxn modelId="{38973212-E1C1-4DF4-A14F-F0630FA185A5}" type="presOf" srcId="{4C2501C0-4A82-4909-9418-0A7957CD6D3E}" destId="{21957567-12FE-43FD-B640-DDE0E55D2E0E}" srcOrd="0" destOrd="0" presId="urn:microsoft.com/office/officeart/2005/8/layout/hList1"/>
    <dgm:cxn modelId="{8C2434A7-F555-4047-88FC-896261132F23}" srcId="{263E068F-CB7F-4155-B142-7AA98AF27111}" destId="{5C615E2B-1425-407F-93DB-8405575787F5}" srcOrd="1" destOrd="0" parTransId="{3CCB94B0-DFB0-4E8A-9528-EF887556616D}" sibTransId="{AA9D0697-2EDC-4FE4-AC4F-F089ED08DB92}"/>
    <dgm:cxn modelId="{4257C50E-EFBA-4F6F-902B-BF1831F48938}" type="presOf" srcId="{5C615E2B-1425-407F-93DB-8405575787F5}" destId="{1C95659C-791A-4735-83EA-EB2948DFAB5D}" srcOrd="0" destOrd="1" presId="urn:microsoft.com/office/officeart/2005/8/layout/hList1"/>
    <dgm:cxn modelId="{DA9F7E7A-8C8E-4B3C-AEB9-12AE9927942B}" type="presParOf" srcId="{AFA3F909-1194-437A-8BE7-7ECE0E70F67D}" destId="{067E7744-5502-4A58-B22A-988DB530C223}" srcOrd="0" destOrd="0" presId="urn:microsoft.com/office/officeart/2005/8/layout/hList1"/>
    <dgm:cxn modelId="{0966EFE4-5281-47F6-9185-265716272E8E}" type="presParOf" srcId="{067E7744-5502-4A58-B22A-988DB530C223}" destId="{45257860-C852-4F77-9A8F-773B3EB8CB70}" srcOrd="0" destOrd="0" presId="urn:microsoft.com/office/officeart/2005/8/layout/hList1"/>
    <dgm:cxn modelId="{D33720C2-EC2F-4261-8FF2-B475FAABD4CC}" type="presParOf" srcId="{067E7744-5502-4A58-B22A-988DB530C223}" destId="{1C95659C-791A-4735-83EA-EB2948DFAB5D}" srcOrd="1" destOrd="0" presId="urn:microsoft.com/office/officeart/2005/8/layout/hList1"/>
    <dgm:cxn modelId="{19F25276-BD73-44B9-BD24-2FB91575C24F}" type="presParOf" srcId="{AFA3F909-1194-437A-8BE7-7ECE0E70F67D}" destId="{F97FA766-6869-4965-BB85-E4B9CE7157EF}" srcOrd="1" destOrd="0" presId="urn:microsoft.com/office/officeart/2005/8/layout/hList1"/>
    <dgm:cxn modelId="{4355A6FE-FA7E-4E90-8051-AE968DC3C1C3}" type="presParOf" srcId="{AFA3F909-1194-437A-8BE7-7ECE0E70F67D}" destId="{40E65918-9143-49CB-95FF-B9FE51C921D4}" srcOrd="2" destOrd="0" presId="urn:microsoft.com/office/officeart/2005/8/layout/hList1"/>
    <dgm:cxn modelId="{82605663-4DF5-4C99-A644-02BE70518463}" type="presParOf" srcId="{40E65918-9143-49CB-95FF-B9FE51C921D4}" destId="{21957567-12FE-43FD-B640-DDE0E55D2E0E}" srcOrd="0" destOrd="0" presId="urn:microsoft.com/office/officeart/2005/8/layout/hList1"/>
    <dgm:cxn modelId="{25A5B62D-CF86-43EB-84C6-B369E82A402C}" type="presParOf" srcId="{40E65918-9143-49CB-95FF-B9FE51C921D4}" destId="{CF211053-8A16-4517-8831-B6C9F8534421}"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7E12C5-8756-48FF-8D0C-25B52BE55CB3}">
      <dsp:nvSpPr>
        <dsp:cNvPr id="0" name=""/>
        <dsp:cNvSpPr/>
      </dsp:nvSpPr>
      <dsp:spPr>
        <a:xfrm rot="10800000">
          <a:off x="1131820" y="1331"/>
          <a:ext cx="4100102" cy="396351"/>
        </a:xfrm>
        <a:prstGeom prst="homePlat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4780" tIns="60960" rIns="113792" bIns="60960" numCol="1" spcCol="1270" anchor="ctr" anchorCtr="0">
          <a:noAutofit/>
        </a:bodyPr>
        <a:lstStyle/>
        <a:p>
          <a:pPr lvl="0" algn="ctr" defTabSz="711200">
            <a:lnSpc>
              <a:spcPct val="90000"/>
            </a:lnSpc>
            <a:spcBef>
              <a:spcPct val="0"/>
            </a:spcBef>
            <a:spcAft>
              <a:spcPct val="35000"/>
            </a:spcAft>
          </a:pPr>
          <a:r>
            <a:rPr lang="it-IT" sz="1600" kern="1200" dirty="0" smtClean="0"/>
            <a:t>Vita reale/virtuale</a:t>
          </a:r>
          <a:endParaRPr lang="it-IT" sz="1600" kern="1200" dirty="0"/>
        </a:p>
      </dsp:txBody>
      <dsp:txXfrm rot="10800000">
        <a:off x="1230908" y="1331"/>
        <a:ext cx="4001014" cy="396351"/>
      </dsp:txXfrm>
    </dsp:sp>
    <dsp:sp modelId="{3D49CF28-532B-4317-A6EF-9D66FCE61454}">
      <dsp:nvSpPr>
        <dsp:cNvPr id="0" name=""/>
        <dsp:cNvSpPr/>
      </dsp:nvSpPr>
      <dsp:spPr>
        <a:xfrm>
          <a:off x="933644" y="1331"/>
          <a:ext cx="396351" cy="396351"/>
        </a:xfrm>
        <a:prstGeom prst="teardrop">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73C9DB29-8374-43D7-83B0-0D4E45F2BE61}">
      <dsp:nvSpPr>
        <dsp:cNvPr id="0" name=""/>
        <dsp:cNvSpPr/>
      </dsp:nvSpPr>
      <dsp:spPr>
        <a:xfrm rot="10800000">
          <a:off x="1131820" y="515488"/>
          <a:ext cx="4100102" cy="396351"/>
        </a:xfrm>
        <a:prstGeom prst="homePlat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4780" tIns="60960" rIns="113792" bIns="60960" numCol="1" spcCol="1270" anchor="ctr" anchorCtr="0">
          <a:noAutofit/>
        </a:bodyPr>
        <a:lstStyle/>
        <a:p>
          <a:pPr lvl="0" algn="ctr" defTabSz="711200">
            <a:lnSpc>
              <a:spcPct val="90000"/>
            </a:lnSpc>
            <a:spcBef>
              <a:spcPct val="0"/>
            </a:spcBef>
            <a:spcAft>
              <a:spcPct val="35000"/>
            </a:spcAft>
          </a:pPr>
          <a:r>
            <a:rPr lang="it-IT" sz="1600" kern="1200" smtClean="0"/>
            <a:t>Spostamenti veloci</a:t>
          </a:r>
          <a:endParaRPr lang="it-IT" sz="1600" kern="1200" dirty="0" smtClean="0"/>
        </a:p>
      </dsp:txBody>
      <dsp:txXfrm rot="10800000">
        <a:off x="1230908" y="515488"/>
        <a:ext cx="4001014" cy="396351"/>
      </dsp:txXfrm>
    </dsp:sp>
    <dsp:sp modelId="{0CC1D3EA-3B5B-4515-9DD5-EE385C14573C}">
      <dsp:nvSpPr>
        <dsp:cNvPr id="0" name=""/>
        <dsp:cNvSpPr/>
      </dsp:nvSpPr>
      <dsp:spPr>
        <a:xfrm>
          <a:off x="933644" y="515488"/>
          <a:ext cx="396351" cy="396351"/>
        </a:xfrm>
        <a:prstGeom prst="teardrop">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6A4D999D-8DC3-4025-A6E2-700E069F3B15}">
      <dsp:nvSpPr>
        <dsp:cNvPr id="0" name=""/>
        <dsp:cNvSpPr/>
      </dsp:nvSpPr>
      <dsp:spPr>
        <a:xfrm rot="10800000">
          <a:off x="1131820" y="1029646"/>
          <a:ext cx="4100102" cy="396351"/>
        </a:xfrm>
        <a:prstGeom prst="homePlat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4780" tIns="60960" rIns="113792" bIns="60960" numCol="1" spcCol="1270" anchor="ctr" anchorCtr="0">
          <a:noAutofit/>
        </a:bodyPr>
        <a:lstStyle/>
        <a:p>
          <a:pPr lvl="0" algn="ctr" defTabSz="711200">
            <a:lnSpc>
              <a:spcPct val="90000"/>
            </a:lnSpc>
            <a:spcBef>
              <a:spcPct val="0"/>
            </a:spcBef>
            <a:spcAft>
              <a:spcPct val="35000"/>
            </a:spcAft>
          </a:pPr>
          <a:r>
            <a:rPr lang="it-IT" sz="1600" kern="1200" smtClean="0"/>
            <a:t>Comunicazione istantanea</a:t>
          </a:r>
          <a:endParaRPr lang="it-IT" sz="1600" kern="1200" dirty="0" smtClean="0"/>
        </a:p>
      </dsp:txBody>
      <dsp:txXfrm rot="10800000">
        <a:off x="1230908" y="1029646"/>
        <a:ext cx="4001014" cy="396351"/>
      </dsp:txXfrm>
    </dsp:sp>
    <dsp:sp modelId="{98F16152-44FF-4706-ABF2-3E3AAA5FCBD6}">
      <dsp:nvSpPr>
        <dsp:cNvPr id="0" name=""/>
        <dsp:cNvSpPr/>
      </dsp:nvSpPr>
      <dsp:spPr>
        <a:xfrm>
          <a:off x="933644" y="1029646"/>
          <a:ext cx="396351" cy="396351"/>
        </a:xfrm>
        <a:prstGeom prst="teardrop">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E4EAADEC-C86A-4BDA-B845-987DA8A8C694}">
      <dsp:nvSpPr>
        <dsp:cNvPr id="0" name=""/>
        <dsp:cNvSpPr/>
      </dsp:nvSpPr>
      <dsp:spPr>
        <a:xfrm rot="10800000">
          <a:off x="1131820" y="1543803"/>
          <a:ext cx="4100102" cy="396351"/>
        </a:xfrm>
        <a:prstGeom prst="homePlat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4780" tIns="60960" rIns="113792" bIns="60960" numCol="1" spcCol="1270" anchor="ctr" anchorCtr="0">
          <a:noAutofit/>
        </a:bodyPr>
        <a:lstStyle/>
        <a:p>
          <a:pPr lvl="0" algn="ctr" defTabSz="711200">
            <a:lnSpc>
              <a:spcPct val="90000"/>
            </a:lnSpc>
            <a:spcBef>
              <a:spcPct val="0"/>
            </a:spcBef>
            <a:spcAft>
              <a:spcPct val="35000"/>
            </a:spcAft>
          </a:pPr>
          <a:r>
            <a:rPr lang="it-IT" sz="1600" kern="1200" smtClean="0"/>
            <a:t>Accesso illimitato a risorse e informazioni</a:t>
          </a:r>
          <a:endParaRPr lang="it-IT" sz="1600" kern="1200" dirty="0" smtClean="0"/>
        </a:p>
      </dsp:txBody>
      <dsp:txXfrm rot="10800000">
        <a:off x="1230908" y="1543803"/>
        <a:ext cx="4001014" cy="396351"/>
      </dsp:txXfrm>
    </dsp:sp>
    <dsp:sp modelId="{FF48DE2A-020F-4AB6-BD82-E6A87A035F7D}">
      <dsp:nvSpPr>
        <dsp:cNvPr id="0" name=""/>
        <dsp:cNvSpPr/>
      </dsp:nvSpPr>
      <dsp:spPr>
        <a:xfrm>
          <a:off x="933644" y="1543803"/>
          <a:ext cx="396351" cy="396351"/>
        </a:xfrm>
        <a:prstGeom prst="teardrop">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376397B0-9929-46C8-B3F2-53ED7C71A3C3}">
      <dsp:nvSpPr>
        <dsp:cNvPr id="0" name=""/>
        <dsp:cNvSpPr/>
      </dsp:nvSpPr>
      <dsp:spPr>
        <a:xfrm rot="10800000">
          <a:off x="1131820" y="2057961"/>
          <a:ext cx="4100102" cy="396351"/>
        </a:xfrm>
        <a:prstGeom prst="homePlat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74780" tIns="60960" rIns="113792" bIns="60960" numCol="1" spcCol="1270" anchor="ctr" anchorCtr="0">
          <a:noAutofit/>
        </a:bodyPr>
        <a:lstStyle/>
        <a:p>
          <a:pPr lvl="0" algn="ctr" defTabSz="711200">
            <a:lnSpc>
              <a:spcPct val="90000"/>
            </a:lnSpc>
            <a:spcBef>
              <a:spcPct val="0"/>
            </a:spcBef>
            <a:spcAft>
              <a:spcPct val="35000"/>
            </a:spcAft>
          </a:pPr>
          <a:r>
            <a:rPr lang="it-IT" sz="1600" kern="1200" smtClean="0"/>
            <a:t>Progressi in ogni campo</a:t>
          </a:r>
          <a:endParaRPr lang="it-IT" sz="1600" kern="1200" dirty="0"/>
        </a:p>
      </dsp:txBody>
      <dsp:txXfrm rot="10800000">
        <a:off x="1230908" y="2057961"/>
        <a:ext cx="4001014" cy="396351"/>
      </dsp:txXfrm>
    </dsp:sp>
    <dsp:sp modelId="{3E7594B0-C96B-4203-809A-573592CB83D8}">
      <dsp:nvSpPr>
        <dsp:cNvPr id="0" name=""/>
        <dsp:cNvSpPr/>
      </dsp:nvSpPr>
      <dsp:spPr>
        <a:xfrm>
          <a:off x="933644" y="2057961"/>
          <a:ext cx="396351" cy="396351"/>
        </a:xfrm>
        <a:prstGeom prst="teardrop">
          <a:avLst/>
        </a:prstGeom>
        <a:blipFill dpi="0" rotWithShape="1">
          <a:blip xmlns:r="http://schemas.openxmlformats.org/officeDocument/2006/relationships" r:embed="rId5">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E9A397-84B1-419A-99A6-86B581BA19E2}">
      <dsp:nvSpPr>
        <dsp:cNvPr id="0" name=""/>
        <dsp:cNvSpPr/>
      </dsp:nvSpPr>
      <dsp:spPr>
        <a:xfrm rot="5400000">
          <a:off x="81513" y="157043"/>
          <a:ext cx="1388197" cy="1551224"/>
        </a:xfrm>
        <a:prstGeom prst="teardrop">
          <a:avLst/>
        </a:prstGeom>
        <a:gradFill rotWithShape="0">
          <a:gsLst>
            <a:gs pos="0">
              <a:schemeClr val="accent3">
                <a:hueOff val="0"/>
                <a:satOff val="0"/>
                <a:lumOff val="0"/>
                <a:alphaOff val="0"/>
                <a:tint val="64000"/>
                <a:lumMod val="118000"/>
              </a:schemeClr>
            </a:gs>
            <a:gs pos="100000">
              <a:schemeClr val="accent3">
                <a:hueOff val="0"/>
                <a:satOff val="0"/>
                <a:lumOff val="0"/>
                <a:alphaOff val="0"/>
                <a:tint val="92000"/>
                <a:alpha val="100000"/>
                <a:lumMod val="110000"/>
              </a:schemeClr>
            </a:gs>
          </a:gsLst>
          <a:lin ang="5400000" scaled="0"/>
        </a:gradFill>
        <a:ln w="9525" cap="rnd" cmpd="sng" algn="ctr">
          <a:solidFill>
            <a:schemeClr val="accent3">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it-IT" sz="1600" b="1" kern="1200" dirty="0" err="1" smtClean="0"/>
            <a:t>WannaCry</a:t>
          </a:r>
          <a:endParaRPr lang="it-IT" sz="1600" b="1" kern="1200" dirty="0"/>
        </a:p>
      </dsp:txBody>
      <dsp:txXfrm rot="-5400000">
        <a:off x="227171" y="441853"/>
        <a:ext cx="1096882" cy="981603"/>
      </dsp:txXfrm>
    </dsp:sp>
    <dsp:sp modelId="{18D5654B-7344-4FD3-BFCC-99A3D0BA4D66}">
      <dsp:nvSpPr>
        <dsp:cNvPr id="0" name=""/>
        <dsp:cNvSpPr/>
      </dsp:nvSpPr>
      <dsp:spPr>
        <a:xfrm rot="5400000">
          <a:off x="3409651" y="-972989"/>
          <a:ext cx="2041096" cy="4464190"/>
        </a:xfrm>
        <a:prstGeom prst="round2SameRect">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it-IT" sz="1400" b="1" kern="1200" dirty="0" smtClean="0"/>
            <a:t>Maggio 2017</a:t>
          </a:r>
          <a:endParaRPr lang="it-IT" sz="1400" b="1" kern="1200" dirty="0"/>
        </a:p>
        <a:p>
          <a:pPr marL="114300" lvl="1" indent="-114300" algn="l" defTabSz="622300">
            <a:lnSpc>
              <a:spcPct val="90000"/>
            </a:lnSpc>
            <a:spcBef>
              <a:spcPct val="0"/>
            </a:spcBef>
            <a:spcAft>
              <a:spcPct val="15000"/>
            </a:spcAft>
            <a:buChar char="••"/>
          </a:pPr>
          <a:endParaRPr lang="it-IT" sz="1400" kern="1200" dirty="0"/>
        </a:p>
        <a:p>
          <a:pPr marL="114300" lvl="1" indent="-114300" algn="l" defTabSz="622300">
            <a:lnSpc>
              <a:spcPct val="90000"/>
            </a:lnSpc>
            <a:spcBef>
              <a:spcPct val="0"/>
            </a:spcBef>
            <a:spcAft>
              <a:spcPct val="15000"/>
            </a:spcAft>
            <a:buChar char="••"/>
          </a:pPr>
          <a:r>
            <a:rPr lang="it-IT" sz="1400" kern="1200" dirty="0" smtClean="0"/>
            <a:t>Blocca i pc chiedendo un riscatto in </a:t>
          </a:r>
          <a:r>
            <a:rPr lang="it-IT" sz="1400" kern="1200" dirty="0" err="1" smtClean="0"/>
            <a:t>bitcoin</a:t>
          </a:r>
          <a:r>
            <a:rPr lang="it-IT" sz="1400" kern="1200" dirty="0" smtClean="0"/>
            <a:t> (</a:t>
          </a:r>
          <a:r>
            <a:rPr lang="it-IT" sz="1400" i="1" kern="1200" dirty="0" err="1" smtClean="0"/>
            <a:t>ransomware</a:t>
          </a:r>
          <a:r>
            <a:rPr lang="it-IT" sz="1400" kern="1200" dirty="0" smtClean="0"/>
            <a:t>)</a:t>
          </a:r>
          <a:endParaRPr lang="it-IT" sz="1400" kern="1200" dirty="0"/>
        </a:p>
        <a:p>
          <a:pPr marL="114300" lvl="1" indent="-114300" algn="l" defTabSz="622300">
            <a:lnSpc>
              <a:spcPct val="90000"/>
            </a:lnSpc>
            <a:spcBef>
              <a:spcPct val="0"/>
            </a:spcBef>
            <a:spcAft>
              <a:spcPct val="15000"/>
            </a:spcAft>
            <a:buChar char="••"/>
          </a:pPr>
          <a:endParaRPr lang="it-IT" sz="1400" kern="1200" dirty="0"/>
        </a:p>
        <a:p>
          <a:pPr marL="114300" lvl="1" indent="-114300" algn="l" defTabSz="622300">
            <a:lnSpc>
              <a:spcPct val="90000"/>
            </a:lnSpc>
            <a:spcBef>
              <a:spcPct val="0"/>
            </a:spcBef>
            <a:spcAft>
              <a:spcPct val="15000"/>
            </a:spcAft>
            <a:buChar char="••"/>
          </a:pPr>
          <a:r>
            <a:rPr lang="it-IT" sz="1400" kern="1200" dirty="0" smtClean="0"/>
            <a:t>In alcuni ospedali britannici è stato necessario rinviare visite e operazioni per indisponibilità dei sistemi informatici</a:t>
          </a:r>
          <a:endParaRPr lang="it-IT" sz="1400" kern="1200" dirty="0"/>
        </a:p>
      </dsp:txBody>
      <dsp:txXfrm rot="-5400000">
        <a:off x="2198104" y="338196"/>
        <a:ext cx="4364552" cy="1841820"/>
      </dsp:txXfrm>
    </dsp:sp>
    <dsp:sp modelId="{A665CED3-D779-4559-9201-5E630DDE3D5B}">
      <dsp:nvSpPr>
        <dsp:cNvPr id="0" name=""/>
        <dsp:cNvSpPr/>
      </dsp:nvSpPr>
      <dsp:spPr>
        <a:xfrm rot="5400000">
          <a:off x="38545" y="1836209"/>
          <a:ext cx="1448613" cy="1525704"/>
        </a:xfrm>
        <a:prstGeom prst="teardrop">
          <a:avLst/>
        </a:prstGeom>
        <a:gradFill rotWithShape="0">
          <a:gsLst>
            <a:gs pos="0">
              <a:schemeClr val="accent3">
                <a:hueOff val="0"/>
                <a:satOff val="0"/>
                <a:lumOff val="0"/>
                <a:alphaOff val="0"/>
                <a:tint val="64000"/>
                <a:lumMod val="118000"/>
              </a:schemeClr>
            </a:gs>
            <a:gs pos="100000">
              <a:schemeClr val="accent3">
                <a:hueOff val="0"/>
                <a:satOff val="0"/>
                <a:lumOff val="0"/>
                <a:alphaOff val="0"/>
                <a:tint val="92000"/>
                <a:alpha val="100000"/>
                <a:lumMod val="110000"/>
              </a:schemeClr>
            </a:gs>
          </a:gsLst>
          <a:lin ang="5400000" scaled="0"/>
        </a:gradFill>
        <a:ln w="9525" cap="rnd" cmpd="sng" algn="ctr">
          <a:solidFill>
            <a:schemeClr val="accent3">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it-IT" sz="1600" b="1" kern="1200" dirty="0" err="1" smtClean="0"/>
            <a:t>NotPetya</a:t>
          </a:r>
          <a:endParaRPr lang="it-IT" sz="1600" b="1" kern="1200" dirty="0"/>
        </a:p>
      </dsp:txBody>
      <dsp:txXfrm rot="-5400000">
        <a:off x="223434" y="2086898"/>
        <a:ext cx="1078836" cy="1024325"/>
      </dsp:txXfrm>
    </dsp:sp>
    <dsp:sp modelId="{4C49C2A6-93FF-4794-811B-8B7AD8D174EB}">
      <dsp:nvSpPr>
        <dsp:cNvPr id="0" name=""/>
        <dsp:cNvSpPr/>
      </dsp:nvSpPr>
      <dsp:spPr>
        <a:xfrm rot="5400000">
          <a:off x="3409651" y="901765"/>
          <a:ext cx="2041096" cy="4464190"/>
        </a:xfrm>
        <a:prstGeom prst="round2SameRect">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it-IT" sz="1400" b="1" kern="1200" dirty="0" smtClean="0"/>
            <a:t>Giugno 2017</a:t>
          </a:r>
          <a:endParaRPr lang="it-IT" sz="1400" b="1" kern="1200" dirty="0"/>
        </a:p>
        <a:p>
          <a:pPr marL="114300" lvl="1" indent="-114300" algn="l" defTabSz="622300">
            <a:lnSpc>
              <a:spcPct val="90000"/>
            </a:lnSpc>
            <a:spcBef>
              <a:spcPct val="0"/>
            </a:spcBef>
            <a:spcAft>
              <a:spcPct val="15000"/>
            </a:spcAft>
            <a:buChar char="••"/>
          </a:pPr>
          <a:endParaRPr lang="it-IT" sz="1400" kern="1200" dirty="0"/>
        </a:p>
        <a:p>
          <a:pPr marL="114300" lvl="1" indent="-114300" algn="l" defTabSz="622300">
            <a:lnSpc>
              <a:spcPct val="90000"/>
            </a:lnSpc>
            <a:spcBef>
              <a:spcPct val="0"/>
            </a:spcBef>
            <a:spcAft>
              <a:spcPct val="15000"/>
            </a:spcAft>
            <a:buChar char="••"/>
          </a:pPr>
          <a:r>
            <a:rPr lang="it-IT" sz="1400" kern="1200" dirty="0" smtClean="0"/>
            <a:t>Cifra i dati ma non dà la possibilità di decifrarli, distruggendo i contenuti dei dispositivi colpiti</a:t>
          </a:r>
          <a:endParaRPr lang="it-IT" sz="1400" kern="1200" dirty="0"/>
        </a:p>
        <a:p>
          <a:pPr marL="114300" lvl="1" indent="-114300" algn="l" defTabSz="622300">
            <a:lnSpc>
              <a:spcPct val="90000"/>
            </a:lnSpc>
            <a:spcBef>
              <a:spcPct val="0"/>
            </a:spcBef>
            <a:spcAft>
              <a:spcPct val="15000"/>
            </a:spcAft>
            <a:buChar char="••"/>
          </a:pPr>
          <a:r>
            <a:rPr lang="it-IT" sz="1400" kern="1200" dirty="0" smtClean="0"/>
            <a:t>$300 milioni di danni alla multinazionale danese </a:t>
          </a:r>
          <a:r>
            <a:rPr lang="it-IT" sz="1400" kern="1200" dirty="0" err="1" smtClean="0"/>
            <a:t>Møller-Mærsk</a:t>
          </a:r>
          <a:endParaRPr lang="it-IT" sz="1400" kern="1200" dirty="0"/>
        </a:p>
        <a:p>
          <a:pPr marL="114300" lvl="1" indent="-114300" algn="l" defTabSz="622300">
            <a:lnSpc>
              <a:spcPct val="90000"/>
            </a:lnSpc>
            <a:spcBef>
              <a:spcPct val="0"/>
            </a:spcBef>
            <a:spcAft>
              <a:spcPct val="15000"/>
            </a:spcAft>
            <a:buChar char="••"/>
          </a:pPr>
          <a:r>
            <a:rPr lang="it-IT" sz="1400" kern="1200" dirty="0" smtClean="0"/>
            <a:t>Danni ad altri gruppi industriali</a:t>
          </a:r>
          <a:endParaRPr lang="it-IT" sz="1400" kern="1200" dirty="0"/>
        </a:p>
        <a:p>
          <a:pPr marL="114300" lvl="1" indent="-114300" algn="l" defTabSz="622300">
            <a:lnSpc>
              <a:spcPct val="90000"/>
            </a:lnSpc>
            <a:spcBef>
              <a:spcPct val="0"/>
            </a:spcBef>
            <a:spcAft>
              <a:spcPct val="15000"/>
            </a:spcAft>
            <a:buChar char="••"/>
          </a:pPr>
          <a:r>
            <a:rPr lang="it-IT" sz="1400" kern="1200" dirty="0" smtClean="0"/>
            <a:t>Danni totali $1 miliardo</a:t>
          </a:r>
          <a:endParaRPr lang="it-IT" sz="1400" kern="1200" dirty="0"/>
        </a:p>
      </dsp:txBody>
      <dsp:txXfrm rot="-5400000">
        <a:off x="2198104" y="2212950"/>
        <a:ext cx="4364552" cy="18418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F08E56-C743-4AF3-8D00-05C0EAB0D68F}">
      <dsp:nvSpPr>
        <dsp:cNvPr id="0" name=""/>
        <dsp:cNvSpPr/>
      </dsp:nvSpPr>
      <dsp:spPr>
        <a:xfrm>
          <a:off x="740239" y="0"/>
          <a:ext cx="1677677" cy="1677677"/>
        </a:xfrm>
        <a:prstGeom prst="triangl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sp>
    <dsp:sp modelId="{3CC5FBCB-061B-46D9-B408-348FE51AEE97}">
      <dsp:nvSpPr>
        <dsp:cNvPr id="0" name=""/>
        <dsp:cNvSpPr/>
      </dsp:nvSpPr>
      <dsp:spPr>
        <a:xfrm>
          <a:off x="1579077" y="167931"/>
          <a:ext cx="1090490" cy="596361"/>
        </a:xfrm>
        <a:prstGeom prst="round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it-IT" sz="1400" kern="1200" dirty="0" smtClean="0"/>
            <a:t>Non connessi</a:t>
          </a:r>
          <a:endParaRPr lang="it-IT" sz="1400" kern="1200" dirty="0"/>
        </a:p>
      </dsp:txBody>
      <dsp:txXfrm>
        <a:off x="1608189" y="197043"/>
        <a:ext cx="1032266" cy="538137"/>
      </dsp:txXfrm>
    </dsp:sp>
    <dsp:sp modelId="{5155F48F-6095-4AC4-9FD4-132B66229741}">
      <dsp:nvSpPr>
        <dsp:cNvPr id="0" name=""/>
        <dsp:cNvSpPr/>
      </dsp:nvSpPr>
      <dsp:spPr>
        <a:xfrm>
          <a:off x="1579077" y="838838"/>
          <a:ext cx="1090490" cy="596361"/>
        </a:xfrm>
        <a:prstGeom prst="roundRect">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it-IT" sz="1400" kern="1200" dirty="0" smtClean="0"/>
            <a:t>Altamente/sempre connessi</a:t>
          </a:r>
          <a:endParaRPr lang="it-IT" sz="1400" kern="1200" dirty="0"/>
        </a:p>
      </dsp:txBody>
      <dsp:txXfrm>
        <a:off x="1608189" y="867950"/>
        <a:ext cx="1032266" cy="5381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E0E78-A9A6-4A4B-B68F-DA09EB9320B8}">
      <dsp:nvSpPr>
        <dsp:cNvPr id="0" name=""/>
        <dsp:cNvSpPr/>
      </dsp:nvSpPr>
      <dsp:spPr>
        <a:xfrm>
          <a:off x="0" y="1280095"/>
          <a:ext cx="5058604" cy="2023441"/>
        </a:xfrm>
        <a:prstGeom prst="leftRightRibbon">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95C4EC-53B3-46FE-9FCD-7B43A5EB8739}">
      <dsp:nvSpPr>
        <dsp:cNvPr id="0" name=""/>
        <dsp:cNvSpPr/>
      </dsp:nvSpPr>
      <dsp:spPr>
        <a:xfrm>
          <a:off x="607032" y="994149"/>
          <a:ext cx="1669339" cy="991486"/>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63576" rIns="0" bIns="175260" numCol="1" spcCol="1270" anchor="ctr" anchorCtr="0">
          <a:noAutofit/>
        </a:bodyPr>
        <a:lstStyle/>
        <a:p>
          <a:pPr lvl="0" algn="ctr" defTabSz="2044700">
            <a:lnSpc>
              <a:spcPct val="90000"/>
            </a:lnSpc>
            <a:spcBef>
              <a:spcPct val="0"/>
            </a:spcBef>
            <a:spcAft>
              <a:spcPct val="35000"/>
            </a:spcAft>
          </a:pPr>
          <a:r>
            <a:rPr lang="it-IT" sz="4600" kern="1200" dirty="0" smtClean="0"/>
            <a:t>Ieri</a:t>
          </a:r>
          <a:endParaRPr lang="it-IT" sz="4600" kern="1200" dirty="0"/>
        </a:p>
      </dsp:txBody>
      <dsp:txXfrm>
        <a:off x="607032" y="994149"/>
        <a:ext cx="1669339" cy="991486"/>
      </dsp:txXfrm>
    </dsp:sp>
    <dsp:sp modelId="{AA12E801-8E7E-40D3-943B-43214EB5FD7A}">
      <dsp:nvSpPr>
        <dsp:cNvPr id="0" name=""/>
        <dsp:cNvSpPr/>
      </dsp:nvSpPr>
      <dsp:spPr>
        <a:xfrm>
          <a:off x="2529302" y="1317900"/>
          <a:ext cx="1972855" cy="991486"/>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63576" rIns="0" bIns="175260" numCol="1" spcCol="1270" anchor="ctr" anchorCtr="0">
          <a:noAutofit/>
        </a:bodyPr>
        <a:lstStyle/>
        <a:p>
          <a:pPr lvl="0" algn="ctr" defTabSz="2044700">
            <a:lnSpc>
              <a:spcPct val="90000"/>
            </a:lnSpc>
            <a:spcBef>
              <a:spcPct val="0"/>
            </a:spcBef>
            <a:spcAft>
              <a:spcPct val="35000"/>
            </a:spcAft>
          </a:pPr>
          <a:r>
            <a:rPr lang="it-IT" sz="4600" kern="1200" dirty="0" smtClean="0"/>
            <a:t>Oggi</a:t>
          </a:r>
          <a:endParaRPr lang="it-IT" sz="4600" kern="1200" dirty="0"/>
        </a:p>
      </dsp:txBody>
      <dsp:txXfrm>
        <a:off x="2529302" y="1317900"/>
        <a:ext cx="1972855" cy="9914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86CE2-5A8D-481F-A9BE-7A8E541DBF61}">
      <dsp:nvSpPr>
        <dsp:cNvPr id="0" name=""/>
        <dsp:cNvSpPr/>
      </dsp:nvSpPr>
      <dsp:spPr>
        <a:xfrm>
          <a:off x="0" y="0"/>
          <a:ext cx="5947363" cy="942602"/>
        </a:xfrm>
        <a:prstGeom prst="roundRect">
          <a:avLst>
            <a:gd name="adj" fmla="val 10000"/>
          </a:avLst>
        </a:prstGeom>
        <a:solidFill>
          <a:schemeClr val="accent3">
            <a:shade val="8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it-IT" sz="1900" b="1" kern="1200" dirty="0" smtClean="0"/>
            <a:t>Personale</a:t>
          </a:r>
          <a:endParaRPr lang="it-IT" sz="1900" b="1" kern="1200" dirty="0"/>
        </a:p>
        <a:p>
          <a:pPr marL="114300" lvl="1" indent="-114300" algn="l" defTabSz="666750">
            <a:lnSpc>
              <a:spcPct val="90000"/>
            </a:lnSpc>
            <a:spcBef>
              <a:spcPct val="0"/>
            </a:spcBef>
            <a:spcAft>
              <a:spcPct val="15000"/>
            </a:spcAft>
            <a:buChar char="••"/>
          </a:pPr>
          <a:r>
            <a:rPr lang="it-IT" sz="1500" kern="1200" dirty="0" smtClean="0"/>
            <a:t>Salvaguardare identità, dati, dispositivi</a:t>
          </a:r>
          <a:endParaRPr lang="it-IT" sz="1500" kern="1200" dirty="0"/>
        </a:p>
      </dsp:txBody>
      <dsp:txXfrm>
        <a:off x="1283732" y="0"/>
        <a:ext cx="4663630" cy="942602"/>
      </dsp:txXfrm>
    </dsp:sp>
    <dsp:sp modelId="{B187DDC2-8A93-4590-B8D6-A8C3B7934E4D}">
      <dsp:nvSpPr>
        <dsp:cNvPr id="0" name=""/>
        <dsp:cNvSpPr/>
      </dsp:nvSpPr>
      <dsp:spPr>
        <a:xfrm>
          <a:off x="94260" y="94260"/>
          <a:ext cx="1189472" cy="754082"/>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0255B819-82A3-40D2-9553-D34F106B3FFA}">
      <dsp:nvSpPr>
        <dsp:cNvPr id="0" name=""/>
        <dsp:cNvSpPr/>
      </dsp:nvSpPr>
      <dsp:spPr>
        <a:xfrm>
          <a:off x="0" y="1036863"/>
          <a:ext cx="5947363" cy="942602"/>
        </a:xfrm>
        <a:prstGeom prst="roundRect">
          <a:avLst>
            <a:gd name="adj" fmla="val 10000"/>
          </a:avLst>
        </a:prstGeom>
        <a:solidFill>
          <a:schemeClr val="accent3">
            <a:shade val="80000"/>
            <a:hueOff val="-178723"/>
            <a:satOff val="472"/>
            <a:lumOff val="1429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it-IT" sz="1900" b="1" kern="1200" dirty="0" smtClean="0"/>
            <a:t>Aziendale</a:t>
          </a:r>
          <a:endParaRPr lang="it-IT" sz="1900" b="1" kern="1200" dirty="0"/>
        </a:p>
        <a:p>
          <a:pPr marL="114300" lvl="1" indent="-114300" algn="l" defTabSz="666750">
            <a:lnSpc>
              <a:spcPct val="90000"/>
            </a:lnSpc>
            <a:spcBef>
              <a:spcPct val="0"/>
            </a:spcBef>
            <a:spcAft>
              <a:spcPct val="15000"/>
            </a:spcAft>
            <a:buChar char="••"/>
          </a:pPr>
          <a:r>
            <a:rPr lang="it-IT" sz="1500" kern="1200" dirty="0" smtClean="0"/>
            <a:t>Proteggere la reputazione, i dati e i clienti</a:t>
          </a:r>
          <a:endParaRPr lang="it-IT" sz="1500" kern="1200" dirty="0"/>
        </a:p>
      </dsp:txBody>
      <dsp:txXfrm>
        <a:off x="1283732" y="1036863"/>
        <a:ext cx="4663630" cy="942602"/>
      </dsp:txXfrm>
    </dsp:sp>
    <dsp:sp modelId="{15081A5A-0768-4D3E-9C15-F27B5F683591}">
      <dsp:nvSpPr>
        <dsp:cNvPr id="0" name=""/>
        <dsp:cNvSpPr/>
      </dsp:nvSpPr>
      <dsp:spPr>
        <a:xfrm>
          <a:off x="94260" y="1131123"/>
          <a:ext cx="1189472" cy="754082"/>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9000" b="-9000"/>
          </a:stretch>
        </a:blip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0517A3AC-FDA4-461F-9D80-CA1B3856F1A3}">
      <dsp:nvSpPr>
        <dsp:cNvPr id="0" name=""/>
        <dsp:cNvSpPr/>
      </dsp:nvSpPr>
      <dsp:spPr>
        <a:xfrm>
          <a:off x="0" y="2073726"/>
          <a:ext cx="5947363" cy="942602"/>
        </a:xfrm>
        <a:prstGeom prst="roundRect">
          <a:avLst>
            <a:gd name="adj" fmla="val 10000"/>
          </a:avLst>
        </a:prstGeom>
        <a:solidFill>
          <a:schemeClr val="accent3">
            <a:shade val="80000"/>
            <a:hueOff val="-357446"/>
            <a:satOff val="944"/>
            <a:lumOff val="2858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it-IT" sz="1900" b="1" kern="1200" dirty="0" smtClean="0"/>
            <a:t>Statale</a:t>
          </a:r>
          <a:endParaRPr lang="it-IT" sz="1900" b="1" kern="1200" dirty="0"/>
        </a:p>
        <a:p>
          <a:pPr marL="114300" lvl="1" indent="-114300" algn="l" defTabSz="666750">
            <a:lnSpc>
              <a:spcPct val="90000"/>
            </a:lnSpc>
            <a:spcBef>
              <a:spcPct val="0"/>
            </a:spcBef>
            <a:spcAft>
              <a:spcPct val="15000"/>
            </a:spcAft>
            <a:buChar char="••"/>
          </a:pPr>
          <a:r>
            <a:rPr lang="it-IT" sz="1500" kern="1200" dirty="0" smtClean="0"/>
            <a:t>Garantire la sicurezza nazionale, la protezione e il benessere dei cittadini</a:t>
          </a:r>
          <a:endParaRPr lang="it-IT" sz="1500" kern="1200" dirty="0"/>
        </a:p>
      </dsp:txBody>
      <dsp:txXfrm>
        <a:off x="1283732" y="2073726"/>
        <a:ext cx="4663630" cy="942602"/>
      </dsp:txXfrm>
    </dsp:sp>
    <dsp:sp modelId="{C1114D49-F0A7-4021-93DB-06330D947CA2}">
      <dsp:nvSpPr>
        <dsp:cNvPr id="0" name=""/>
        <dsp:cNvSpPr/>
      </dsp:nvSpPr>
      <dsp:spPr>
        <a:xfrm>
          <a:off x="94260" y="2167986"/>
          <a:ext cx="1189472" cy="754082"/>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7C7068-FF89-4F81-B399-F1139B48DD1D}">
      <dsp:nvSpPr>
        <dsp:cNvPr id="0" name=""/>
        <dsp:cNvSpPr/>
      </dsp:nvSpPr>
      <dsp:spPr>
        <a:xfrm>
          <a:off x="0" y="50198"/>
          <a:ext cx="6765636" cy="67532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it-IT" sz="1700" i="1" kern="1200" dirty="0" smtClean="0">
              <a:cs typeface="Arial" charset="0"/>
            </a:rPr>
            <a:t>Perché è importante parlare di sicurezza informatica? </a:t>
          </a:r>
          <a:endParaRPr lang="it-IT" sz="1700" i="1" kern="1200" dirty="0"/>
        </a:p>
      </dsp:txBody>
      <dsp:txXfrm>
        <a:off x="32967" y="83165"/>
        <a:ext cx="6699702" cy="609393"/>
      </dsp:txXfrm>
    </dsp:sp>
    <dsp:sp modelId="{B6004537-D93A-48CF-A493-ABA61A0D7658}">
      <dsp:nvSpPr>
        <dsp:cNvPr id="0" name=""/>
        <dsp:cNvSpPr/>
      </dsp:nvSpPr>
      <dsp:spPr>
        <a:xfrm>
          <a:off x="0" y="774486"/>
          <a:ext cx="6765636" cy="67532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it-IT" sz="1700" i="1" kern="1200" dirty="0" smtClean="0">
              <a:cs typeface="Arial" charset="0"/>
            </a:rPr>
            <a:t>Quali sono gli ambiti di competenza che la sicurezza informatica tocca?</a:t>
          </a:r>
        </a:p>
      </dsp:txBody>
      <dsp:txXfrm>
        <a:off x="32967" y="807453"/>
        <a:ext cx="6699702" cy="609393"/>
      </dsp:txXfrm>
    </dsp:sp>
    <dsp:sp modelId="{0447C5EB-3129-441F-9074-E88980F46E38}">
      <dsp:nvSpPr>
        <dsp:cNvPr id="0" name=""/>
        <dsp:cNvSpPr/>
      </dsp:nvSpPr>
      <dsp:spPr>
        <a:xfrm>
          <a:off x="0" y="1498774"/>
          <a:ext cx="6765636" cy="67532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it-IT" sz="1700" i="1" kern="1200" dirty="0" smtClean="0">
              <a:cs typeface="Arial" charset="0"/>
            </a:rPr>
            <a:t>Come si mette in piedi un sistema di sicurezza informatica in ambito professionale?</a:t>
          </a:r>
        </a:p>
      </dsp:txBody>
      <dsp:txXfrm>
        <a:off x="32967" y="1531741"/>
        <a:ext cx="6699702" cy="609393"/>
      </dsp:txXfrm>
    </dsp:sp>
    <dsp:sp modelId="{A7D75401-F337-42F3-8649-7AAEB5934B4B}">
      <dsp:nvSpPr>
        <dsp:cNvPr id="0" name=""/>
        <dsp:cNvSpPr/>
      </dsp:nvSpPr>
      <dsp:spPr>
        <a:xfrm>
          <a:off x="0" y="2223061"/>
          <a:ext cx="6765636" cy="675327"/>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l" defTabSz="755650">
            <a:lnSpc>
              <a:spcPct val="90000"/>
            </a:lnSpc>
            <a:spcBef>
              <a:spcPct val="0"/>
            </a:spcBef>
            <a:spcAft>
              <a:spcPct val="35000"/>
            </a:spcAft>
          </a:pPr>
          <a:r>
            <a:rPr lang="it-IT" sz="1700" i="1" kern="1200" dirty="0" smtClean="0">
              <a:cs typeface="Arial" charset="0"/>
            </a:rPr>
            <a:t>Chi sono i soggetti interessati a sviluppare (e gestire) sistemi di sicurezza informatica?</a:t>
          </a:r>
        </a:p>
      </dsp:txBody>
      <dsp:txXfrm>
        <a:off x="32967" y="2256028"/>
        <a:ext cx="6699702" cy="60939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77431-E52D-4696-A759-C411442B0323}">
      <dsp:nvSpPr>
        <dsp:cNvPr id="0" name=""/>
        <dsp:cNvSpPr/>
      </dsp:nvSpPr>
      <dsp:spPr>
        <a:xfrm>
          <a:off x="0" y="0"/>
          <a:ext cx="5832688" cy="1731253"/>
        </a:xfrm>
        <a:prstGeom prst="roundRect">
          <a:avLst>
            <a:gd name="adj" fmla="val 10000"/>
          </a:avLst>
        </a:prstGeom>
        <a:solidFill>
          <a:schemeClr val="accent3">
            <a:shade val="8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it-IT" sz="1700" b="1" kern="1200" dirty="0" smtClean="0"/>
            <a:t>Giuridico</a:t>
          </a:r>
          <a:endParaRPr lang="it-IT" sz="1700" b="1" kern="1200" dirty="0"/>
        </a:p>
        <a:p>
          <a:pPr marL="114300" lvl="1" indent="-114300" algn="l" defTabSz="577850">
            <a:lnSpc>
              <a:spcPct val="90000"/>
            </a:lnSpc>
            <a:spcBef>
              <a:spcPct val="0"/>
            </a:spcBef>
            <a:spcAft>
              <a:spcPct val="15000"/>
            </a:spcAft>
            <a:buChar char="••"/>
          </a:pPr>
          <a:r>
            <a:rPr lang="it-IT" sz="1300" kern="1200" dirty="0" smtClean="0"/>
            <a:t>Norme ISO</a:t>
          </a:r>
          <a:endParaRPr lang="it-IT" sz="1300" kern="1200" dirty="0"/>
        </a:p>
        <a:p>
          <a:pPr marL="114300" lvl="1" indent="-114300" algn="l" defTabSz="577850">
            <a:lnSpc>
              <a:spcPct val="90000"/>
            </a:lnSpc>
            <a:spcBef>
              <a:spcPct val="0"/>
            </a:spcBef>
            <a:spcAft>
              <a:spcPct val="15000"/>
            </a:spcAft>
            <a:buChar char="••"/>
          </a:pPr>
          <a:r>
            <a:rPr lang="it-IT" sz="1300" kern="1200" dirty="0" smtClean="0"/>
            <a:t>GDPR</a:t>
          </a:r>
          <a:endParaRPr lang="it-IT" sz="1300" kern="1200" dirty="0"/>
        </a:p>
        <a:p>
          <a:pPr marL="114300" lvl="1" indent="-114300" algn="l" defTabSz="577850">
            <a:lnSpc>
              <a:spcPct val="90000"/>
            </a:lnSpc>
            <a:spcBef>
              <a:spcPct val="0"/>
            </a:spcBef>
            <a:spcAft>
              <a:spcPct val="15000"/>
            </a:spcAft>
            <a:buChar char="••"/>
          </a:pPr>
          <a:r>
            <a:rPr lang="it-IT" sz="1300" kern="1200" dirty="0" smtClean="0"/>
            <a:t>Provvedimenti Garante</a:t>
          </a:r>
          <a:endParaRPr lang="it-IT" sz="1300" kern="1200" dirty="0"/>
        </a:p>
      </dsp:txBody>
      <dsp:txXfrm>
        <a:off x="1339662" y="0"/>
        <a:ext cx="4493025" cy="1731253"/>
      </dsp:txXfrm>
    </dsp:sp>
    <dsp:sp modelId="{5D833307-062F-488E-A568-B5EEC3729BC3}">
      <dsp:nvSpPr>
        <dsp:cNvPr id="0" name=""/>
        <dsp:cNvSpPr/>
      </dsp:nvSpPr>
      <dsp:spPr>
        <a:xfrm>
          <a:off x="173125" y="173125"/>
          <a:ext cx="1166537" cy="1385002"/>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C49E4792-FEC1-46B7-B7B6-133C6165E003}">
      <dsp:nvSpPr>
        <dsp:cNvPr id="0" name=""/>
        <dsp:cNvSpPr/>
      </dsp:nvSpPr>
      <dsp:spPr>
        <a:xfrm>
          <a:off x="0" y="1904379"/>
          <a:ext cx="5832688" cy="1731253"/>
        </a:xfrm>
        <a:prstGeom prst="roundRect">
          <a:avLst>
            <a:gd name="adj" fmla="val 10000"/>
          </a:avLst>
        </a:prstGeom>
        <a:solidFill>
          <a:schemeClr val="accent3">
            <a:shade val="80000"/>
            <a:hueOff val="-178723"/>
            <a:satOff val="472"/>
            <a:lumOff val="1429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it-IT" sz="1700" b="1" kern="1200" dirty="0" smtClean="0"/>
            <a:t>Organizzativo</a:t>
          </a:r>
          <a:endParaRPr lang="it-IT" sz="1700" b="1" kern="1200" dirty="0"/>
        </a:p>
        <a:p>
          <a:pPr marL="114300" lvl="1" indent="-114300" algn="l" defTabSz="577850">
            <a:lnSpc>
              <a:spcPct val="90000"/>
            </a:lnSpc>
            <a:spcBef>
              <a:spcPct val="0"/>
            </a:spcBef>
            <a:spcAft>
              <a:spcPct val="15000"/>
            </a:spcAft>
            <a:buChar char="••"/>
          </a:pPr>
          <a:r>
            <a:rPr lang="it-IT" sz="1300" kern="1200" dirty="0" smtClean="0">
              <a:cs typeface="Arial" charset="0"/>
            </a:rPr>
            <a:t>Regolamenti aziendali </a:t>
          </a:r>
          <a:endParaRPr lang="it-IT" sz="1300" kern="1200" dirty="0"/>
        </a:p>
        <a:p>
          <a:pPr marL="114300" lvl="1" indent="-114300" algn="l" defTabSz="577850">
            <a:lnSpc>
              <a:spcPct val="90000"/>
            </a:lnSpc>
            <a:spcBef>
              <a:spcPct val="0"/>
            </a:spcBef>
            <a:spcAft>
              <a:spcPct val="15000"/>
            </a:spcAft>
            <a:buChar char="••"/>
          </a:pPr>
          <a:r>
            <a:rPr lang="it-IT" sz="1300" kern="1200" dirty="0" smtClean="0">
              <a:cs typeface="Arial" charset="0"/>
            </a:rPr>
            <a:t>Procedure e istruzioni operative</a:t>
          </a:r>
        </a:p>
        <a:p>
          <a:pPr marL="114300" lvl="1" indent="-114300" algn="l" defTabSz="577850">
            <a:lnSpc>
              <a:spcPct val="90000"/>
            </a:lnSpc>
            <a:spcBef>
              <a:spcPct val="0"/>
            </a:spcBef>
            <a:spcAft>
              <a:spcPct val="15000"/>
            </a:spcAft>
            <a:buChar char="••"/>
          </a:pPr>
          <a:r>
            <a:rPr lang="it-IT" sz="1300" kern="1200" dirty="0" smtClean="0">
              <a:cs typeface="Arial" charset="0"/>
            </a:rPr>
            <a:t>Piani di sicurezza informatica</a:t>
          </a:r>
        </a:p>
        <a:p>
          <a:pPr marL="114300" lvl="1" indent="-114300" algn="l" defTabSz="577850">
            <a:lnSpc>
              <a:spcPct val="90000"/>
            </a:lnSpc>
            <a:spcBef>
              <a:spcPct val="0"/>
            </a:spcBef>
            <a:spcAft>
              <a:spcPct val="15000"/>
            </a:spcAft>
            <a:buChar char="••"/>
          </a:pPr>
          <a:r>
            <a:rPr lang="it-IT" sz="1300" kern="1200" dirty="0" smtClean="0">
              <a:cs typeface="Arial" charset="0"/>
            </a:rPr>
            <a:t>Modelli organizzativi in materia</a:t>
          </a:r>
        </a:p>
      </dsp:txBody>
      <dsp:txXfrm>
        <a:off x="1339662" y="1904379"/>
        <a:ext cx="4493025" cy="1731253"/>
      </dsp:txXfrm>
    </dsp:sp>
    <dsp:sp modelId="{3869A9C8-529A-4391-9445-5B3C83C7B35A}">
      <dsp:nvSpPr>
        <dsp:cNvPr id="0" name=""/>
        <dsp:cNvSpPr/>
      </dsp:nvSpPr>
      <dsp:spPr>
        <a:xfrm>
          <a:off x="173125" y="2077504"/>
          <a:ext cx="1166537" cy="1385002"/>
        </a:xfrm>
        <a:prstGeom prst="roundRect">
          <a:avLst>
            <a:gd name="adj" fmla="val 10000"/>
          </a:avLst>
        </a:prstGeom>
        <a:blipFill>
          <a:blip xmlns:r="http://schemas.openxmlformats.org/officeDocument/2006/relationships" r:embed="rId2" cstate="hqprint">
            <a:extLst>
              <a:ext uri="{28A0092B-C50C-407E-A947-70E740481C1C}">
                <a14:useLocalDpi xmlns:a14="http://schemas.microsoft.com/office/drawing/2010/main" val="0"/>
              </a:ext>
            </a:extLst>
          </a:blip>
          <a:srcRect/>
          <a:stretch>
            <a:fillRect l="-6000" r="-6000"/>
          </a:stretch>
        </a:blip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88CC7854-4F77-4541-9947-9561B96B385C}">
      <dsp:nvSpPr>
        <dsp:cNvPr id="0" name=""/>
        <dsp:cNvSpPr/>
      </dsp:nvSpPr>
      <dsp:spPr>
        <a:xfrm>
          <a:off x="0" y="3808758"/>
          <a:ext cx="5832688" cy="1731253"/>
        </a:xfrm>
        <a:prstGeom prst="roundRect">
          <a:avLst>
            <a:gd name="adj" fmla="val 10000"/>
          </a:avLst>
        </a:prstGeom>
        <a:solidFill>
          <a:schemeClr val="accent3">
            <a:shade val="80000"/>
            <a:hueOff val="-357446"/>
            <a:satOff val="944"/>
            <a:lumOff val="2858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t" anchorCtr="0">
          <a:noAutofit/>
        </a:bodyPr>
        <a:lstStyle/>
        <a:p>
          <a:pPr lvl="0" algn="l" defTabSz="755650">
            <a:lnSpc>
              <a:spcPct val="90000"/>
            </a:lnSpc>
            <a:spcBef>
              <a:spcPct val="0"/>
            </a:spcBef>
            <a:spcAft>
              <a:spcPct val="35000"/>
            </a:spcAft>
          </a:pPr>
          <a:r>
            <a:rPr lang="it-IT" sz="1700" b="1" kern="1200" dirty="0" smtClean="0"/>
            <a:t>Tecnologico</a:t>
          </a:r>
          <a:endParaRPr lang="it-IT" sz="1700" b="1" kern="1200" dirty="0"/>
        </a:p>
        <a:p>
          <a:pPr marL="114300" lvl="1" indent="-114300" algn="l" defTabSz="577850">
            <a:lnSpc>
              <a:spcPct val="90000"/>
            </a:lnSpc>
            <a:spcBef>
              <a:spcPct val="0"/>
            </a:spcBef>
            <a:spcAft>
              <a:spcPct val="15000"/>
            </a:spcAft>
            <a:buChar char="••"/>
          </a:pPr>
          <a:r>
            <a:rPr lang="it-IT" sz="1300" kern="1200" dirty="0" smtClean="0">
              <a:cs typeface="Arial" charset="0"/>
            </a:rPr>
            <a:t>Computer e server</a:t>
          </a:r>
          <a:endParaRPr lang="it-IT" sz="1300" kern="1200" dirty="0"/>
        </a:p>
        <a:p>
          <a:pPr marL="114300" lvl="1" indent="-114300" algn="l" defTabSz="577850">
            <a:lnSpc>
              <a:spcPct val="90000"/>
            </a:lnSpc>
            <a:spcBef>
              <a:spcPct val="0"/>
            </a:spcBef>
            <a:spcAft>
              <a:spcPct val="15000"/>
            </a:spcAft>
            <a:buChar char="••"/>
          </a:pPr>
          <a:r>
            <a:rPr lang="it-IT" sz="1300" kern="1200" dirty="0" smtClean="0">
              <a:cs typeface="Arial" charset="0"/>
            </a:rPr>
            <a:t>Firewall, antivirus, antispam, ecc.</a:t>
          </a:r>
        </a:p>
        <a:p>
          <a:pPr marL="114300" lvl="1" indent="-114300" algn="l" defTabSz="577850">
            <a:lnSpc>
              <a:spcPct val="90000"/>
            </a:lnSpc>
            <a:spcBef>
              <a:spcPct val="0"/>
            </a:spcBef>
            <a:spcAft>
              <a:spcPct val="15000"/>
            </a:spcAft>
            <a:buChar char="••"/>
          </a:pPr>
          <a:r>
            <a:rPr lang="it-IT" sz="1300" kern="1200" dirty="0" smtClean="0">
              <a:cs typeface="Arial" charset="0"/>
            </a:rPr>
            <a:t>Tracciatura e memorizzazione degli accessi al sistema </a:t>
          </a:r>
          <a:r>
            <a:rPr lang="it-IT" sz="1300" kern="1200" dirty="0" smtClean="0">
              <a:cs typeface="Arial" charset="0"/>
            </a:rPr>
            <a:t>e </a:t>
          </a:r>
          <a:r>
            <a:rPr lang="it-IT" sz="1300" kern="1200" dirty="0" smtClean="0">
              <a:cs typeface="Arial" charset="0"/>
            </a:rPr>
            <a:t>agli applicativi</a:t>
          </a:r>
        </a:p>
        <a:p>
          <a:pPr marL="114300" lvl="1" indent="-114300" algn="l" defTabSz="577850">
            <a:lnSpc>
              <a:spcPct val="90000"/>
            </a:lnSpc>
            <a:spcBef>
              <a:spcPct val="0"/>
            </a:spcBef>
            <a:spcAft>
              <a:spcPct val="15000"/>
            </a:spcAft>
            <a:buChar char="••"/>
          </a:pPr>
          <a:r>
            <a:rPr lang="it-IT" sz="1300" kern="1200" dirty="0" smtClean="0">
              <a:cs typeface="Arial" charset="0"/>
            </a:rPr>
            <a:t>Sistemi di protezioni degli hardware</a:t>
          </a:r>
        </a:p>
        <a:p>
          <a:pPr marL="228600" lvl="2" indent="-114300" algn="l" defTabSz="577850">
            <a:lnSpc>
              <a:spcPct val="90000"/>
            </a:lnSpc>
            <a:spcBef>
              <a:spcPct val="0"/>
            </a:spcBef>
            <a:spcAft>
              <a:spcPct val="15000"/>
            </a:spcAft>
            <a:buChar char="••"/>
          </a:pPr>
          <a:endParaRPr lang="it-IT" sz="1300" i="1" kern="1200" dirty="0" smtClean="0">
            <a:cs typeface="Arial" charset="0"/>
          </a:endParaRPr>
        </a:p>
      </dsp:txBody>
      <dsp:txXfrm>
        <a:off x="1339662" y="3808758"/>
        <a:ext cx="4493025" cy="1731253"/>
      </dsp:txXfrm>
    </dsp:sp>
    <dsp:sp modelId="{BB004AD1-A2D4-4A4D-ABCF-B8821444EFC5}">
      <dsp:nvSpPr>
        <dsp:cNvPr id="0" name=""/>
        <dsp:cNvSpPr/>
      </dsp:nvSpPr>
      <dsp:spPr>
        <a:xfrm>
          <a:off x="173125" y="3981883"/>
          <a:ext cx="1166537" cy="1385002"/>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9000" r="-9000"/>
          </a:stretch>
        </a:blip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64787-3601-4B3C-8B43-CEAE6AD81125}">
      <dsp:nvSpPr>
        <dsp:cNvPr id="0" name=""/>
        <dsp:cNvSpPr/>
      </dsp:nvSpPr>
      <dsp:spPr>
        <a:xfrm>
          <a:off x="91389" y="744840"/>
          <a:ext cx="2150773" cy="672116"/>
        </a:xfrm>
        <a:prstGeom prst="rect">
          <a:avLst/>
        </a:prstGeom>
        <a:solidFill>
          <a:schemeClr val="accent3">
            <a:alpha val="40000"/>
            <a:tint val="40000"/>
            <a:hueOff val="0"/>
            <a:satOff val="0"/>
            <a:lumOff val="0"/>
            <a:alphaOff val="0"/>
          </a:schemeClr>
        </a:solidFill>
        <a:ln w="9525"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5247" tIns="49530" rIns="49530" bIns="49530" numCol="1" spcCol="1270" anchor="ctr" anchorCtr="0">
          <a:noAutofit/>
        </a:bodyPr>
        <a:lstStyle/>
        <a:p>
          <a:pPr lvl="0" algn="l" defTabSz="577850">
            <a:lnSpc>
              <a:spcPct val="90000"/>
            </a:lnSpc>
            <a:spcBef>
              <a:spcPct val="0"/>
            </a:spcBef>
            <a:spcAft>
              <a:spcPct val="35000"/>
            </a:spcAft>
          </a:pPr>
          <a:r>
            <a:rPr lang="it-IT" sz="1300" kern="1200" dirty="0" smtClean="0"/>
            <a:t>Rubrica telefonica e degli appuntamenti</a:t>
          </a:r>
          <a:endParaRPr lang="it-IT" sz="1300" kern="1200" dirty="0"/>
        </a:p>
      </dsp:txBody>
      <dsp:txXfrm>
        <a:off x="91389" y="744840"/>
        <a:ext cx="2150773" cy="672116"/>
      </dsp:txXfrm>
    </dsp:sp>
    <dsp:sp modelId="{436EC2D8-5BB5-4BE8-885B-CA65EF8A069C}">
      <dsp:nvSpPr>
        <dsp:cNvPr id="0" name=""/>
        <dsp:cNvSpPr/>
      </dsp:nvSpPr>
      <dsp:spPr>
        <a:xfrm>
          <a:off x="1773" y="647756"/>
          <a:ext cx="470481" cy="705722"/>
        </a:xfrm>
        <a:prstGeom prst="rect">
          <a:avLst/>
        </a:prstGeom>
        <a:blipFill>
          <a:blip xmlns:r="http://schemas.openxmlformats.org/officeDocument/2006/relationships" r:embed="rId1" cstate="hqprint">
            <a:extLst>
              <a:ext uri="{28A0092B-C50C-407E-A947-70E740481C1C}">
                <a14:useLocalDpi xmlns:a14="http://schemas.microsoft.com/office/drawing/2010/main" val="0"/>
              </a:ext>
            </a:extLst>
          </a:blip>
          <a:srcRect/>
          <a:stretch>
            <a:fillRect l="-25000" r="-25000"/>
          </a:stretch>
        </a:blipFill>
        <a:ln w="19050"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249765-E3D4-4C70-B855-69EDE1AF5913}">
      <dsp:nvSpPr>
        <dsp:cNvPr id="0" name=""/>
        <dsp:cNvSpPr/>
      </dsp:nvSpPr>
      <dsp:spPr>
        <a:xfrm>
          <a:off x="2472771" y="744840"/>
          <a:ext cx="2150773" cy="672116"/>
        </a:xfrm>
        <a:prstGeom prst="rect">
          <a:avLst/>
        </a:prstGeom>
        <a:solidFill>
          <a:schemeClr val="accent3">
            <a:alpha val="40000"/>
            <a:tint val="40000"/>
            <a:hueOff val="0"/>
            <a:satOff val="0"/>
            <a:lumOff val="0"/>
            <a:alphaOff val="0"/>
          </a:schemeClr>
        </a:solidFill>
        <a:ln w="9525"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5247" tIns="49530" rIns="49530" bIns="49530" numCol="1" spcCol="1270" anchor="ctr" anchorCtr="0">
          <a:noAutofit/>
        </a:bodyPr>
        <a:lstStyle/>
        <a:p>
          <a:pPr lvl="0" algn="l" defTabSz="577850">
            <a:lnSpc>
              <a:spcPct val="90000"/>
            </a:lnSpc>
            <a:spcBef>
              <a:spcPct val="0"/>
            </a:spcBef>
            <a:spcAft>
              <a:spcPct val="35000"/>
            </a:spcAft>
          </a:pPr>
          <a:r>
            <a:rPr lang="it-IT" sz="1300" kern="1200" dirty="0" smtClean="0"/>
            <a:t>E-mail</a:t>
          </a:r>
          <a:endParaRPr lang="it-IT" sz="1300" kern="1200" dirty="0"/>
        </a:p>
      </dsp:txBody>
      <dsp:txXfrm>
        <a:off x="2472771" y="744840"/>
        <a:ext cx="2150773" cy="672116"/>
      </dsp:txXfrm>
    </dsp:sp>
    <dsp:sp modelId="{342CF74B-8AD0-4735-8367-959C7650D8E0}">
      <dsp:nvSpPr>
        <dsp:cNvPr id="0" name=""/>
        <dsp:cNvSpPr/>
      </dsp:nvSpPr>
      <dsp:spPr>
        <a:xfrm>
          <a:off x="2383156" y="647756"/>
          <a:ext cx="470481" cy="705722"/>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9050"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6DAAE2-4364-434C-B34C-4ACDC829D429}">
      <dsp:nvSpPr>
        <dsp:cNvPr id="0" name=""/>
        <dsp:cNvSpPr/>
      </dsp:nvSpPr>
      <dsp:spPr>
        <a:xfrm>
          <a:off x="91389" y="1590960"/>
          <a:ext cx="2150773" cy="672116"/>
        </a:xfrm>
        <a:prstGeom prst="rect">
          <a:avLst/>
        </a:prstGeom>
        <a:solidFill>
          <a:schemeClr val="accent3">
            <a:alpha val="40000"/>
            <a:tint val="40000"/>
            <a:hueOff val="0"/>
            <a:satOff val="0"/>
            <a:lumOff val="0"/>
            <a:alphaOff val="0"/>
          </a:schemeClr>
        </a:solidFill>
        <a:ln w="9525"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5247" tIns="49530" rIns="49530" bIns="49530" numCol="1" spcCol="1270" anchor="ctr" anchorCtr="0">
          <a:noAutofit/>
        </a:bodyPr>
        <a:lstStyle/>
        <a:p>
          <a:pPr lvl="0" algn="l" defTabSz="577850">
            <a:lnSpc>
              <a:spcPct val="90000"/>
            </a:lnSpc>
            <a:spcBef>
              <a:spcPct val="0"/>
            </a:spcBef>
            <a:spcAft>
              <a:spcPct val="35000"/>
            </a:spcAft>
          </a:pPr>
          <a:r>
            <a:rPr lang="it-IT" sz="1300" kern="1200" dirty="0" smtClean="0"/>
            <a:t>Schede clienti</a:t>
          </a:r>
          <a:endParaRPr lang="it-IT" sz="1300" kern="1200" dirty="0"/>
        </a:p>
      </dsp:txBody>
      <dsp:txXfrm>
        <a:off x="91389" y="1590960"/>
        <a:ext cx="2150773" cy="672116"/>
      </dsp:txXfrm>
    </dsp:sp>
    <dsp:sp modelId="{8DBD6BAD-0A78-441D-B516-D5E9C18DEA62}">
      <dsp:nvSpPr>
        <dsp:cNvPr id="0" name=""/>
        <dsp:cNvSpPr/>
      </dsp:nvSpPr>
      <dsp:spPr>
        <a:xfrm>
          <a:off x="1773" y="1493877"/>
          <a:ext cx="470481" cy="705722"/>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9050"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8F8016-2647-4918-A875-BCEAFBED5A35}">
      <dsp:nvSpPr>
        <dsp:cNvPr id="0" name=""/>
        <dsp:cNvSpPr/>
      </dsp:nvSpPr>
      <dsp:spPr>
        <a:xfrm>
          <a:off x="2472771" y="1590960"/>
          <a:ext cx="2150773" cy="672116"/>
        </a:xfrm>
        <a:prstGeom prst="rect">
          <a:avLst/>
        </a:prstGeom>
        <a:solidFill>
          <a:schemeClr val="accent3">
            <a:alpha val="40000"/>
            <a:tint val="40000"/>
            <a:hueOff val="0"/>
            <a:satOff val="0"/>
            <a:lumOff val="0"/>
            <a:alphaOff val="0"/>
          </a:schemeClr>
        </a:solidFill>
        <a:ln w="9525"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5247" tIns="49530" rIns="49530" bIns="49530" numCol="1" spcCol="1270" anchor="ctr" anchorCtr="0">
          <a:noAutofit/>
        </a:bodyPr>
        <a:lstStyle/>
        <a:p>
          <a:pPr lvl="0" algn="l" defTabSz="577850">
            <a:lnSpc>
              <a:spcPct val="90000"/>
            </a:lnSpc>
            <a:spcBef>
              <a:spcPct val="0"/>
            </a:spcBef>
            <a:spcAft>
              <a:spcPct val="35000"/>
            </a:spcAft>
          </a:pPr>
          <a:r>
            <a:rPr lang="it-IT" sz="1300" kern="1200" dirty="0" smtClean="0"/>
            <a:t>Dotazione patrimoniale</a:t>
          </a:r>
          <a:endParaRPr lang="it-IT" sz="1300" kern="1200" dirty="0"/>
        </a:p>
      </dsp:txBody>
      <dsp:txXfrm>
        <a:off x="2472771" y="1590960"/>
        <a:ext cx="2150773" cy="672116"/>
      </dsp:txXfrm>
    </dsp:sp>
    <dsp:sp modelId="{00791AE6-7225-4BDC-BB9C-4EAD468BE7B8}">
      <dsp:nvSpPr>
        <dsp:cNvPr id="0" name=""/>
        <dsp:cNvSpPr/>
      </dsp:nvSpPr>
      <dsp:spPr>
        <a:xfrm>
          <a:off x="2383156" y="1493877"/>
          <a:ext cx="470481" cy="705722"/>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w="19050"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57860-C852-4F77-9A8F-773B3EB8CB70}">
      <dsp:nvSpPr>
        <dsp:cNvPr id="0" name=""/>
        <dsp:cNvSpPr/>
      </dsp:nvSpPr>
      <dsp:spPr>
        <a:xfrm>
          <a:off x="27" y="2623"/>
          <a:ext cx="2621091" cy="547200"/>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it-IT" sz="2000" b="1" kern="1200" dirty="0" smtClean="0"/>
            <a:t>Metodi semplici</a:t>
          </a:r>
          <a:endParaRPr lang="it-IT" sz="2000" b="1" kern="1200" dirty="0"/>
        </a:p>
      </dsp:txBody>
      <dsp:txXfrm>
        <a:off x="27" y="2623"/>
        <a:ext cx="2621091" cy="547200"/>
      </dsp:txXfrm>
    </dsp:sp>
    <dsp:sp modelId="{1C95659C-791A-4735-83EA-EB2948DFAB5D}">
      <dsp:nvSpPr>
        <dsp:cNvPr id="0" name=""/>
        <dsp:cNvSpPr/>
      </dsp:nvSpPr>
      <dsp:spPr>
        <a:xfrm>
          <a:off x="27" y="549823"/>
          <a:ext cx="2621091" cy="2034044"/>
        </a:xfrm>
        <a:prstGeom prst="rect">
          <a:avLst/>
        </a:prstGeom>
        <a:solidFill>
          <a:schemeClr val="accent3">
            <a:alpha val="90000"/>
            <a:tint val="40000"/>
            <a:hueOff val="0"/>
            <a:satOff val="0"/>
            <a:lumOff val="0"/>
            <a:alphaOff val="0"/>
          </a:schemeClr>
        </a:solidFill>
        <a:ln w="19050"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it-IT" sz="2000" b="1" kern="1200" dirty="0" err="1" smtClean="0"/>
            <a:t>Phishing</a:t>
          </a:r>
          <a:r>
            <a:rPr lang="it-IT" sz="2000" kern="1200" dirty="0" smtClean="0"/>
            <a:t> (furto di credenziali di accesso ai conti)</a:t>
          </a:r>
          <a:endParaRPr lang="it-IT" sz="2000" kern="1200" dirty="0"/>
        </a:p>
        <a:p>
          <a:pPr marL="228600" lvl="1" indent="-228600" algn="l" defTabSz="889000">
            <a:lnSpc>
              <a:spcPct val="90000"/>
            </a:lnSpc>
            <a:spcBef>
              <a:spcPct val="0"/>
            </a:spcBef>
            <a:spcAft>
              <a:spcPct val="15000"/>
            </a:spcAft>
            <a:buChar char="••"/>
          </a:pPr>
          <a:r>
            <a:rPr lang="it-IT" sz="2000" b="1" kern="1200" dirty="0" err="1" smtClean="0"/>
            <a:t>Denial</a:t>
          </a:r>
          <a:r>
            <a:rPr lang="it-IT" sz="2000" b="1" kern="1200" dirty="0" smtClean="0"/>
            <a:t> of service </a:t>
          </a:r>
          <a:r>
            <a:rPr lang="it-IT" sz="2000" kern="1200" dirty="0" smtClean="0"/>
            <a:t>(sovraccarico dei server)</a:t>
          </a:r>
          <a:endParaRPr lang="it-IT" sz="2000" kern="1200" dirty="0"/>
        </a:p>
      </dsp:txBody>
      <dsp:txXfrm>
        <a:off x="27" y="549823"/>
        <a:ext cx="2621091" cy="2034044"/>
      </dsp:txXfrm>
    </dsp:sp>
    <dsp:sp modelId="{21957567-12FE-43FD-B640-DDE0E55D2E0E}">
      <dsp:nvSpPr>
        <dsp:cNvPr id="0" name=""/>
        <dsp:cNvSpPr/>
      </dsp:nvSpPr>
      <dsp:spPr>
        <a:xfrm>
          <a:off x="2988071" y="2623"/>
          <a:ext cx="2621091" cy="547200"/>
        </a:xfrm>
        <a:prstGeom prst="rect">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it-IT" sz="2000" b="1" kern="1200" dirty="0" smtClean="0"/>
            <a:t>Metodi complessi</a:t>
          </a:r>
          <a:endParaRPr lang="it-IT" sz="2000" b="1" kern="1200" dirty="0"/>
        </a:p>
      </dsp:txBody>
      <dsp:txXfrm>
        <a:off x="2988071" y="2623"/>
        <a:ext cx="2621091" cy="547200"/>
      </dsp:txXfrm>
    </dsp:sp>
    <dsp:sp modelId="{CF211053-8A16-4517-8831-B6C9F8534421}">
      <dsp:nvSpPr>
        <dsp:cNvPr id="0" name=""/>
        <dsp:cNvSpPr/>
      </dsp:nvSpPr>
      <dsp:spPr>
        <a:xfrm>
          <a:off x="2988071" y="549823"/>
          <a:ext cx="2621091" cy="2034044"/>
        </a:xfrm>
        <a:prstGeom prst="rect">
          <a:avLst/>
        </a:prstGeom>
        <a:solidFill>
          <a:schemeClr val="accent3">
            <a:alpha val="90000"/>
            <a:tint val="40000"/>
            <a:hueOff val="0"/>
            <a:satOff val="0"/>
            <a:lumOff val="0"/>
            <a:alphaOff val="0"/>
          </a:schemeClr>
        </a:solidFill>
        <a:ln w="19050"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it-IT" sz="2000" kern="1200" dirty="0" smtClean="0"/>
            <a:t>Sottrazione di fondi o di dati su larga scala</a:t>
          </a:r>
          <a:endParaRPr lang="it-IT" sz="2000" kern="1200" dirty="0"/>
        </a:p>
      </dsp:txBody>
      <dsp:txXfrm>
        <a:off x="2988071" y="549823"/>
        <a:ext cx="2621091" cy="2034044"/>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4.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5.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A6058-E8ED-4072-A8C8-7433F3504CAB}" type="datetimeFigureOut">
              <a:rPr lang="it-IT" smtClean="0"/>
              <a:pPr/>
              <a:t>24/09/2018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6BEB06-CD59-4FDF-9C41-A98B09EE3869}" type="slidenum">
              <a:rPr lang="it-IT" smtClean="0"/>
              <a:pPr/>
              <a:t>‹N›</a:t>
            </a:fld>
            <a:endParaRPr lang="it-IT"/>
          </a:p>
        </p:txBody>
      </p:sp>
    </p:spTree>
    <p:extLst>
      <p:ext uri="{BB962C8B-B14F-4D97-AF65-F5344CB8AC3E}">
        <p14:creationId xmlns:p14="http://schemas.microsoft.com/office/powerpoint/2010/main" val="64427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businessnewsdaily.com/3557-technology-personality-types.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676BEB06-CD59-4FDF-9C41-A98B09EE3869}" type="slidenum">
              <a:rPr lang="it-IT" smtClean="0"/>
              <a:pPr/>
              <a:t>1</a:t>
            </a:fld>
            <a:endParaRPr lang="it-IT" dirty="0"/>
          </a:p>
        </p:txBody>
      </p:sp>
    </p:spTree>
    <p:extLst>
      <p:ext uri="{BB962C8B-B14F-4D97-AF65-F5344CB8AC3E}">
        <p14:creationId xmlns:p14="http://schemas.microsoft.com/office/powerpoint/2010/main" val="4098815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lgn="just">
              <a:lnSpc>
                <a:spcPct val="120000"/>
              </a:lnSpc>
              <a:buFont typeface="+mj-lt"/>
              <a:buAutoNum type="arabicPeriod"/>
              <a:defRPr/>
            </a:pPr>
            <a:r>
              <a:rPr lang="it-IT" sz="1200" dirty="0" smtClean="0">
                <a:cs typeface="Arial" charset="0"/>
              </a:rPr>
              <a:t>Sebbene siamo portati a pensare che i cyber-attacchi siano nati negli ultimi vent’anni con la diffusione dei personal computer e di internet, l'utilizzo della tecnologia con finalità criminali ha inizi più lontani.</a:t>
            </a:r>
            <a:r>
              <a:rPr lang="it-IT" sz="1200" baseline="0" dirty="0" smtClean="0">
                <a:cs typeface="Arial" charset="0"/>
              </a:rPr>
              <a:t> </a:t>
            </a:r>
          </a:p>
          <a:p>
            <a:pPr marL="228600" indent="-228600" algn="just">
              <a:lnSpc>
                <a:spcPct val="120000"/>
              </a:lnSpc>
              <a:buFont typeface="+mj-lt"/>
              <a:buAutoNum type="arabicPeriod"/>
              <a:defRPr/>
            </a:pPr>
            <a:r>
              <a:rPr lang="it-IT" sz="1200" dirty="0" smtClean="0">
                <a:cs typeface="Arial" charset="0"/>
              </a:rPr>
              <a:t>La figura seguente mostra alcuni eventi che hanno caratterizzato la storia degli attacchi mediante l'uso della tecnologia. </a:t>
            </a:r>
          </a:p>
          <a:p>
            <a:pPr marL="228600" indent="-228600" algn="just">
              <a:lnSpc>
                <a:spcPct val="120000"/>
              </a:lnSpc>
              <a:buFont typeface="+mj-lt"/>
              <a:buAutoNum type="arabicPeriod"/>
              <a:defRPr/>
            </a:pPr>
            <a:r>
              <a:rPr lang="it-IT" sz="1200" dirty="0" smtClean="0">
                <a:cs typeface="Arial" charset="0"/>
              </a:rPr>
              <a:t>Fai clic sull’info </a:t>
            </a:r>
            <a:r>
              <a:rPr lang="it-IT" sz="1200" dirty="0" err="1" smtClean="0">
                <a:cs typeface="Arial" charset="0"/>
              </a:rPr>
              <a:t>point</a:t>
            </a:r>
            <a:r>
              <a:rPr lang="it-IT" sz="1200" dirty="0" smtClean="0">
                <a:cs typeface="Arial" charset="0"/>
              </a:rPr>
              <a:t> per conoscere gli eventi importati prima degli anni ‘80.</a:t>
            </a:r>
          </a:p>
          <a:p>
            <a:pPr algn="just">
              <a:lnSpc>
                <a:spcPct val="120000"/>
              </a:lnSpc>
              <a:defRPr/>
            </a:pPr>
            <a:r>
              <a:rPr lang="it-IT" sz="1200" dirty="0" smtClean="0">
                <a:cs typeface="Arial" charset="0"/>
              </a:rPr>
              <a:t>Pop up</a:t>
            </a:r>
          </a:p>
          <a:p>
            <a:r>
              <a:rPr lang="it-IT" sz="1200" b="1" i="0" dirty="0" smtClean="0"/>
              <a:t>Gli attacchi</a:t>
            </a:r>
            <a:r>
              <a:rPr lang="it-IT" sz="1200" b="1" i="0" baseline="0" dirty="0" smtClean="0"/>
              <a:t> cyber </a:t>
            </a:r>
            <a:r>
              <a:rPr lang="it-IT" sz="1200" b="1" i="0" dirty="0" smtClean="0"/>
              <a:t>prima degli anni ‘80</a:t>
            </a:r>
            <a:endParaRPr lang="it-IT" sz="1200" b="1" i="0" baseline="0" dirty="0" smtClean="0"/>
          </a:p>
          <a:p>
            <a:r>
              <a:rPr lang="it-IT" sz="1200" b="0" i="1" dirty="0" smtClean="0"/>
              <a:t>1903 - Il messaggio in codice Morse</a:t>
            </a:r>
          </a:p>
          <a:p>
            <a:r>
              <a:rPr lang="it-IT" sz="1200" b="0" i="1" dirty="0" smtClean="0"/>
              <a:t>N</a:t>
            </a:r>
            <a:r>
              <a:rPr lang="it-IT" sz="1200" dirty="0" smtClean="0"/>
              <a:t>el 1903 </a:t>
            </a:r>
            <a:r>
              <a:rPr lang="it-IT" sz="1200" dirty="0" err="1" smtClean="0"/>
              <a:t>Nevil</a:t>
            </a:r>
            <a:r>
              <a:rPr lang="it-IT" sz="1200" dirty="0" smtClean="0"/>
              <a:t> </a:t>
            </a:r>
            <a:r>
              <a:rPr lang="it-IT" sz="1200" dirty="0" err="1" smtClean="0"/>
              <a:t>Maskelyne</a:t>
            </a:r>
            <a:r>
              <a:rPr lang="it-IT" sz="1200" dirty="0" smtClean="0"/>
              <a:t>, detrattore pubblico di Guglielmo Marconi, nel corso di una dimostrazione pubblica sulla sicurezza del telegrafo, inviò da remoto alcuni messaggi in codice Morse contro tale tecnologia usando un proiettore.</a:t>
            </a:r>
          </a:p>
          <a:p>
            <a:r>
              <a:rPr lang="it-IT" sz="1200" b="0" i="1" dirty="0" smtClean="0"/>
              <a:t>1939 - Alan </a:t>
            </a:r>
            <a:r>
              <a:rPr lang="it-IT" sz="1200" b="0" i="1" dirty="0" err="1" smtClean="0"/>
              <a:t>Turing</a:t>
            </a:r>
            <a:r>
              <a:rPr lang="it-IT" sz="1200" b="0" i="1" dirty="0" smtClean="0"/>
              <a:t> e la «bomba»</a:t>
            </a:r>
          </a:p>
          <a:p>
            <a:r>
              <a:rPr lang="it-IT" sz="1200" dirty="0" smtClean="0"/>
              <a:t>La "bomba" (in inglese "</a:t>
            </a:r>
            <a:r>
              <a:rPr lang="it-IT" sz="1200" dirty="0" err="1" smtClean="0"/>
              <a:t>cryptological</a:t>
            </a:r>
            <a:r>
              <a:rPr lang="it-IT" sz="1200" dirty="0" smtClean="0"/>
              <a:t> bombe") fu una speciale macchina di calcolo, affinata da </a:t>
            </a:r>
            <a:r>
              <a:rPr lang="it-IT" sz="1200" dirty="0" err="1" smtClean="0"/>
              <a:t>Turing</a:t>
            </a:r>
            <a:r>
              <a:rPr lang="it-IT" sz="1200" dirty="0" smtClean="0"/>
              <a:t> su un'idea originaria di alcuni scienziati polacchi, utilizzata nel corso della Seconda Guerra Mondiale dal controspionaggio inglese per decifrare i messaggi segreti codificati con la macchina Enigma che i tedeschi si scambiavano.</a:t>
            </a:r>
          </a:p>
          <a:p>
            <a:pPr eaLnBrk="0" hangingPunct="0">
              <a:spcBef>
                <a:spcPct val="30000"/>
              </a:spcBef>
              <a:defRPr/>
            </a:pPr>
            <a:r>
              <a:rPr lang="it-IT" sz="1200" b="0" i="1" dirty="0" smtClean="0"/>
              <a:t>1943 - Le schede elettorali francesi</a:t>
            </a:r>
          </a:p>
          <a:p>
            <a:pPr eaLnBrk="0" hangingPunct="0">
              <a:spcBef>
                <a:spcPct val="30000"/>
              </a:spcBef>
              <a:defRPr/>
            </a:pPr>
            <a:r>
              <a:rPr lang="it-IT" sz="1200" dirty="0" smtClean="0"/>
              <a:t>René </a:t>
            </a:r>
            <a:r>
              <a:rPr lang="it-IT" sz="1200" dirty="0" err="1" smtClean="0"/>
              <a:t>Carmille</a:t>
            </a:r>
            <a:r>
              <a:rPr lang="it-IT" sz="1200" dirty="0" smtClean="0"/>
              <a:t> è stato il primo hacker definito etico. In gergo gli hacker etici vengono chiamati </a:t>
            </a:r>
            <a:r>
              <a:rPr lang="it-IT" sz="1200" dirty="0" err="1" smtClean="0"/>
              <a:t>white-hat</a:t>
            </a:r>
            <a:r>
              <a:rPr lang="it-IT" sz="1200" dirty="0" smtClean="0"/>
              <a:t> hacker, ossia hacker dal cappello bianco. I </a:t>
            </a:r>
            <a:r>
              <a:rPr lang="it-IT" sz="1200" dirty="0" err="1" smtClean="0"/>
              <a:t>white-hat</a:t>
            </a:r>
            <a:r>
              <a:rPr lang="it-IT" sz="1200" dirty="0" smtClean="0"/>
              <a:t> hacker sono gli hacker buoni, che cercano falle nella tecnologia con l'obiettivo di migliorarla, in opposizione agli hacker dal cappello nero, quelli malvagi, che cercano di trarre un vantaggio personale da tali falle. I due nomi prendono ispirazione dai film western, nei quali i cowboy buoni e quelli cattivi erano soliti indossare rispettivamente cappelli bianchi e cappelli neri.</a:t>
            </a:r>
            <a:r>
              <a:rPr lang="it-IT" sz="1200" baseline="0" dirty="0" smtClean="0"/>
              <a:t> </a:t>
            </a:r>
            <a:r>
              <a:rPr lang="it-IT" sz="1200" dirty="0" smtClean="0"/>
              <a:t>Si deve, infatti, a René </a:t>
            </a:r>
            <a:r>
              <a:rPr lang="it-IT" sz="1200" dirty="0" err="1" smtClean="0"/>
              <a:t>Carmille</a:t>
            </a:r>
            <a:r>
              <a:rPr lang="it-IT" sz="1200" dirty="0" smtClean="0"/>
              <a:t> la manomissione delle macchine abilitate a leggere le schede elettorali, riprogrammandole in modo che non avrebbero mai registrato le informazioni riportate sulla colonna che indicava la religione del soggetto votante. In questo modo egli riuscì a salvare numerosi ebrei francesi dai campi di concentramento nazisti.</a:t>
            </a:r>
          </a:p>
          <a:p>
            <a:r>
              <a:rPr lang="it-IT" sz="1200" b="0" i="1" dirty="0" smtClean="0"/>
              <a:t>1957 - Il </a:t>
            </a:r>
            <a:r>
              <a:rPr lang="it-IT" sz="1200" b="0" i="1" dirty="0" err="1" smtClean="0"/>
              <a:t>phreaking</a:t>
            </a:r>
            <a:endParaRPr lang="it-IT" sz="1200" b="0" i="1" dirty="0" smtClean="0"/>
          </a:p>
          <a:p>
            <a:r>
              <a:rPr lang="it-IT" sz="1200" dirty="0" smtClean="0"/>
              <a:t>In gergo «</a:t>
            </a:r>
            <a:r>
              <a:rPr lang="it-IT" sz="1200" dirty="0" err="1" smtClean="0"/>
              <a:t>phreaking</a:t>
            </a:r>
            <a:r>
              <a:rPr lang="it-IT" sz="1200" dirty="0" smtClean="0"/>
              <a:t>» indica l'attività di chi sfrutta i sistemi telefonici alla ricerca di falle all'interno della tecnologia per utilizzi difformi da quelli previsti dal sistema. Il primo </a:t>
            </a:r>
            <a:r>
              <a:rPr lang="it-IT" sz="1200" i="1" dirty="0" err="1" smtClean="0"/>
              <a:t>phreaker</a:t>
            </a:r>
            <a:r>
              <a:rPr lang="it-IT" sz="1200" dirty="0" smtClean="0"/>
              <a:t> fu </a:t>
            </a:r>
            <a:r>
              <a:rPr lang="en-US" sz="1200" dirty="0" smtClean="0"/>
              <a:t>Josef Carl </a:t>
            </a:r>
            <a:r>
              <a:rPr lang="en-US" sz="1200" dirty="0" err="1" smtClean="0"/>
              <a:t>Engressia</a:t>
            </a:r>
            <a:r>
              <a:rPr lang="en-US" sz="1200" dirty="0" smtClean="0"/>
              <a:t>:  bambino </a:t>
            </a:r>
            <a:r>
              <a:rPr lang="en-US" sz="1200" dirty="0" err="1" smtClean="0"/>
              <a:t>cieco</a:t>
            </a:r>
            <a:r>
              <a:rPr lang="en-US" sz="1200" dirty="0" smtClean="0"/>
              <a:t> fin </a:t>
            </a:r>
            <a:r>
              <a:rPr lang="en-US" sz="1200" dirty="0" err="1" smtClean="0"/>
              <a:t>dalla</a:t>
            </a:r>
            <a:r>
              <a:rPr lang="en-US" sz="1200" dirty="0" smtClean="0"/>
              <a:t> </a:t>
            </a:r>
            <a:r>
              <a:rPr lang="en-US" sz="1200" dirty="0" err="1" smtClean="0"/>
              <a:t>nascita</a:t>
            </a:r>
            <a:r>
              <a:rPr lang="en-US" sz="1200" dirty="0" smtClean="0"/>
              <a:t>, era </a:t>
            </a:r>
            <a:r>
              <a:rPr lang="it-IT" sz="1200" dirty="0" smtClean="0"/>
              <a:t>dotato di orecchio assoluto ed era in grado di fischiare a una frequenza di 2600 hertz, la stessa frequenza utilizzata dai telefoni di allora. A cinque anni, </a:t>
            </a:r>
            <a:r>
              <a:rPr lang="it-IT" sz="1200" dirty="0" err="1" smtClean="0"/>
              <a:t>Engressia</a:t>
            </a:r>
            <a:r>
              <a:rPr lang="it-IT" sz="1200" dirty="0" smtClean="0"/>
              <a:t> scoprì di poter effettuare telefonate premendo ripetutamente il tasto di riaggancio e a 7 anni scoprì per caso che fischiando a determinate frequenze poteva attivare i commutatori delle compagnie telefoniche e telefonare gratuitamente.</a:t>
            </a:r>
          </a:p>
          <a:p>
            <a:pPr algn="just">
              <a:lnSpc>
                <a:spcPct val="120000"/>
              </a:lnSpc>
              <a:defRPr/>
            </a:pPr>
            <a:endParaRPr lang="it-IT" sz="1200" dirty="0" smtClean="0">
              <a:cs typeface="Arial" charset="0"/>
            </a:endParaRPr>
          </a:p>
          <a:p>
            <a:pPr algn="just">
              <a:lnSpc>
                <a:spcPct val="120000"/>
              </a:lnSpc>
              <a:defRPr/>
            </a:pPr>
            <a:endParaRPr lang="it-IT" sz="1200" dirty="0" smtClean="0">
              <a:cs typeface="Arial" charset="0"/>
            </a:endParaRPr>
          </a:p>
          <a:p>
            <a:pPr algn="just">
              <a:lnSpc>
                <a:spcPct val="120000"/>
              </a:lnSpc>
              <a:defRPr/>
            </a:pPr>
            <a:endParaRPr lang="it-IT" sz="1200" dirty="0" smtClean="0">
              <a:cs typeface="Arial" charset="0"/>
            </a:endParaRPr>
          </a:p>
          <a:p>
            <a:endParaRPr lang="it-IT" dirty="0"/>
          </a:p>
        </p:txBody>
      </p:sp>
      <p:sp>
        <p:nvSpPr>
          <p:cNvPr id="4" name="Segnaposto numero diapositiva 3"/>
          <p:cNvSpPr>
            <a:spLocks noGrp="1"/>
          </p:cNvSpPr>
          <p:nvPr>
            <p:ph type="sldNum" sz="quarter" idx="10"/>
          </p:nvPr>
        </p:nvSpPr>
        <p:spPr/>
        <p:txBody>
          <a:bodyPr/>
          <a:lstStyle/>
          <a:p>
            <a:fld id="{676BEB06-CD59-4FDF-9C41-A98B09EE3869}" type="slidenum">
              <a:rPr lang="it-IT" smtClean="0"/>
              <a:pPr/>
              <a:t>10</a:t>
            </a:fld>
            <a:endParaRPr lang="it-IT"/>
          </a:p>
        </p:txBody>
      </p:sp>
    </p:spTree>
    <p:extLst>
      <p:ext uri="{BB962C8B-B14F-4D97-AF65-F5344CB8AC3E}">
        <p14:creationId xmlns:p14="http://schemas.microsoft.com/office/powerpoint/2010/main" val="1502276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Font typeface="+mj-lt"/>
              <a:buAutoNum type="arabicPeriod"/>
            </a:pPr>
            <a:r>
              <a:rPr lang="it-IT" sz="1200" kern="1200" dirty="0" smtClean="0">
                <a:solidFill>
                  <a:schemeClr val="tx1"/>
                </a:solidFill>
                <a:latin typeface="+mn-lt"/>
                <a:ea typeface="+mn-ea"/>
                <a:cs typeface="+mn-cs"/>
              </a:rPr>
              <a:t>Proseguendo</a:t>
            </a:r>
            <a:r>
              <a:rPr lang="it-IT" sz="1200" kern="1200" baseline="0" dirty="0" smtClean="0">
                <a:solidFill>
                  <a:schemeClr val="tx1"/>
                </a:solidFill>
                <a:latin typeface="+mn-lt"/>
                <a:ea typeface="+mn-ea"/>
                <a:cs typeface="+mn-cs"/>
              </a:rPr>
              <a:t> la nostra ricostruzione storica, n</a:t>
            </a:r>
            <a:r>
              <a:rPr lang="it-IT" sz="1200" kern="1200" dirty="0" smtClean="0">
                <a:solidFill>
                  <a:schemeClr val="tx1"/>
                </a:solidFill>
                <a:latin typeface="+mn-lt"/>
                <a:ea typeface="+mn-ea"/>
                <a:cs typeface="+mn-cs"/>
              </a:rPr>
              <a:t>egli</a:t>
            </a:r>
            <a:r>
              <a:rPr lang="it-IT" sz="1200" kern="1200" baseline="0" dirty="0" smtClean="0">
                <a:solidFill>
                  <a:schemeClr val="tx1"/>
                </a:solidFill>
                <a:latin typeface="+mn-lt"/>
                <a:ea typeface="+mn-ea"/>
                <a:cs typeface="+mn-cs"/>
              </a:rPr>
              <a:t> anni ‘80 si sono verificati:</a:t>
            </a:r>
          </a:p>
          <a:p>
            <a:pPr marL="228600" indent="-228600">
              <a:buFont typeface="+mj-lt"/>
              <a:buAutoNum type="arabicPeriod"/>
            </a:pPr>
            <a:r>
              <a:rPr lang="it-IT" sz="1200" kern="1200" baseline="0" dirty="0" smtClean="0">
                <a:solidFill>
                  <a:schemeClr val="tx1"/>
                </a:solidFill>
                <a:latin typeface="+mn-lt"/>
                <a:ea typeface="+mn-ea"/>
                <a:cs typeface="+mn-cs"/>
              </a:rPr>
              <a:t>l’attacco di un hacker alla National Computer Software System </a:t>
            </a:r>
            <a:r>
              <a:rPr lang="it-IT" sz="1200" kern="1200" baseline="0" dirty="0" err="1" smtClean="0">
                <a:solidFill>
                  <a:schemeClr val="tx1"/>
                </a:solidFill>
                <a:latin typeface="+mn-lt"/>
                <a:ea typeface="+mn-ea"/>
                <a:cs typeface="+mn-cs"/>
              </a:rPr>
              <a:t>Inc</a:t>
            </a:r>
            <a:r>
              <a:rPr lang="it-IT" sz="1200" kern="1200" baseline="0" dirty="0" smtClean="0">
                <a:solidFill>
                  <a:schemeClr val="tx1"/>
                </a:solidFill>
                <a:latin typeface="+mn-lt"/>
                <a:ea typeface="+mn-ea"/>
                <a:cs typeface="+mn-cs"/>
              </a:rPr>
              <a:t>.;</a:t>
            </a:r>
          </a:p>
          <a:p>
            <a:pPr marL="228600" indent="-228600">
              <a:buFont typeface="+mj-lt"/>
              <a:buAutoNum type="arabicPeriod"/>
            </a:pPr>
            <a:r>
              <a:rPr lang="en-US" sz="1200" kern="1200" baseline="0" dirty="0" err="1" smtClean="0">
                <a:solidFill>
                  <a:schemeClr val="tx1"/>
                </a:solidFill>
                <a:latin typeface="+mn-lt"/>
                <a:ea typeface="+mn-ea"/>
                <a:cs typeface="+mn-cs"/>
              </a:rPr>
              <a:t>il</a:t>
            </a:r>
            <a:r>
              <a:rPr lang="en-US" sz="1200" kern="1200" baseline="0" dirty="0" smtClean="0">
                <a:solidFill>
                  <a:schemeClr val="tx1"/>
                </a:solidFill>
                <a:latin typeface="+mn-lt"/>
                <a:ea typeface="+mn-ea"/>
                <a:cs typeface="+mn-cs"/>
              </a:rPr>
              <a:t> primo </a:t>
            </a:r>
            <a:r>
              <a:rPr lang="en-US" sz="1200" kern="1200" baseline="0" dirty="0" err="1" smtClean="0">
                <a:solidFill>
                  <a:schemeClr val="tx1"/>
                </a:solidFill>
                <a:latin typeface="+mn-lt"/>
                <a:ea typeface="+mn-ea"/>
                <a:cs typeface="+mn-cs"/>
              </a:rPr>
              <a:t>craking</a:t>
            </a:r>
            <a:r>
              <a:rPr lang="en-US" sz="1200" kern="1200" baseline="0" dirty="0" smtClean="0">
                <a:solidFill>
                  <a:schemeClr val="tx1"/>
                </a:solidFill>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baseline="0" dirty="0" smtClean="0">
                <a:solidFill>
                  <a:schemeClr val="tx1"/>
                </a:solidFill>
                <a:latin typeface="+mn-lt"/>
                <a:ea typeface="+mn-ea"/>
                <a:cs typeface="+mn-cs"/>
              </a:rPr>
              <a:t>la prima </a:t>
            </a:r>
            <a:r>
              <a:rPr lang="en-US" sz="1200" kern="1200" baseline="0" dirty="0" err="1" smtClean="0">
                <a:solidFill>
                  <a:schemeClr val="tx1"/>
                </a:solidFill>
                <a:latin typeface="+mn-lt"/>
                <a:ea typeface="+mn-ea"/>
                <a:cs typeface="+mn-cs"/>
              </a:rPr>
              <a:t>legislazione</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sulla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sicurezza</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informatica</a:t>
            </a:r>
            <a:r>
              <a:rPr lang="en-US" sz="1200" kern="1200" baseline="0" dirty="0" smtClean="0">
                <a:solidFill>
                  <a:schemeClr val="tx1"/>
                </a:solidFill>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baseline="0" dirty="0" err="1" smtClean="0">
                <a:solidFill>
                  <a:schemeClr val="tx1"/>
                </a:solidFill>
                <a:latin typeface="+mn-lt"/>
                <a:ea typeface="+mn-ea"/>
                <a:cs typeface="+mn-cs"/>
              </a:rPr>
              <a:t>il</a:t>
            </a:r>
            <a:r>
              <a:rPr lang="en-US" sz="1200" kern="1200" baseline="0" dirty="0" smtClean="0">
                <a:solidFill>
                  <a:schemeClr val="tx1"/>
                </a:solidFill>
                <a:latin typeface="+mn-lt"/>
                <a:ea typeface="+mn-ea"/>
                <a:cs typeface="+mn-cs"/>
              </a:rPr>
              <a:t> </a:t>
            </a:r>
            <a:r>
              <a:rPr lang="en-US" sz="1200" kern="1200" baseline="0" dirty="0" err="1" smtClean="0">
                <a:solidFill>
                  <a:schemeClr val="tx1"/>
                </a:solidFill>
                <a:latin typeface="+mn-lt"/>
                <a:ea typeface="+mn-ea"/>
                <a:cs typeface="+mn-cs"/>
              </a:rPr>
              <a:t>cosiddetto</a:t>
            </a:r>
            <a:r>
              <a:rPr lang="en-US" sz="1200" kern="1200" baseline="0" dirty="0" smtClean="0">
                <a:solidFill>
                  <a:schemeClr val="tx1"/>
                </a:solidFill>
                <a:latin typeface="+mn-lt"/>
                <a:ea typeface="+mn-ea"/>
                <a:cs typeface="+mn-cs"/>
              </a:rPr>
              <a:t>’”</a:t>
            </a:r>
            <a:r>
              <a:rPr lang="en-US" sz="1200" kern="1200" baseline="0" dirty="0" err="1" smtClean="0">
                <a:solidFill>
                  <a:schemeClr val="tx1"/>
                </a:solidFill>
                <a:latin typeface="+mn-lt"/>
                <a:ea typeface="+mn-ea"/>
                <a:cs typeface="+mn-cs"/>
              </a:rPr>
              <a:t>albero</a:t>
            </a:r>
            <a:r>
              <a:rPr lang="en-US" sz="1200" kern="1200" baseline="0" dirty="0" smtClean="0">
                <a:solidFill>
                  <a:schemeClr val="tx1"/>
                </a:solidFill>
                <a:latin typeface="+mn-lt"/>
                <a:ea typeface="+mn-ea"/>
                <a:cs typeface="+mn-cs"/>
              </a:rPr>
              <a:t> di </a:t>
            </a:r>
            <a:r>
              <a:rPr lang="en-US" sz="1200" kern="1200" baseline="0" dirty="0" err="1" smtClean="0">
                <a:solidFill>
                  <a:schemeClr val="tx1"/>
                </a:solidFill>
                <a:latin typeface="+mn-lt"/>
                <a:ea typeface="+mn-ea"/>
                <a:cs typeface="+mn-cs"/>
              </a:rPr>
              <a:t>Natale</a:t>
            </a:r>
            <a:r>
              <a:rPr lang="en-US" sz="1200" kern="1200" baseline="0" dirty="0" smtClean="0">
                <a:solidFill>
                  <a:schemeClr val="tx1"/>
                </a:solidFill>
                <a:latin typeface="+mn-lt"/>
                <a:ea typeface="+mn-ea"/>
                <a:cs typeface="+mn-cs"/>
              </a:rPr>
              <a:t>”, primo worm </a:t>
            </a:r>
            <a:r>
              <a:rPr lang="en-US" sz="1200" kern="1200" baseline="0" dirty="0" err="1" smtClean="0">
                <a:solidFill>
                  <a:schemeClr val="tx1"/>
                </a:solidFill>
                <a:latin typeface="+mn-lt"/>
                <a:ea typeface="+mn-ea"/>
                <a:cs typeface="+mn-cs"/>
              </a:rPr>
              <a:t>che</a:t>
            </a:r>
            <a:r>
              <a:rPr lang="en-US" sz="1200" kern="1200" baseline="0" dirty="0" smtClean="0">
                <a:solidFill>
                  <a:schemeClr val="tx1"/>
                </a:solidFill>
                <a:latin typeface="+mn-lt"/>
                <a:ea typeface="+mn-ea"/>
                <a:cs typeface="+mn-cs"/>
              </a:rPr>
              <a:t> ha </a:t>
            </a:r>
            <a:r>
              <a:rPr lang="it-IT" sz="1200" kern="1200" spc="-4" dirty="0" smtClean="0">
                <a:solidFill>
                  <a:schemeClr val="dk1"/>
                </a:solidFill>
                <a:latin typeface="+mn-lt"/>
                <a:ea typeface="+mn-ea"/>
                <a:cs typeface="+mn-cs"/>
              </a:rPr>
              <a:t>compromesso porzioni rilevati delle reti informatiche di allora;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kern="1200" spc="-4" dirty="0" smtClean="0">
                <a:solidFill>
                  <a:schemeClr val="dk1"/>
                </a:solidFill>
                <a:latin typeface="+mn-lt"/>
                <a:ea typeface="+mn-ea"/>
                <a:cs typeface="+mn-cs"/>
              </a:rPr>
              <a:t>e</a:t>
            </a:r>
            <a:r>
              <a:rPr lang="it-IT" sz="1200" kern="1200" spc="-4" baseline="0" dirty="0" smtClean="0">
                <a:solidFill>
                  <a:schemeClr val="dk1"/>
                </a:solidFill>
                <a:latin typeface="+mn-lt"/>
                <a:ea typeface="+mn-ea"/>
                <a:cs typeface="+mn-cs"/>
              </a:rPr>
              <a:t> non meno importante, l’attacco ad </a:t>
            </a:r>
            <a:r>
              <a:rPr lang="it-IT" sz="1200" kern="1200" spc="-4" baseline="0" dirty="0" err="1" smtClean="0">
                <a:solidFill>
                  <a:schemeClr val="dk1"/>
                </a:solidFill>
                <a:latin typeface="+mn-lt"/>
                <a:ea typeface="+mn-ea"/>
                <a:cs typeface="+mn-cs"/>
              </a:rPr>
              <a:t>Arpanet</a:t>
            </a:r>
            <a:r>
              <a:rPr lang="it-IT" sz="1200" kern="1200" spc="-4" baseline="0" dirty="0" smtClean="0">
                <a:solidFill>
                  <a:schemeClr val="dk1"/>
                </a:solidFill>
                <a:latin typeface="+mn-lt"/>
                <a:ea typeface="+mn-ea"/>
                <a:cs typeface="+mn-cs"/>
              </a:rPr>
              <a:t>.</a:t>
            </a:r>
            <a:endParaRPr lang="it-IT" sz="1200" kern="1200" spc="-4" dirty="0" smtClean="0">
              <a:solidFill>
                <a:schemeClr val="dk1"/>
              </a:solidFill>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kern="1200" spc="-4" baseline="0" dirty="0" smtClean="0">
                <a:solidFill>
                  <a:schemeClr val="dk1"/>
                </a:solidFill>
                <a:latin typeface="+mn-lt"/>
                <a:ea typeface="+mn-ea"/>
                <a:cs typeface="+mn-cs"/>
              </a:rPr>
              <a:t>Fai clic sull’info </a:t>
            </a:r>
            <a:r>
              <a:rPr lang="it-IT" sz="1200" kern="1200" spc="-4" baseline="0" dirty="0" err="1" smtClean="0">
                <a:solidFill>
                  <a:schemeClr val="dk1"/>
                </a:solidFill>
                <a:latin typeface="+mn-lt"/>
                <a:ea typeface="+mn-ea"/>
                <a:cs typeface="+mn-cs"/>
              </a:rPr>
              <a:t>point</a:t>
            </a:r>
            <a:r>
              <a:rPr lang="it-IT" sz="1200" kern="1200" spc="-4" baseline="0" dirty="0" smtClean="0">
                <a:solidFill>
                  <a:schemeClr val="dk1"/>
                </a:solidFill>
                <a:latin typeface="+mn-lt"/>
                <a:ea typeface="+mn-ea"/>
                <a:cs typeface="+mn-cs"/>
              </a:rPr>
              <a:t> per approfondire gli avvenimenti di questo periodo.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spc="-4" baseline="0" dirty="0" smtClean="0">
              <a:solidFill>
                <a:schemeClr val="dk1"/>
              </a:solidFill>
              <a:latin typeface="+mn-lt"/>
              <a:ea typeface="+mn-ea"/>
              <a:cs typeface="+mn-cs"/>
            </a:endParaRPr>
          </a:p>
          <a:p>
            <a:pPr algn="just">
              <a:lnSpc>
                <a:spcPct val="120000"/>
              </a:lnSpc>
              <a:defRPr/>
            </a:pPr>
            <a:r>
              <a:rPr lang="it-IT" sz="1200" dirty="0" smtClean="0">
                <a:cs typeface="Arial" charset="0"/>
              </a:rPr>
              <a:t>Pop up</a:t>
            </a:r>
          </a:p>
          <a:p>
            <a:r>
              <a:rPr lang="it-IT" sz="1200" b="1" i="0" dirty="0" smtClean="0"/>
              <a:t>Gli attacchi</a:t>
            </a:r>
            <a:r>
              <a:rPr lang="it-IT" sz="1200" b="1" i="0" baseline="0" dirty="0" smtClean="0"/>
              <a:t> cyber </a:t>
            </a:r>
            <a:r>
              <a:rPr lang="it-IT" sz="1200" b="1" i="0" dirty="0" smtClean="0"/>
              <a:t>negli anni ‘80</a:t>
            </a:r>
            <a:endParaRPr lang="it-IT" sz="1200" b="1" i="0" baseline="0" dirty="0" smtClean="0"/>
          </a:p>
          <a:p>
            <a:r>
              <a:rPr lang="it-IT" sz="1200" b="0" i="1" dirty="0" smtClean="0"/>
              <a:t>1980 – NCSS </a:t>
            </a:r>
            <a:r>
              <a:rPr lang="it-IT" sz="1200" b="0" i="1" dirty="0" err="1" smtClean="0"/>
              <a:t>Inc</a:t>
            </a:r>
            <a:r>
              <a:rPr lang="it-IT" sz="1200" b="0" i="1" dirty="0" smtClean="0"/>
              <a:t>.</a:t>
            </a:r>
          </a:p>
          <a:p>
            <a:r>
              <a:rPr lang="it-IT" sz="1200" dirty="0" smtClean="0"/>
              <a:t>La National Computer Software System </a:t>
            </a:r>
            <a:r>
              <a:rPr lang="it-IT" sz="1200" dirty="0" err="1" smtClean="0"/>
              <a:t>Inc</a:t>
            </a:r>
            <a:r>
              <a:rPr lang="it-IT" sz="1200" dirty="0" smtClean="0"/>
              <a:t>., pioniere nell'implementazione dei primi servizi di teleconferenza e condivisione di file a distanza tra macchine, fu oggetto di un attacco da parte di un hacker. L'hacker riuscì ad entrare in possesso della lista di tutte le password principali (c.d. master) della società. Fortunatamente per loro l'attacco fu portato avanti solo da un giovane tecnico annoiato, che voleva solo vedere quali cose interessanti potevano nascondersi dietro tutte quelle protezioni. Tale esperienza divenne una fonte di apprendimento non solo per  loro, ma per tutti, FBI compresa, contribuendo a sensibilizzare il pubblico sui crescenti problemi legati alla sicurezza informatica.</a:t>
            </a:r>
          </a:p>
          <a:p>
            <a:pPr lvl="0" eaLnBrk="0" hangingPunct="0">
              <a:spcBef>
                <a:spcPct val="30000"/>
              </a:spcBef>
              <a:defRPr/>
            </a:pPr>
            <a:r>
              <a:rPr lang="en-US" sz="1200" b="0" i="1" spc="-2" dirty="0" smtClean="0">
                <a:solidFill>
                  <a:schemeClr val="dk1"/>
                </a:solidFill>
                <a:latin typeface="Calibri" panose="020F0502020204030204" pitchFamily="34" charset="0"/>
              </a:rPr>
              <a:t>1981 - Il primo </a:t>
            </a:r>
            <a:r>
              <a:rPr lang="en-US" sz="1200" b="0" i="1" spc="-2" dirty="0" err="1" smtClean="0">
                <a:solidFill>
                  <a:schemeClr val="dk1"/>
                </a:solidFill>
                <a:latin typeface="Calibri" panose="020F0502020204030204" pitchFamily="34" charset="0"/>
              </a:rPr>
              <a:t>craking</a:t>
            </a:r>
            <a:endParaRPr lang="en-US" sz="1200" b="0" i="1" spc="-2" dirty="0" smtClean="0">
              <a:solidFill>
                <a:schemeClr val="dk1"/>
              </a:solidFill>
              <a:latin typeface="Calibri" panose="020F0502020204030204" pitchFamily="34" charset="0"/>
            </a:endParaRPr>
          </a:p>
          <a:p>
            <a:pPr lvl="0" eaLnBrk="0" hangingPunct="0">
              <a:spcBef>
                <a:spcPct val="30000"/>
              </a:spcBef>
              <a:defRPr/>
            </a:pPr>
            <a:r>
              <a:rPr lang="it-IT" sz="1200" spc="-2" dirty="0" err="1" smtClean="0">
                <a:solidFill>
                  <a:schemeClr val="dk1"/>
                </a:solidFill>
                <a:latin typeface="Calibri" panose="020F0502020204030204" pitchFamily="34" charset="0"/>
              </a:rPr>
              <a:t>Ian</a:t>
            </a:r>
            <a:r>
              <a:rPr lang="it-IT" sz="1200" spc="-2" dirty="0" smtClean="0">
                <a:solidFill>
                  <a:schemeClr val="dk1"/>
                </a:solidFill>
                <a:latin typeface="Calibri" panose="020F0502020204030204" pitchFamily="34" charset="0"/>
              </a:rPr>
              <a:t> Murphy, alias </a:t>
            </a:r>
            <a:r>
              <a:rPr lang="it-IT" sz="1200" spc="-2" dirty="0" err="1" smtClean="0">
                <a:solidFill>
                  <a:schemeClr val="dk1"/>
                </a:solidFill>
                <a:latin typeface="Calibri" panose="020F0502020204030204" pitchFamily="34" charset="0"/>
              </a:rPr>
              <a:t>Captain</a:t>
            </a:r>
            <a:r>
              <a:rPr lang="it-IT" sz="1200" spc="-2" dirty="0" smtClean="0">
                <a:solidFill>
                  <a:schemeClr val="dk1"/>
                </a:solidFill>
                <a:latin typeface="Calibri" panose="020F0502020204030204" pitchFamily="34" charset="0"/>
              </a:rPr>
              <a:t> </a:t>
            </a:r>
            <a:r>
              <a:rPr lang="it-IT" sz="1200" spc="-2" dirty="0" err="1" smtClean="0">
                <a:solidFill>
                  <a:schemeClr val="dk1"/>
                </a:solidFill>
                <a:latin typeface="Calibri" panose="020F0502020204030204" pitchFamily="34" charset="0"/>
              </a:rPr>
              <a:t>Zap</a:t>
            </a:r>
            <a:r>
              <a:rPr lang="it-IT" sz="1200" spc="-2" dirty="0" smtClean="0">
                <a:solidFill>
                  <a:schemeClr val="dk1"/>
                </a:solidFill>
                <a:latin typeface="Calibri" panose="020F0502020204030204" pitchFamily="34" charset="0"/>
              </a:rPr>
              <a:t>, fu il primo cracker (ossia hacker di password e software) ad essere processato e incriminato per tale reato. Murphy fece irruzione nei computer della AT&amp;T, una compagnia telefonica statunitense</a:t>
            </a:r>
            <a:r>
              <a:rPr lang="it-IT" sz="1200" spc="-2" baseline="0" dirty="0" smtClean="0">
                <a:solidFill>
                  <a:schemeClr val="dk1"/>
                </a:solidFill>
                <a:latin typeface="Calibri" panose="020F0502020204030204" pitchFamily="34" charset="0"/>
              </a:rPr>
              <a:t> e cambiò </a:t>
            </a:r>
            <a:r>
              <a:rPr lang="it-IT" sz="1200" spc="-2" dirty="0" smtClean="0">
                <a:solidFill>
                  <a:schemeClr val="dk1"/>
                </a:solidFill>
                <a:latin typeface="Calibri" panose="020F0502020204030204" pitchFamily="34" charset="0"/>
              </a:rPr>
              <a:t>gli orologi interni della società che misuravano i costi da fatturare: in particolare, fece sì che i prezzi notturni fossero applicati alle telefonate diurne e viceversa. Chi aspettava la tariffa notturna per le chiamate a lunga distanza si trovo a pagare delle bollette più salate!</a:t>
            </a:r>
          </a:p>
          <a:p>
            <a:pPr lvl="0" eaLnBrk="0" hangingPunct="0">
              <a:spcBef>
                <a:spcPct val="30000"/>
              </a:spcBef>
              <a:defRPr/>
            </a:pPr>
            <a:r>
              <a:rPr lang="it-IT" sz="1200" b="0" i="1" dirty="0" smtClean="0">
                <a:solidFill>
                  <a:schemeClr val="dk1"/>
                </a:solidFill>
                <a:latin typeface="Calibri" panose="020F0502020204030204" pitchFamily="34" charset="0"/>
              </a:rPr>
              <a:t>1983 - Norme sulla sicurezza informatica</a:t>
            </a:r>
            <a:endParaRPr lang="en-US" sz="1200" b="0" i="1" dirty="0" smtClean="0">
              <a:solidFill>
                <a:schemeClr val="dk1"/>
              </a:solidFill>
              <a:latin typeface="Calibri" panose="020F0502020204030204" pitchFamily="34" charset="0"/>
            </a:endParaRPr>
          </a:p>
          <a:p>
            <a:pPr lvl="0" eaLnBrk="0" hangingPunct="0">
              <a:spcBef>
                <a:spcPct val="30000"/>
              </a:spcBef>
              <a:defRPr/>
            </a:pPr>
            <a:r>
              <a:rPr lang="en-US" sz="1200" dirty="0" smtClean="0">
                <a:solidFill>
                  <a:schemeClr val="dk1"/>
                </a:solidFill>
                <a:latin typeface="Calibri" panose="020F0502020204030204" pitchFamily="34" charset="0"/>
              </a:rPr>
              <a:t>I </a:t>
            </a:r>
            <a:r>
              <a:rPr lang="en-US" sz="1200" dirty="0" err="1" smtClean="0">
                <a:solidFill>
                  <a:schemeClr val="dk1"/>
                </a:solidFill>
                <a:latin typeface="Calibri" panose="020F0502020204030204" pitchFamily="34" charset="0"/>
              </a:rPr>
              <a:t>crescenti</a:t>
            </a:r>
            <a:r>
              <a:rPr lang="en-US" sz="1200" dirty="0" smtClean="0">
                <a:solidFill>
                  <a:schemeClr val="dk1"/>
                </a:solidFill>
                <a:latin typeface="Calibri" panose="020F0502020204030204" pitchFamily="34" charset="0"/>
              </a:rPr>
              <a:t> </a:t>
            </a:r>
            <a:r>
              <a:rPr lang="en-US" sz="1200" dirty="0" err="1" smtClean="0">
                <a:solidFill>
                  <a:schemeClr val="dk1"/>
                </a:solidFill>
                <a:latin typeface="Calibri" panose="020F0502020204030204" pitchFamily="34" charset="0"/>
              </a:rPr>
              <a:t>attacchi</a:t>
            </a:r>
            <a:r>
              <a:rPr lang="en-US" sz="1200" dirty="0" smtClean="0">
                <a:solidFill>
                  <a:schemeClr val="dk1"/>
                </a:solidFill>
                <a:latin typeface="Calibri" panose="020F0502020204030204" pitchFamily="34" charset="0"/>
              </a:rPr>
              <a:t> </a:t>
            </a:r>
            <a:r>
              <a:rPr lang="en-US" sz="1200" dirty="0" err="1" smtClean="0">
                <a:solidFill>
                  <a:schemeClr val="dk1"/>
                </a:solidFill>
                <a:latin typeface="Calibri" panose="020F0502020204030204" pitchFamily="34" charset="0"/>
              </a:rPr>
              <a:t>informatici</a:t>
            </a:r>
            <a:r>
              <a:rPr lang="en-US" sz="1200" dirty="0" smtClean="0">
                <a:solidFill>
                  <a:schemeClr val="dk1"/>
                </a:solidFill>
                <a:latin typeface="Calibri" panose="020F0502020204030204" pitchFamily="34" charset="0"/>
              </a:rPr>
              <a:t> </a:t>
            </a:r>
            <a:r>
              <a:rPr lang="en-US" sz="1200" dirty="0" err="1" smtClean="0">
                <a:solidFill>
                  <a:schemeClr val="dk1"/>
                </a:solidFill>
                <a:latin typeface="Calibri" panose="020F0502020204030204" pitchFamily="34" charset="0"/>
              </a:rPr>
              <a:t>degli</a:t>
            </a:r>
            <a:r>
              <a:rPr lang="en-US" sz="1200" dirty="0" smtClean="0">
                <a:solidFill>
                  <a:schemeClr val="dk1"/>
                </a:solidFill>
                <a:latin typeface="Calibri" panose="020F0502020204030204" pitchFamily="34" charset="0"/>
              </a:rPr>
              <a:t> </a:t>
            </a:r>
            <a:r>
              <a:rPr lang="en-US" sz="1200" dirty="0" err="1" smtClean="0">
                <a:solidFill>
                  <a:schemeClr val="dk1"/>
                </a:solidFill>
                <a:latin typeface="Calibri" panose="020F0502020204030204" pitchFamily="34" charset="0"/>
              </a:rPr>
              <a:t>ultimi</a:t>
            </a:r>
            <a:r>
              <a:rPr lang="en-US" sz="1200" dirty="0" smtClean="0">
                <a:solidFill>
                  <a:schemeClr val="dk1"/>
                </a:solidFill>
                <a:latin typeface="Calibri" panose="020F0502020204030204" pitchFamily="34" charset="0"/>
              </a:rPr>
              <a:t> </a:t>
            </a:r>
            <a:r>
              <a:rPr lang="en-US" sz="1200" dirty="0" err="1" smtClean="0">
                <a:solidFill>
                  <a:schemeClr val="dk1"/>
                </a:solidFill>
                <a:latin typeface="Calibri" panose="020F0502020204030204" pitchFamily="34" charset="0"/>
              </a:rPr>
              <a:t>mesi</a:t>
            </a:r>
            <a:r>
              <a:rPr lang="en-US" sz="1200" dirty="0" smtClean="0">
                <a:solidFill>
                  <a:schemeClr val="dk1"/>
                </a:solidFill>
                <a:latin typeface="Calibri" panose="020F0502020204030204" pitchFamily="34" charset="0"/>
              </a:rPr>
              <a:t>, </a:t>
            </a:r>
            <a:r>
              <a:rPr lang="en-US" sz="1200" dirty="0" err="1" smtClean="0">
                <a:solidFill>
                  <a:schemeClr val="dk1"/>
                </a:solidFill>
                <a:latin typeface="Calibri" panose="020F0502020204030204" pitchFamily="34" charset="0"/>
              </a:rPr>
              <a:t>compreso</a:t>
            </a:r>
            <a:r>
              <a:rPr lang="en-US" sz="1200" dirty="0" smtClean="0">
                <a:solidFill>
                  <a:schemeClr val="dk1"/>
                </a:solidFill>
                <a:latin typeface="Calibri" panose="020F0502020204030204" pitchFamily="34" charset="0"/>
              </a:rPr>
              <a:t> un </a:t>
            </a:r>
            <a:r>
              <a:rPr lang="en-US" sz="1200" dirty="0" err="1" smtClean="0">
                <a:solidFill>
                  <a:schemeClr val="dk1"/>
                </a:solidFill>
                <a:latin typeface="Calibri" panose="020F0502020204030204" pitchFamily="34" charset="0"/>
              </a:rPr>
              <a:t>attacco</a:t>
            </a:r>
            <a:r>
              <a:rPr lang="en-US" sz="1200" dirty="0" smtClean="0">
                <a:solidFill>
                  <a:schemeClr val="dk1"/>
                </a:solidFill>
                <a:latin typeface="Calibri" panose="020F0502020204030204" pitchFamily="34" charset="0"/>
              </a:rPr>
              <a:t> </a:t>
            </a:r>
            <a:r>
              <a:rPr lang="en-US" sz="1200" dirty="0" err="1" smtClean="0">
                <a:solidFill>
                  <a:schemeClr val="dk1"/>
                </a:solidFill>
                <a:latin typeface="Calibri" panose="020F0502020204030204" pitchFamily="34" charset="0"/>
              </a:rPr>
              <a:t>recente</a:t>
            </a:r>
            <a:r>
              <a:rPr lang="en-US" sz="1200" dirty="0" smtClean="0">
                <a:solidFill>
                  <a:schemeClr val="dk1"/>
                </a:solidFill>
                <a:latin typeface="Calibri" panose="020F0502020204030204" pitchFamily="34" charset="0"/>
              </a:rPr>
              <a:t> ad </a:t>
            </a:r>
            <a:r>
              <a:rPr lang="en-US" sz="1200" dirty="0" err="1" smtClean="0">
                <a:solidFill>
                  <a:schemeClr val="dk1"/>
                </a:solidFill>
                <a:latin typeface="Calibri" panose="020F0502020204030204" pitchFamily="34" charset="0"/>
              </a:rPr>
              <a:t>oltre</a:t>
            </a:r>
            <a:r>
              <a:rPr lang="en-US" sz="1200" dirty="0" smtClean="0">
                <a:solidFill>
                  <a:schemeClr val="dk1"/>
                </a:solidFill>
                <a:latin typeface="Calibri" panose="020F0502020204030204" pitchFamily="34" charset="0"/>
              </a:rPr>
              <a:t> 60 computer di </a:t>
            </a:r>
            <a:r>
              <a:rPr lang="en-US" sz="1200" dirty="0" err="1" smtClean="0">
                <a:solidFill>
                  <a:schemeClr val="dk1"/>
                </a:solidFill>
                <a:latin typeface="Calibri" panose="020F0502020204030204" pitchFamily="34" charset="0"/>
              </a:rPr>
              <a:t>scuole</a:t>
            </a:r>
            <a:r>
              <a:rPr lang="en-US" sz="1200" dirty="0" smtClean="0">
                <a:solidFill>
                  <a:schemeClr val="dk1"/>
                </a:solidFill>
                <a:latin typeface="Calibri" panose="020F0502020204030204" pitchFamily="34" charset="0"/>
              </a:rPr>
              <a:t> </a:t>
            </a:r>
            <a:r>
              <a:rPr lang="en-US" sz="1200" dirty="0" err="1" smtClean="0">
                <a:solidFill>
                  <a:schemeClr val="dk1"/>
                </a:solidFill>
                <a:latin typeface="Calibri" panose="020F0502020204030204" pitchFamily="34" charset="0"/>
              </a:rPr>
              <a:t>ed</a:t>
            </a:r>
            <a:r>
              <a:rPr lang="en-US" sz="1200" dirty="0" smtClean="0">
                <a:solidFill>
                  <a:schemeClr val="dk1"/>
                </a:solidFill>
                <a:latin typeface="Calibri" panose="020F0502020204030204" pitchFamily="34" charset="0"/>
              </a:rPr>
              <a:t> </a:t>
            </a:r>
            <a:r>
              <a:rPr lang="en-US" sz="1200" dirty="0" err="1" smtClean="0">
                <a:solidFill>
                  <a:schemeClr val="dk1"/>
                </a:solidFill>
                <a:latin typeface="Calibri" panose="020F0502020204030204" pitchFamily="34" charset="0"/>
              </a:rPr>
              <a:t>ospedali</a:t>
            </a:r>
            <a:r>
              <a:rPr lang="en-US" sz="1200" dirty="0" smtClean="0">
                <a:solidFill>
                  <a:schemeClr val="dk1"/>
                </a:solidFill>
                <a:latin typeface="Calibri" panose="020F0502020204030204" pitchFamily="34" charset="0"/>
              </a:rPr>
              <a:t>, </a:t>
            </a:r>
            <a:r>
              <a:rPr lang="en-US" sz="1200" dirty="0" err="1" smtClean="0">
                <a:solidFill>
                  <a:schemeClr val="dk1"/>
                </a:solidFill>
                <a:latin typeface="Calibri" panose="020F0502020204030204" pitchFamily="34" charset="0"/>
              </a:rPr>
              <a:t>portò</a:t>
            </a:r>
            <a:r>
              <a:rPr lang="en-US" sz="1200" dirty="0" smtClean="0">
                <a:solidFill>
                  <a:schemeClr val="dk1"/>
                </a:solidFill>
                <a:latin typeface="Calibri" panose="020F0502020204030204" pitchFamily="34" charset="0"/>
              </a:rPr>
              <a:t> </a:t>
            </a:r>
            <a:r>
              <a:rPr lang="en-US" sz="1200" dirty="0" err="1" smtClean="0">
                <a:solidFill>
                  <a:schemeClr val="dk1"/>
                </a:solidFill>
                <a:latin typeface="Calibri" panose="020F0502020204030204" pitchFamily="34" charset="0"/>
              </a:rPr>
              <a:t>il</a:t>
            </a:r>
            <a:r>
              <a:rPr lang="en-US" sz="1200" dirty="0" smtClean="0">
                <a:solidFill>
                  <a:schemeClr val="dk1"/>
                </a:solidFill>
                <a:latin typeface="Calibri" panose="020F0502020204030204" pitchFamily="34" charset="0"/>
              </a:rPr>
              <a:t> </a:t>
            </a:r>
            <a:r>
              <a:rPr lang="en-US" sz="1200" dirty="0" err="1" smtClean="0">
                <a:solidFill>
                  <a:schemeClr val="dk1"/>
                </a:solidFill>
                <a:latin typeface="Calibri" panose="020F0502020204030204" pitchFamily="34" charset="0"/>
              </a:rPr>
              <a:t>Congresso</a:t>
            </a:r>
            <a:r>
              <a:rPr lang="en-US" sz="1200" dirty="0" smtClean="0">
                <a:solidFill>
                  <a:schemeClr val="dk1"/>
                </a:solidFill>
                <a:latin typeface="Calibri" panose="020F0502020204030204" pitchFamily="34" charset="0"/>
              </a:rPr>
              <a:t> Americano ad </a:t>
            </a:r>
            <a:r>
              <a:rPr lang="en-US" sz="1200" dirty="0" err="1" smtClean="0">
                <a:solidFill>
                  <a:schemeClr val="dk1"/>
                </a:solidFill>
                <a:latin typeface="Calibri" panose="020F0502020204030204" pitchFamily="34" charset="0"/>
              </a:rPr>
              <a:t>emanare</a:t>
            </a:r>
            <a:r>
              <a:rPr lang="en-US" sz="1200" dirty="0" smtClean="0">
                <a:solidFill>
                  <a:schemeClr val="dk1"/>
                </a:solidFill>
                <a:latin typeface="Calibri" panose="020F0502020204030204" pitchFamily="34" charset="0"/>
              </a:rPr>
              <a:t> </a:t>
            </a:r>
            <a:r>
              <a:rPr lang="en-US" sz="1200" dirty="0" err="1" smtClean="0">
                <a:solidFill>
                  <a:schemeClr val="dk1"/>
                </a:solidFill>
                <a:latin typeface="Calibri" panose="020F0502020204030204" pitchFamily="34" charset="0"/>
              </a:rPr>
              <a:t>una</a:t>
            </a:r>
            <a:r>
              <a:rPr lang="en-US" sz="1200" dirty="0" smtClean="0">
                <a:solidFill>
                  <a:schemeClr val="dk1"/>
                </a:solidFill>
                <a:latin typeface="Calibri" panose="020F0502020204030204" pitchFamily="34" charset="0"/>
              </a:rPr>
              <a:t> </a:t>
            </a:r>
            <a:r>
              <a:rPr lang="en-US" sz="1200" dirty="0" err="1" smtClean="0">
                <a:solidFill>
                  <a:schemeClr val="dk1"/>
                </a:solidFill>
                <a:latin typeface="Calibri" panose="020F0502020204030204" pitchFamily="34" charset="0"/>
              </a:rPr>
              <a:t>legislazione</a:t>
            </a:r>
            <a:r>
              <a:rPr lang="en-US" sz="1200" dirty="0" smtClean="0">
                <a:solidFill>
                  <a:schemeClr val="dk1"/>
                </a:solidFill>
                <a:latin typeface="Calibri" panose="020F0502020204030204" pitchFamily="34" charset="0"/>
              </a:rPr>
              <a:t> ad hoc </a:t>
            </a:r>
            <a:r>
              <a:rPr lang="en-US" sz="1200" dirty="0" err="1" smtClean="0">
                <a:solidFill>
                  <a:schemeClr val="dk1"/>
                </a:solidFill>
                <a:latin typeface="Calibri" panose="020F0502020204030204" pitchFamily="34" charset="0"/>
              </a:rPr>
              <a:t>sulla</a:t>
            </a:r>
            <a:r>
              <a:rPr lang="en-US" sz="1200" dirty="0" smtClean="0">
                <a:solidFill>
                  <a:schemeClr val="dk1"/>
                </a:solidFill>
                <a:latin typeface="Calibri" panose="020F0502020204030204" pitchFamily="34" charset="0"/>
              </a:rPr>
              <a:t> </a:t>
            </a:r>
            <a:r>
              <a:rPr lang="en-US" sz="1200" dirty="0" err="1" smtClean="0">
                <a:solidFill>
                  <a:schemeClr val="dk1"/>
                </a:solidFill>
                <a:latin typeface="Calibri" panose="020F0502020204030204" pitchFamily="34" charset="0"/>
              </a:rPr>
              <a:t>sicurezza</a:t>
            </a:r>
            <a:r>
              <a:rPr lang="en-US" sz="1200" dirty="0" smtClean="0">
                <a:solidFill>
                  <a:schemeClr val="dk1"/>
                </a:solidFill>
                <a:latin typeface="Calibri" panose="020F0502020204030204" pitchFamily="34" charset="0"/>
              </a:rPr>
              <a:t> </a:t>
            </a:r>
            <a:r>
              <a:rPr lang="en-US" sz="1200" dirty="0" err="1" smtClean="0">
                <a:solidFill>
                  <a:schemeClr val="dk1"/>
                </a:solidFill>
                <a:latin typeface="Calibri" panose="020F0502020204030204" pitchFamily="34" charset="0"/>
              </a:rPr>
              <a:t>informatica</a:t>
            </a:r>
            <a:r>
              <a:rPr lang="en-US" sz="1200" dirty="0" smtClean="0">
                <a:solidFill>
                  <a:schemeClr val="dk1"/>
                </a:solidFill>
                <a:latin typeface="Calibri" panose="020F0502020204030204" pitchFamily="34" charset="0"/>
              </a:rPr>
              <a:t>.</a:t>
            </a:r>
          </a:p>
          <a:p>
            <a:pPr lvl="0" eaLnBrk="0" hangingPunct="0">
              <a:spcBef>
                <a:spcPct val="30000"/>
              </a:spcBef>
              <a:defRPr/>
            </a:pPr>
            <a:r>
              <a:rPr lang="en-US" sz="1200" b="0" i="1" spc="-4" dirty="0" smtClean="0">
                <a:solidFill>
                  <a:schemeClr val="dk1"/>
                </a:solidFill>
                <a:latin typeface="Calibri" panose="020F0502020204030204" pitchFamily="34" charset="0"/>
              </a:rPr>
              <a:t>1987 - L'"</a:t>
            </a:r>
            <a:r>
              <a:rPr lang="en-US" sz="1200" b="0" i="1" spc="-4" dirty="0" err="1" smtClean="0">
                <a:solidFill>
                  <a:schemeClr val="dk1"/>
                </a:solidFill>
                <a:latin typeface="Calibri" panose="020F0502020204030204" pitchFamily="34" charset="0"/>
              </a:rPr>
              <a:t>albero</a:t>
            </a:r>
            <a:r>
              <a:rPr lang="en-US" sz="1200" b="0" i="1" spc="-4" dirty="0" smtClean="0">
                <a:solidFill>
                  <a:schemeClr val="dk1"/>
                </a:solidFill>
                <a:latin typeface="Calibri" panose="020F0502020204030204" pitchFamily="34" charset="0"/>
              </a:rPr>
              <a:t> di </a:t>
            </a:r>
            <a:r>
              <a:rPr lang="en-US" sz="1200" b="0" i="1" spc="-4" dirty="0" err="1" smtClean="0">
                <a:solidFill>
                  <a:schemeClr val="dk1"/>
                </a:solidFill>
                <a:latin typeface="Calibri" panose="020F0502020204030204" pitchFamily="34" charset="0"/>
              </a:rPr>
              <a:t>Natale</a:t>
            </a:r>
            <a:r>
              <a:rPr lang="en-US" sz="1200" b="0" i="1" spc="-4" dirty="0" smtClean="0">
                <a:solidFill>
                  <a:schemeClr val="dk1"/>
                </a:solidFill>
                <a:latin typeface="Calibri" panose="020F0502020204030204" pitchFamily="34" charset="0"/>
              </a:rPr>
              <a:t>“</a:t>
            </a:r>
          </a:p>
          <a:p>
            <a:pPr lvl="0" eaLnBrk="0" hangingPunct="0">
              <a:spcBef>
                <a:spcPct val="30000"/>
              </a:spcBef>
              <a:defRPr/>
            </a:pPr>
            <a:r>
              <a:rPr lang="it-IT" sz="1200" spc="-4" dirty="0" smtClean="0">
                <a:solidFill>
                  <a:schemeClr val="dk1"/>
                </a:solidFill>
                <a:latin typeface="Calibri" panose="020F0502020204030204" pitchFamily="34" charset="0"/>
              </a:rPr>
              <a:t>Il Christmas </a:t>
            </a:r>
            <a:r>
              <a:rPr lang="it-IT" sz="1200" spc="-4" dirty="0" err="1" smtClean="0">
                <a:solidFill>
                  <a:schemeClr val="dk1"/>
                </a:solidFill>
                <a:latin typeface="Calibri" panose="020F0502020204030204" pitchFamily="34" charset="0"/>
              </a:rPr>
              <a:t>Tree</a:t>
            </a:r>
            <a:r>
              <a:rPr lang="it-IT" sz="1200" spc="-4" dirty="0" smtClean="0">
                <a:solidFill>
                  <a:schemeClr val="dk1"/>
                </a:solidFill>
                <a:latin typeface="Calibri" panose="020F0502020204030204" pitchFamily="34" charset="0"/>
              </a:rPr>
              <a:t> EXEC (in italiano "Albero di Natale EXEC") è considerato il primo virus </a:t>
            </a:r>
            <a:r>
              <a:rPr lang="it-IT" sz="1200" spc="-4" dirty="0" err="1" smtClean="0">
                <a:solidFill>
                  <a:schemeClr val="dk1"/>
                </a:solidFill>
                <a:latin typeface="Calibri" panose="020F0502020204030204" pitchFamily="34" charset="0"/>
              </a:rPr>
              <a:t>infomatico</a:t>
            </a:r>
            <a:r>
              <a:rPr lang="it-IT" sz="1200" spc="-4" dirty="0" smtClean="0">
                <a:solidFill>
                  <a:schemeClr val="dk1"/>
                </a:solidFill>
                <a:latin typeface="Calibri" panose="020F0502020204030204" pitchFamily="34" charset="0"/>
              </a:rPr>
              <a:t> (c.d. </a:t>
            </a:r>
            <a:r>
              <a:rPr lang="it-IT" sz="1200" spc="-4" dirty="0" err="1" smtClean="0">
                <a:solidFill>
                  <a:schemeClr val="dk1"/>
                </a:solidFill>
                <a:latin typeface="Calibri" panose="020F0502020204030204" pitchFamily="34" charset="0"/>
              </a:rPr>
              <a:t>worm</a:t>
            </a:r>
            <a:r>
              <a:rPr lang="it-IT" sz="1200" spc="-4" dirty="0" smtClean="0">
                <a:solidFill>
                  <a:schemeClr val="dk1"/>
                </a:solidFill>
                <a:latin typeface="Calibri" panose="020F0502020204030204" pitchFamily="34" charset="0"/>
              </a:rPr>
              <a:t>)</a:t>
            </a:r>
            <a:r>
              <a:rPr lang="it-IT" sz="1200" spc="-4" baseline="0" dirty="0" smtClean="0">
                <a:solidFill>
                  <a:schemeClr val="dk1"/>
                </a:solidFill>
                <a:latin typeface="Calibri" panose="020F0502020204030204" pitchFamily="34" charset="0"/>
              </a:rPr>
              <a:t> </a:t>
            </a:r>
            <a:r>
              <a:rPr lang="it-IT" sz="1200" spc="-4" dirty="0" smtClean="0">
                <a:solidFill>
                  <a:schemeClr val="dk1"/>
                </a:solidFill>
                <a:latin typeface="Calibri" panose="020F0502020204030204" pitchFamily="34" charset="0"/>
              </a:rPr>
              <a:t>ad aver compromesso porzioni rilevati delle reti informatiche. Creato da uno studente</a:t>
            </a:r>
            <a:r>
              <a:rPr lang="it-IT" sz="1200" spc="-4" baseline="0" dirty="0" smtClean="0">
                <a:solidFill>
                  <a:schemeClr val="dk1"/>
                </a:solidFill>
                <a:latin typeface="Calibri" panose="020F0502020204030204" pitchFamily="34" charset="0"/>
              </a:rPr>
              <a:t> tedesco, l</a:t>
            </a:r>
            <a:r>
              <a:rPr lang="it-IT" sz="1200" spc="-4" dirty="0" smtClean="0">
                <a:solidFill>
                  <a:schemeClr val="dk1"/>
                </a:solidFill>
                <a:latin typeface="Calibri" panose="020F0502020204030204" pitchFamily="34" charset="0"/>
              </a:rPr>
              <a:t>a sua propagazione avveniva sfruttando la posta elettronica con messaggi che si presentavano come auguri natalizi: esso infatti determinava la comparsa sullo schermo di un semplice albero di Natale stilizzato ed affiancato da una breve frase di augurio: «A </a:t>
            </a:r>
            <a:r>
              <a:rPr lang="it-IT" sz="1200" spc="-4" dirty="0" err="1" smtClean="0">
                <a:solidFill>
                  <a:schemeClr val="dk1"/>
                </a:solidFill>
                <a:latin typeface="Calibri" panose="020F0502020204030204" pitchFamily="34" charset="0"/>
              </a:rPr>
              <a:t>very</a:t>
            </a:r>
            <a:r>
              <a:rPr lang="it-IT" sz="1200" spc="-4" dirty="0" smtClean="0">
                <a:solidFill>
                  <a:schemeClr val="dk1"/>
                </a:solidFill>
                <a:latin typeface="Calibri" panose="020F0502020204030204" pitchFamily="34" charset="0"/>
              </a:rPr>
              <a:t> happy Christmas and </a:t>
            </a:r>
            <a:r>
              <a:rPr lang="it-IT" sz="1200" spc="-4" dirty="0" err="1" smtClean="0">
                <a:solidFill>
                  <a:schemeClr val="dk1"/>
                </a:solidFill>
                <a:latin typeface="Calibri" panose="020F0502020204030204" pitchFamily="34" charset="0"/>
              </a:rPr>
              <a:t>my</a:t>
            </a:r>
            <a:r>
              <a:rPr lang="it-IT" sz="1200" spc="-4" dirty="0" smtClean="0">
                <a:solidFill>
                  <a:schemeClr val="dk1"/>
                </a:solidFill>
                <a:latin typeface="Calibri" panose="020F0502020204030204" pitchFamily="34" charset="0"/>
              </a:rPr>
              <a:t> best </a:t>
            </a:r>
            <a:r>
              <a:rPr lang="it-IT" sz="1200" spc="-4" dirty="0" err="1" smtClean="0">
                <a:solidFill>
                  <a:schemeClr val="dk1"/>
                </a:solidFill>
                <a:latin typeface="Calibri" panose="020F0502020204030204" pitchFamily="34" charset="0"/>
              </a:rPr>
              <a:t>wishes</a:t>
            </a:r>
            <a:r>
              <a:rPr lang="it-IT" sz="1200" spc="-4" baseline="0" dirty="0" smtClean="0">
                <a:solidFill>
                  <a:schemeClr val="dk1"/>
                </a:solidFill>
                <a:latin typeface="Calibri" panose="020F0502020204030204" pitchFamily="34" charset="0"/>
              </a:rPr>
              <a:t> for the </a:t>
            </a:r>
            <a:r>
              <a:rPr lang="it-IT" sz="1200" spc="-4" baseline="0" dirty="0" err="1" smtClean="0">
                <a:solidFill>
                  <a:schemeClr val="dk1"/>
                </a:solidFill>
                <a:latin typeface="Calibri" panose="020F0502020204030204" pitchFamily="34" charset="0"/>
              </a:rPr>
              <a:t>Next</a:t>
            </a:r>
            <a:r>
              <a:rPr lang="it-IT" sz="1200" spc="-4" baseline="0" dirty="0" smtClean="0">
                <a:solidFill>
                  <a:schemeClr val="dk1"/>
                </a:solidFill>
                <a:latin typeface="Calibri" panose="020F0502020204030204" pitchFamily="34" charset="0"/>
              </a:rPr>
              <a:t> </a:t>
            </a:r>
            <a:r>
              <a:rPr lang="it-IT" sz="1200" spc="-4" baseline="0" dirty="0" err="1" smtClean="0">
                <a:solidFill>
                  <a:schemeClr val="dk1"/>
                </a:solidFill>
                <a:latin typeface="Calibri" panose="020F0502020204030204" pitchFamily="34" charset="0"/>
              </a:rPr>
              <a:t>Year</a:t>
            </a:r>
            <a:r>
              <a:rPr lang="it-IT" sz="1200" spc="-4" dirty="0" smtClean="0">
                <a:solidFill>
                  <a:schemeClr val="dk1"/>
                </a:solidFill>
                <a:latin typeface="Calibri" panose="020F0502020204030204" pitchFamily="34" charset="0"/>
              </a:rPr>
              <a:t>". Contemporaneamente il </a:t>
            </a:r>
            <a:r>
              <a:rPr lang="it-IT" sz="1200" spc="-4" dirty="0" err="1" smtClean="0">
                <a:solidFill>
                  <a:schemeClr val="dk1"/>
                </a:solidFill>
                <a:latin typeface="Calibri" panose="020F0502020204030204" pitchFamily="34" charset="0"/>
              </a:rPr>
              <a:t>worm</a:t>
            </a:r>
            <a:r>
              <a:rPr lang="it-IT" sz="1200" spc="-4" dirty="0" smtClean="0">
                <a:solidFill>
                  <a:schemeClr val="dk1"/>
                </a:solidFill>
                <a:latin typeface="Calibri" panose="020F0502020204030204" pitchFamily="34" charset="0"/>
              </a:rPr>
              <a:t> eseguiva la lettura dei contatti di posta elettronica presenti sul computer, per poi inviare una copia di se stesso a ciascuno dei destinatari individuati. Questo meccanismo d'azione permise a Christmas </a:t>
            </a:r>
            <a:r>
              <a:rPr lang="it-IT" sz="1200" spc="-4" dirty="0" err="1" smtClean="0">
                <a:solidFill>
                  <a:schemeClr val="dk1"/>
                </a:solidFill>
                <a:latin typeface="Calibri" panose="020F0502020204030204" pitchFamily="34" charset="0"/>
              </a:rPr>
              <a:t>Tree</a:t>
            </a:r>
            <a:r>
              <a:rPr lang="it-IT" sz="1200" spc="-4" dirty="0" smtClean="0">
                <a:solidFill>
                  <a:schemeClr val="dk1"/>
                </a:solidFill>
                <a:latin typeface="Calibri" panose="020F0502020204030204" pitchFamily="34" charset="0"/>
              </a:rPr>
              <a:t> EXEC di raggiungere picchi di diffusione molto elevati per l'epoca e tali da causare pesanti disservizi sulle reti informatiche di allora. La modalità di diffusione impiegata da Christmas </a:t>
            </a:r>
            <a:r>
              <a:rPr lang="it-IT" sz="1200" spc="-4" dirty="0" err="1" smtClean="0">
                <a:solidFill>
                  <a:schemeClr val="dk1"/>
                </a:solidFill>
                <a:latin typeface="Calibri" panose="020F0502020204030204" pitchFamily="34" charset="0"/>
              </a:rPr>
              <a:t>Tree</a:t>
            </a:r>
            <a:r>
              <a:rPr lang="it-IT" sz="1200" spc="-4" dirty="0" smtClean="0">
                <a:solidFill>
                  <a:schemeClr val="dk1"/>
                </a:solidFill>
                <a:latin typeface="Calibri" panose="020F0502020204030204" pitchFamily="34" charset="0"/>
              </a:rPr>
              <a:t> EXEC è stata poi ripresa negli anni successivi da altri </a:t>
            </a:r>
            <a:r>
              <a:rPr lang="it-IT" sz="1200" spc="-4" dirty="0" err="1" smtClean="0">
                <a:solidFill>
                  <a:schemeClr val="dk1"/>
                </a:solidFill>
                <a:latin typeface="Calibri" panose="020F0502020204030204" pitchFamily="34" charset="0"/>
              </a:rPr>
              <a:t>worm</a:t>
            </a:r>
            <a:r>
              <a:rPr lang="it-IT" sz="1200" spc="-4" dirty="0" smtClean="0">
                <a:solidFill>
                  <a:schemeClr val="dk1"/>
                </a:solidFill>
                <a:latin typeface="Calibri" panose="020F0502020204030204" pitchFamily="34" charset="0"/>
              </a:rPr>
              <a:t>, sempre con un successo elevato.</a:t>
            </a:r>
            <a:endParaRPr lang="it-IT" sz="1200" dirty="0" smtClean="0"/>
          </a:p>
          <a:p>
            <a:pPr lvl="0" eaLnBrk="0" hangingPunct="0">
              <a:spcBef>
                <a:spcPct val="30000"/>
              </a:spcBef>
              <a:defRPr/>
            </a:pPr>
            <a:r>
              <a:rPr lang="en-US" sz="1200" b="0" i="1" spc="-6" dirty="0" smtClean="0">
                <a:solidFill>
                  <a:schemeClr val="dk1"/>
                </a:solidFill>
                <a:latin typeface="Calibri" panose="020F0502020204030204" pitchFamily="34" charset="0"/>
              </a:rPr>
              <a:t>1988 - </a:t>
            </a:r>
            <a:r>
              <a:rPr lang="en-US" sz="1200" b="0" i="1" spc="-6" dirty="0" err="1" smtClean="0">
                <a:solidFill>
                  <a:schemeClr val="dk1"/>
                </a:solidFill>
                <a:latin typeface="Calibri" panose="020F0502020204030204" pitchFamily="34" charset="0"/>
              </a:rPr>
              <a:t>L'attacco</a:t>
            </a:r>
            <a:r>
              <a:rPr lang="en-US" sz="1200" b="0" i="1" spc="-6" dirty="0" smtClean="0">
                <a:solidFill>
                  <a:schemeClr val="dk1"/>
                </a:solidFill>
                <a:latin typeface="Calibri" panose="020F0502020204030204" pitchFamily="34" charset="0"/>
              </a:rPr>
              <a:t> ad ARPANET</a:t>
            </a:r>
          </a:p>
          <a:p>
            <a:pPr lvl="0" eaLnBrk="0" hangingPunct="0">
              <a:spcBef>
                <a:spcPct val="30000"/>
              </a:spcBef>
              <a:defRPr/>
            </a:pPr>
            <a:r>
              <a:rPr lang="it-IT" sz="1200" spc="-6" dirty="0" smtClean="0">
                <a:solidFill>
                  <a:schemeClr val="dk1"/>
                </a:solidFill>
                <a:latin typeface="Calibri" panose="020F0502020204030204" pitchFamily="34" charset="0"/>
              </a:rPr>
              <a:t>Il </a:t>
            </a:r>
            <a:r>
              <a:rPr lang="it-IT" sz="1200" spc="-6" dirty="0" err="1" smtClean="0">
                <a:solidFill>
                  <a:schemeClr val="dk1"/>
                </a:solidFill>
                <a:latin typeface="Calibri" panose="020F0502020204030204" pitchFamily="34" charset="0"/>
              </a:rPr>
              <a:t>Morris</a:t>
            </a:r>
            <a:r>
              <a:rPr lang="it-IT" sz="1200" spc="-6" dirty="0" smtClean="0">
                <a:solidFill>
                  <a:schemeClr val="dk1"/>
                </a:solidFill>
                <a:latin typeface="Calibri" panose="020F0502020204030204" pitchFamily="34" charset="0"/>
              </a:rPr>
              <a:t> </a:t>
            </a:r>
            <a:r>
              <a:rPr lang="it-IT" sz="1200" spc="-6" dirty="0" err="1" smtClean="0">
                <a:solidFill>
                  <a:schemeClr val="dk1"/>
                </a:solidFill>
                <a:latin typeface="Calibri" panose="020F0502020204030204" pitchFamily="34" charset="0"/>
              </a:rPr>
              <a:t>worm</a:t>
            </a:r>
            <a:r>
              <a:rPr lang="it-IT" sz="1200" spc="-6" dirty="0" smtClean="0">
                <a:solidFill>
                  <a:schemeClr val="dk1"/>
                </a:solidFill>
                <a:latin typeface="Calibri" panose="020F0502020204030204" pitchFamily="34" charset="0"/>
              </a:rPr>
              <a:t>, dal nome del suo creatore Robert T. </a:t>
            </a:r>
            <a:r>
              <a:rPr lang="it-IT" sz="1200" spc="-6" dirty="0" err="1" smtClean="0">
                <a:solidFill>
                  <a:schemeClr val="dk1"/>
                </a:solidFill>
                <a:latin typeface="Calibri" panose="020F0502020204030204" pitchFamily="34" charset="0"/>
              </a:rPr>
              <a:t>Morris</a:t>
            </a:r>
            <a:r>
              <a:rPr lang="it-IT" sz="1200" spc="-6" dirty="0" smtClean="0">
                <a:solidFill>
                  <a:schemeClr val="dk1"/>
                </a:solidFill>
                <a:latin typeface="Calibri" panose="020F0502020204030204" pitchFamily="34" charset="0"/>
              </a:rPr>
              <a:t> Jr., è stato uno dei primi </a:t>
            </a:r>
            <a:r>
              <a:rPr lang="it-IT" sz="1200" spc="-6" dirty="0" err="1" smtClean="0">
                <a:solidFill>
                  <a:schemeClr val="dk1"/>
                </a:solidFill>
                <a:latin typeface="Calibri" panose="020F0502020204030204" pitchFamily="34" charset="0"/>
              </a:rPr>
              <a:t>worm</a:t>
            </a:r>
            <a:r>
              <a:rPr lang="it-IT" sz="1200" spc="-6" dirty="0" smtClean="0">
                <a:solidFill>
                  <a:schemeClr val="dk1"/>
                </a:solidFill>
                <a:latin typeface="Calibri" panose="020F0502020204030204" pitchFamily="34" charset="0"/>
              </a:rPr>
              <a:t> distribuiti via ARPANET (il precursore dell'attuale rete internet) e il primo </a:t>
            </a:r>
            <a:r>
              <a:rPr lang="it-IT" sz="1200" spc="-6" dirty="0" err="1" smtClean="0">
                <a:solidFill>
                  <a:schemeClr val="dk1"/>
                </a:solidFill>
                <a:latin typeface="Calibri" panose="020F0502020204030204" pitchFamily="34" charset="0"/>
              </a:rPr>
              <a:t>malware</a:t>
            </a:r>
            <a:r>
              <a:rPr lang="it-IT" sz="1200" spc="-6" dirty="0" smtClean="0">
                <a:solidFill>
                  <a:schemeClr val="dk1"/>
                </a:solidFill>
                <a:latin typeface="Calibri" panose="020F0502020204030204" pitchFamily="34" charset="0"/>
              </a:rPr>
              <a:t> della storia a guadagnarsi l'attenzione dei media. Allora studente alla </a:t>
            </a:r>
            <a:r>
              <a:rPr lang="it-IT" sz="1200" spc="-6" dirty="0" err="1" smtClean="0">
                <a:solidFill>
                  <a:schemeClr val="dk1"/>
                </a:solidFill>
                <a:latin typeface="Calibri" panose="020F0502020204030204" pitchFamily="34" charset="0"/>
              </a:rPr>
              <a:t>Cornell</a:t>
            </a:r>
            <a:r>
              <a:rPr lang="it-IT" sz="1200" spc="-6" dirty="0" smtClean="0">
                <a:solidFill>
                  <a:schemeClr val="dk1"/>
                </a:solidFill>
                <a:latin typeface="Calibri" panose="020F0502020204030204" pitchFamily="34" charset="0"/>
              </a:rPr>
              <a:t> </a:t>
            </a:r>
            <a:r>
              <a:rPr lang="it-IT" sz="1200" spc="-6" dirty="0" err="1" smtClean="0">
                <a:solidFill>
                  <a:schemeClr val="dk1"/>
                </a:solidFill>
                <a:latin typeface="Calibri" panose="020F0502020204030204" pitchFamily="34" charset="0"/>
              </a:rPr>
              <a:t>University</a:t>
            </a:r>
            <a:r>
              <a:rPr lang="it-IT" sz="1200" spc="-6" dirty="0" smtClean="0">
                <a:solidFill>
                  <a:schemeClr val="dk1"/>
                </a:solidFill>
                <a:latin typeface="Calibri" panose="020F0502020204030204" pitchFamily="34" charset="0"/>
              </a:rPr>
              <a:t>, ma attraverso i sistemi del Massachusetts </a:t>
            </a:r>
            <a:r>
              <a:rPr lang="it-IT" sz="1200" spc="-6" dirty="0" err="1" smtClean="0">
                <a:solidFill>
                  <a:schemeClr val="dk1"/>
                </a:solidFill>
                <a:latin typeface="Calibri" panose="020F0502020204030204" pitchFamily="34" charset="0"/>
              </a:rPr>
              <a:t>Institute</a:t>
            </a:r>
            <a:r>
              <a:rPr lang="it-IT" sz="1200" spc="-6" dirty="0" smtClean="0">
                <a:solidFill>
                  <a:schemeClr val="dk1"/>
                </a:solidFill>
                <a:latin typeface="Calibri" panose="020F0502020204030204" pitchFamily="34" charset="0"/>
              </a:rPr>
              <a:t> of Technology di Boston, </a:t>
            </a:r>
            <a:r>
              <a:rPr lang="it-IT" sz="1200" spc="-6" dirty="0" err="1" smtClean="0">
                <a:solidFill>
                  <a:schemeClr val="dk1"/>
                </a:solidFill>
                <a:latin typeface="Calibri" panose="020F0502020204030204" pitchFamily="34" charset="0"/>
              </a:rPr>
              <a:t>Morris</a:t>
            </a:r>
            <a:r>
              <a:rPr lang="it-IT" sz="1200" spc="-6" dirty="0" smtClean="0">
                <a:solidFill>
                  <a:schemeClr val="dk1"/>
                </a:solidFill>
                <a:latin typeface="Calibri" panose="020F0502020204030204" pitchFamily="34" charset="0"/>
              </a:rPr>
              <a:t> non scrisse il </a:t>
            </a:r>
            <a:r>
              <a:rPr lang="it-IT" sz="1200" spc="-6" dirty="0" err="1" smtClean="0">
                <a:solidFill>
                  <a:schemeClr val="dk1"/>
                </a:solidFill>
                <a:latin typeface="Calibri" panose="020F0502020204030204" pitchFamily="34" charset="0"/>
              </a:rPr>
              <a:t>worm</a:t>
            </a:r>
            <a:r>
              <a:rPr lang="it-IT" sz="1200" spc="-6" dirty="0" smtClean="0">
                <a:solidFill>
                  <a:schemeClr val="dk1"/>
                </a:solidFill>
                <a:latin typeface="Calibri" panose="020F0502020204030204" pitchFamily="34" charset="0"/>
              </a:rPr>
              <a:t> con lo scopo di provocare danni, ma per valutare le dimensioni che internet aveva raggiunto; per far questo decise di sfruttare alcune vulnerabilità dei computer di allora. Quello che ha trasformato il </a:t>
            </a:r>
            <a:r>
              <a:rPr lang="it-IT" sz="1200" spc="-6" dirty="0" err="1" smtClean="0">
                <a:solidFill>
                  <a:schemeClr val="dk1"/>
                </a:solidFill>
                <a:latin typeface="Calibri" panose="020F0502020204030204" pitchFamily="34" charset="0"/>
              </a:rPr>
              <a:t>worm</a:t>
            </a:r>
            <a:r>
              <a:rPr lang="it-IT" sz="1200" spc="-6" dirty="0" smtClean="0">
                <a:solidFill>
                  <a:schemeClr val="dk1"/>
                </a:solidFill>
                <a:latin typeface="Calibri" panose="020F0502020204030204" pitchFamily="34" charset="0"/>
              </a:rPr>
              <a:t> da un innocuo esercizio intellettuale a virulento </a:t>
            </a:r>
            <a:r>
              <a:rPr lang="it-IT" sz="1200" spc="-6" dirty="0" err="1" smtClean="0">
                <a:solidFill>
                  <a:schemeClr val="dk1"/>
                </a:solidFill>
                <a:latin typeface="Calibri" panose="020F0502020204030204" pitchFamily="34" charset="0"/>
              </a:rPr>
              <a:t>DoS</a:t>
            </a:r>
            <a:r>
              <a:rPr lang="it-IT" sz="1200" spc="-6" dirty="0" smtClean="0">
                <a:solidFill>
                  <a:schemeClr val="dk1"/>
                </a:solidFill>
                <a:latin typeface="Calibri" panose="020F0502020204030204" pitchFamily="34" charset="0"/>
              </a:rPr>
              <a:t> (</a:t>
            </a:r>
            <a:r>
              <a:rPr lang="it-IT" sz="1200" spc="-6" dirty="0" err="1" smtClean="0">
                <a:solidFill>
                  <a:schemeClr val="dk1"/>
                </a:solidFill>
                <a:latin typeface="Calibri" panose="020F0502020204030204" pitchFamily="34" charset="0"/>
              </a:rPr>
              <a:t>denial</a:t>
            </a:r>
            <a:r>
              <a:rPr lang="it-IT" sz="1200" spc="-6" dirty="0" smtClean="0">
                <a:solidFill>
                  <a:schemeClr val="dk1"/>
                </a:solidFill>
                <a:latin typeface="Calibri" panose="020F0502020204030204" pitchFamily="34" charset="0"/>
              </a:rPr>
              <a:t> of service) era il meccanismo di diffusione: infatti il </a:t>
            </a:r>
            <a:r>
              <a:rPr lang="it-IT" sz="1200" spc="-6" dirty="0" err="1" smtClean="0">
                <a:solidFill>
                  <a:schemeClr val="dk1"/>
                </a:solidFill>
                <a:latin typeface="Calibri" panose="020F0502020204030204" pitchFamily="34" charset="0"/>
              </a:rPr>
              <a:t>worm</a:t>
            </a:r>
            <a:r>
              <a:rPr lang="it-IT" sz="1200" spc="-6" dirty="0" smtClean="0">
                <a:solidFill>
                  <a:schemeClr val="dk1"/>
                </a:solidFill>
                <a:latin typeface="Calibri" panose="020F0502020204030204" pitchFamily="34" charset="0"/>
              </a:rPr>
              <a:t>, prima di invadere un nuovo computer, controllava se vi fosse già una copia in esecuzione in quello attuale, ma anche se il sistema rispondeva "sì" in un caso su 7, il </a:t>
            </a:r>
            <a:r>
              <a:rPr lang="it-IT" sz="1200" spc="-6" dirty="0" err="1" smtClean="0">
                <a:solidFill>
                  <a:schemeClr val="dk1"/>
                </a:solidFill>
                <a:latin typeface="Calibri" panose="020F0502020204030204" pitchFamily="34" charset="0"/>
              </a:rPr>
              <a:t>worm</a:t>
            </a:r>
            <a:r>
              <a:rPr lang="it-IT" sz="1200" spc="-6" dirty="0" smtClean="0">
                <a:solidFill>
                  <a:schemeClr val="dk1"/>
                </a:solidFill>
                <a:latin typeface="Calibri" panose="020F0502020204030204" pitchFamily="34" charset="0"/>
              </a:rPr>
              <a:t> si reinstallava lo stesso, infettando i computer della rete più volte e più volte. Non fu possibile fare una quantificazione esatta né dei computer infettati, né dei danni economici: le stime indicano un numero di pc infettati tra le 6.000 e le 60.000 macchine colpite, per un danno economico tra i 100.000 ed i 10.000.000 di dollari. Per questo motivo Robert </a:t>
            </a:r>
            <a:r>
              <a:rPr lang="it-IT" sz="1200" spc="-6" dirty="0" err="1" smtClean="0">
                <a:solidFill>
                  <a:schemeClr val="dk1"/>
                </a:solidFill>
                <a:latin typeface="Calibri" panose="020F0502020204030204" pitchFamily="34" charset="0"/>
              </a:rPr>
              <a:t>Morris</a:t>
            </a:r>
            <a:r>
              <a:rPr lang="it-IT" sz="1200" spc="-6" dirty="0" smtClean="0">
                <a:solidFill>
                  <a:schemeClr val="dk1"/>
                </a:solidFill>
                <a:latin typeface="Calibri" panose="020F0502020204030204" pitchFamily="34" charset="0"/>
              </a:rPr>
              <a:t> fu condannato per la prima volta per pirateria informatica negli Stati Uniti.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11</a:t>
            </a:fld>
            <a:endParaRPr lang="it-IT"/>
          </a:p>
        </p:txBody>
      </p:sp>
    </p:spTree>
    <p:extLst>
      <p:ext uri="{BB962C8B-B14F-4D97-AF65-F5344CB8AC3E}">
        <p14:creationId xmlns:p14="http://schemas.microsoft.com/office/powerpoint/2010/main" val="4134169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Font typeface="+mj-lt"/>
              <a:buAutoNum type="arabicPeriod"/>
            </a:pPr>
            <a:r>
              <a:rPr lang="it-IT" sz="1200" kern="1200" spc="0" baseline="0" dirty="0" smtClean="0">
                <a:solidFill>
                  <a:schemeClr val="tx1"/>
                </a:solidFill>
                <a:latin typeface="+mn-lt"/>
                <a:ea typeface="+mn-ea"/>
                <a:cs typeface="+mn-cs"/>
              </a:rPr>
              <a:t>Arriviamo ai tempi più recenti:</a:t>
            </a:r>
          </a:p>
          <a:p>
            <a:pPr marL="228600" indent="-228600">
              <a:buFont typeface="+mj-lt"/>
              <a:buAutoNum type="arabicPeriod"/>
            </a:pPr>
            <a:r>
              <a:rPr lang="it-IT" sz="1200" kern="1200" spc="0" baseline="0" dirty="0" smtClean="0">
                <a:solidFill>
                  <a:schemeClr val="tx1"/>
                </a:solidFill>
                <a:latin typeface="+mn-lt"/>
                <a:ea typeface="+mn-ea"/>
                <a:cs typeface="+mn-cs"/>
              </a:rPr>
              <a:t>nel 1999 </a:t>
            </a:r>
            <a:r>
              <a:rPr lang="it-IT" sz="1200" spc="-6" dirty="0" smtClean="0">
                <a:solidFill>
                  <a:schemeClr val="dk1"/>
                </a:solidFill>
                <a:latin typeface="Calibri" panose="020F0502020204030204" pitchFamily="34" charset="0"/>
              </a:rPr>
              <a:t>l'allora presidente degli Stati Uniti Bill Clinton decide di stanziare 1.5 miliardi di dollari per dare avvio al programma governativo di sicurezza informatica;</a:t>
            </a:r>
          </a:p>
          <a:p>
            <a:pPr marL="228600" indent="-228600">
              <a:buFont typeface="+mj-lt"/>
              <a:buAutoNum type="arabicPeriod"/>
            </a:pPr>
            <a:r>
              <a:rPr lang="it-IT" sz="1200" kern="1200" spc="-6" baseline="0" dirty="0" smtClean="0">
                <a:solidFill>
                  <a:schemeClr val="dk1"/>
                </a:solidFill>
                <a:latin typeface="Calibri" panose="020F0502020204030204" pitchFamily="34" charset="0"/>
                <a:ea typeface="+mn-ea"/>
                <a:cs typeface="+mn-cs"/>
              </a:rPr>
              <a:t>nel 2000 si diffonde « I love </a:t>
            </a:r>
            <a:r>
              <a:rPr lang="it-IT" sz="1200" kern="1200" spc="-6" baseline="0" dirty="0" err="1" smtClean="0">
                <a:solidFill>
                  <a:schemeClr val="dk1"/>
                </a:solidFill>
                <a:latin typeface="Calibri" panose="020F0502020204030204" pitchFamily="34" charset="0"/>
                <a:ea typeface="+mn-ea"/>
                <a:cs typeface="+mn-cs"/>
              </a:rPr>
              <a:t>you</a:t>
            </a:r>
            <a:r>
              <a:rPr lang="it-IT" sz="1200" kern="1200" spc="-6" baseline="0" dirty="0" smtClean="0">
                <a:solidFill>
                  <a:schemeClr val="dk1"/>
                </a:solidFill>
                <a:latin typeface="Calibri" panose="020F0502020204030204" pitchFamily="34" charset="0"/>
                <a:ea typeface="+mn-ea"/>
                <a:cs typeface="+mn-cs"/>
              </a:rPr>
              <a:t>» uno dei dieci virus più dannosi della storia;</a:t>
            </a:r>
          </a:p>
          <a:p>
            <a:pPr marL="228600" indent="-228600">
              <a:buFont typeface="+mj-lt"/>
              <a:buAutoNum type="arabicPeriod"/>
            </a:pPr>
            <a:r>
              <a:rPr lang="it-IT" sz="1200" kern="1200" spc="-6" baseline="0" dirty="0" smtClean="0">
                <a:solidFill>
                  <a:schemeClr val="dk1"/>
                </a:solidFill>
                <a:latin typeface="Calibri" panose="020F0502020204030204" pitchFamily="34" charset="0"/>
                <a:ea typeface="+mn-ea"/>
                <a:cs typeface="+mn-cs"/>
              </a:rPr>
              <a:t>da 2010 al 2015 sono </a:t>
            </a:r>
            <a:r>
              <a:rPr lang="en-US" sz="1200" spc="-4" dirty="0" err="1" smtClean="0">
                <a:solidFill>
                  <a:schemeClr val="dk1"/>
                </a:solidFill>
                <a:latin typeface="Calibri" panose="020F0502020204030204" pitchFamily="34" charset="0"/>
              </a:rPr>
              <a:t>alcuni</a:t>
            </a:r>
            <a:r>
              <a:rPr lang="en-US" sz="1200" spc="-4" dirty="0" smtClean="0">
                <a:solidFill>
                  <a:schemeClr val="dk1"/>
                </a:solidFill>
                <a:latin typeface="Calibri" panose="020F0502020204030204" pitchFamily="34" charset="0"/>
              </a:rPr>
              <a:t> social media, </a:t>
            </a:r>
            <a:r>
              <a:rPr lang="en-US" sz="1200" spc="-4" dirty="0" err="1" smtClean="0">
                <a:solidFill>
                  <a:schemeClr val="dk1"/>
                </a:solidFill>
                <a:latin typeface="Calibri" panose="020F0502020204030204" pitchFamily="34" charset="0"/>
              </a:rPr>
              <a:t>quali</a:t>
            </a:r>
            <a:r>
              <a:rPr lang="en-US" sz="1200" spc="-4" dirty="0" smtClean="0">
                <a:solidFill>
                  <a:schemeClr val="dk1"/>
                </a:solidFill>
                <a:latin typeface="Calibri" panose="020F0502020204030204" pitchFamily="34" charset="0"/>
              </a:rPr>
              <a:t> ad </a:t>
            </a:r>
            <a:r>
              <a:rPr lang="en-US" sz="1200" spc="-4" dirty="0" err="1" smtClean="0">
                <a:solidFill>
                  <a:schemeClr val="dk1"/>
                </a:solidFill>
                <a:latin typeface="Calibri" panose="020F0502020204030204" pitchFamily="34" charset="0"/>
              </a:rPr>
              <a:t>esempio</a:t>
            </a:r>
            <a:r>
              <a:rPr lang="en-US" sz="1200" spc="-4" dirty="0" smtClean="0">
                <a:solidFill>
                  <a:schemeClr val="dk1"/>
                </a:solidFill>
                <a:latin typeface="Calibri" panose="020F0502020204030204" pitchFamily="34" charset="0"/>
              </a:rPr>
              <a:t> YouTube e Tumblr</a:t>
            </a:r>
            <a:r>
              <a:rPr lang="en-US" sz="1200" spc="-4" baseline="0" dirty="0" smtClean="0">
                <a:solidFill>
                  <a:schemeClr val="dk1"/>
                </a:solidFill>
                <a:latin typeface="Calibri" panose="020F0502020204030204" pitchFamily="34" charset="0"/>
              </a:rPr>
              <a:t> </a:t>
            </a:r>
            <a:r>
              <a:rPr lang="en-US" sz="1200" spc="-4" baseline="0" dirty="0" err="1" smtClean="0">
                <a:solidFill>
                  <a:schemeClr val="dk1"/>
                </a:solidFill>
                <a:latin typeface="Calibri" panose="020F0502020204030204" pitchFamily="34" charset="0"/>
              </a:rPr>
              <a:t>i</a:t>
            </a:r>
            <a:r>
              <a:rPr lang="en-US" sz="1200" spc="-4" baseline="0" dirty="0" smtClean="0">
                <a:solidFill>
                  <a:schemeClr val="dk1"/>
                </a:solidFill>
                <a:latin typeface="Calibri" panose="020F0502020204030204" pitchFamily="34" charset="0"/>
              </a:rPr>
              <a:t> </a:t>
            </a:r>
            <a:r>
              <a:rPr lang="en-US" sz="1200" spc="-4" baseline="0" dirty="0" err="1" smtClean="0">
                <a:solidFill>
                  <a:schemeClr val="dk1"/>
                </a:solidFill>
                <a:latin typeface="Calibri" panose="020F0502020204030204" pitchFamily="34" charset="0"/>
              </a:rPr>
              <a:t>principali</a:t>
            </a:r>
            <a:r>
              <a:rPr lang="en-US" sz="1200" spc="-4" baseline="0" dirty="0" smtClean="0">
                <a:solidFill>
                  <a:schemeClr val="dk1"/>
                </a:solidFill>
                <a:latin typeface="Calibri" panose="020F0502020204030204" pitchFamily="34" charset="0"/>
              </a:rPr>
              <a:t> </a:t>
            </a:r>
            <a:r>
              <a:rPr lang="en-US" sz="1200" spc="-4" baseline="0" dirty="0" err="1" smtClean="0">
                <a:solidFill>
                  <a:schemeClr val="dk1"/>
                </a:solidFill>
                <a:latin typeface="Calibri" panose="020F0502020204030204" pitchFamily="34" charset="0"/>
              </a:rPr>
              <a:t>obiettivi</a:t>
            </a:r>
            <a:r>
              <a:rPr lang="en-US" sz="1200" spc="-4" baseline="0" dirty="0" smtClean="0">
                <a:solidFill>
                  <a:schemeClr val="dk1"/>
                </a:solidFill>
                <a:latin typeface="Calibri" panose="020F0502020204030204" pitchFamily="34" charset="0"/>
              </a:rPr>
              <a:t> </a:t>
            </a:r>
            <a:r>
              <a:rPr lang="en-US" sz="1200" spc="-4" baseline="0" dirty="0" err="1" smtClean="0">
                <a:solidFill>
                  <a:schemeClr val="dk1"/>
                </a:solidFill>
                <a:latin typeface="Calibri" panose="020F0502020204030204" pitchFamily="34" charset="0"/>
              </a:rPr>
              <a:t>sensibili</a:t>
            </a:r>
            <a:r>
              <a:rPr lang="en-US" sz="1200" spc="-4" baseline="0" dirty="0" smtClean="0">
                <a:solidFill>
                  <a:schemeClr val="dk1"/>
                </a:solidFill>
                <a:latin typeface="Calibri" panose="020F0502020204030204" pitchFamily="34" charset="0"/>
              </a:rPr>
              <a:t> </a:t>
            </a:r>
            <a:r>
              <a:rPr lang="en-US" sz="1200" spc="-4" baseline="0" dirty="0" err="1" smtClean="0">
                <a:solidFill>
                  <a:schemeClr val="dk1"/>
                </a:solidFill>
                <a:latin typeface="Calibri" panose="020F0502020204030204" pitchFamily="34" charset="0"/>
              </a:rPr>
              <a:t>degli</a:t>
            </a:r>
            <a:r>
              <a:rPr lang="en-US" sz="1200" spc="-4" baseline="0" dirty="0" smtClean="0">
                <a:solidFill>
                  <a:schemeClr val="dk1"/>
                </a:solidFill>
                <a:latin typeface="Calibri" panose="020F0502020204030204" pitchFamily="34" charset="0"/>
              </a:rPr>
              <a:t> hacker;</a:t>
            </a:r>
          </a:p>
          <a:p>
            <a:pPr marL="228600" indent="-228600">
              <a:buFont typeface="+mj-lt"/>
              <a:buAutoNum type="arabicPeriod"/>
            </a:pPr>
            <a:r>
              <a:rPr lang="en-US" sz="1200" spc="-4" baseline="0" dirty="0" err="1" smtClean="0">
                <a:solidFill>
                  <a:schemeClr val="dk1"/>
                </a:solidFill>
                <a:latin typeface="Calibri" panose="020F0502020204030204" pitchFamily="34" charset="0"/>
              </a:rPr>
              <a:t>nel</a:t>
            </a:r>
            <a:r>
              <a:rPr lang="en-US" sz="1200" spc="-4" baseline="0" dirty="0" smtClean="0">
                <a:solidFill>
                  <a:schemeClr val="dk1"/>
                </a:solidFill>
                <a:latin typeface="Calibri" panose="020F0502020204030204" pitchFamily="34" charset="0"/>
              </a:rPr>
              <a:t> 2015 </a:t>
            </a:r>
            <a:r>
              <a:rPr lang="en-US" sz="1200" spc="-4" baseline="0" dirty="0" err="1" smtClean="0">
                <a:solidFill>
                  <a:schemeClr val="dk1"/>
                </a:solidFill>
                <a:latin typeface="Calibri" panose="020F0502020204030204" pitchFamily="34" charset="0"/>
              </a:rPr>
              <a:t>furono</a:t>
            </a:r>
            <a:r>
              <a:rPr lang="en-US" sz="1200" spc="-4" baseline="0" dirty="0" smtClean="0">
                <a:solidFill>
                  <a:schemeClr val="dk1"/>
                </a:solidFill>
                <a:latin typeface="Calibri" panose="020F0502020204030204" pitchFamily="34" charset="0"/>
              </a:rPr>
              <a:t> “</a:t>
            </a:r>
            <a:r>
              <a:rPr lang="en-US" sz="1200" spc="-4" baseline="0" dirty="0" err="1" smtClean="0">
                <a:solidFill>
                  <a:schemeClr val="dk1"/>
                </a:solidFill>
                <a:latin typeface="Calibri" panose="020F0502020204030204" pitchFamily="34" charset="0"/>
              </a:rPr>
              <a:t>rubati</a:t>
            </a:r>
            <a:r>
              <a:rPr lang="en-US" sz="1200" spc="-4" baseline="0" dirty="0" smtClean="0">
                <a:solidFill>
                  <a:schemeClr val="dk1"/>
                </a:solidFill>
                <a:latin typeface="Calibri" panose="020F0502020204030204" pitchFamily="34" charset="0"/>
              </a:rPr>
              <a:t>” </a:t>
            </a:r>
            <a:r>
              <a:rPr lang="it-IT" sz="1200" dirty="0" smtClean="0">
                <a:solidFill>
                  <a:schemeClr val="dk1"/>
                </a:solidFill>
                <a:latin typeface="Calibri" panose="020F0502020204030204" pitchFamily="34" charset="0"/>
              </a:rPr>
              <a:t>i dati sensibili di 21.5 milioni di cittadini americani;</a:t>
            </a:r>
          </a:p>
          <a:p>
            <a:pPr marL="228600" indent="-228600">
              <a:buFont typeface="+mj-lt"/>
              <a:buAutoNum type="arabicPeriod"/>
            </a:pPr>
            <a:r>
              <a:rPr lang="it-IT" sz="1200" kern="1200" spc="-6" baseline="0" dirty="0" smtClean="0">
                <a:solidFill>
                  <a:schemeClr val="dk1"/>
                </a:solidFill>
                <a:latin typeface="Calibri" panose="020F0502020204030204" pitchFamily="34" charset="0"/>
                <a:ea typeface="+mn-ea"/>
                <a:cs typeface="+mn-cs"/>
              </a:rPr>
              <a:t>il 2016 è l’anno di </a:t>
            </a:r>
            <a:r>
              <a:rPr lang="en-US" sz="1200" kern="1200" spc="-6" baseline="0" dirty="0" smtClean="0">
                <a:solidFill>
                  <a:schemeClr val="dk1"/>
                </a:solidFill>
                <a:latin typeface="Calibri" panose="020F0502020204030204" pitchFamily="34" charset="0"/>
                <a:ea typeface="+mn-ea"/>
                <a:cs typeface="+mn-cs"/>
              </a:rPr>
              <a:t>WikiLeaks</a:t>
            </a:r>
          </a:p>
          <a:p>
            <a:pPr marL="228600" indent="-228600">
              <a:buFont typeface="+mj-lt"/>
              <a:buAutoNum type="arabicPeriod"/>
            </a:pPr>
            <a:r>
              <a:rPr lang="en-US" sz="1200" kern="1200" spc="-6" baseline="0" dirty="0" smtClean="0">
                <a:solidFill>
                  <a:schemeClr val="dk1"/>
                </a:solidFill>
                <a:latin typeface="Calibri" panose="020F0502020204030204" pitchFamily="34" charset="0"/>
                <a:ea typeface="+mn-ea"/>
                <a:cs typeface="+mn-cs"/>
              </a:rPr>
              <a:t>e </a:t>
            </a:r>
            <a:r>
              <a:rPr lang="en-US" sz="1200" kern="1200" spc="-6" baseline="0" dirty="0" err="1" smtClean="0">
                <a:solidFill>
                  <a:schemeClr val="dk1"/>
                </a:solidFill>
                <a:latin typeface="Calibri" panose="020F0502020204030204" pitchFamily="34" charset="0"/>
                <a:ea typeface="+mn-ea"/>
                <a:cs typeface="+mn-cs"/>
              </a:rPr>
              <a:t>il</a:t>
            </a:r>
            <a:r>
              <a:rPr lang="en-US" sz="1200" kern="1200" spc="-6" baseline="0" dirty="0" smtClean="0">
                <a:solidFill>
                  <a:schemeClr val="dk1"/>
                </a:solidFill>
                <a:latin typeface="Calibri" panose="020F0502020204030204" pitchFamily="34" charset="0"/>
                <a:ea typeface="+mn-ea"/>
                <a:cs typeface="+mn-cs"/>
              </a:rPr>
              <a:t> 2017 </a:t>
            </a:r>
            <a:r>
              <a:rPr lang="en-US" sz="1200" kern="1200" spc="-6" baseline="0" dirty="0" err="1" smtClean="0">
                <a:solidFill>
                  <a:schemeClr val="dk1"/>
                </a:solidFill>
                <a:latin typeface="Calibri" panose="020F0502020204030204" pitchFamily="34" charset="0"/>
                <a:ea typeface="+mn-ea"/>
                <a:cs typeface="+mn-cs"/>
              </a:rPr>
              <a:t>dei</a:t>
            </a:r>
            <a:r>
              <a:rPr lang="en-US" sz="1200" kern="1200" spc="-6" baseline="0" dirty="0" smtClean="0">
                <a:solidFill>
                  <a:schemeClr val="dk1"/>
                </a:solidFill>
                <a:latin typeface="Calibri" panose="020F0502020204030204" pitchFamily="34" charset="0"/>
                <a:ea typeface="+mn-ea"/>
                <a:cs typeface="+mn-cs"/>
              </a:rPr>
              <a:t> virus </a:t>
            </a:r>
            <a:r>
              <a:rPr lang="en-US" sz="1200" kern="1200" spc="-6" baseline="0" dirty="0" err="1" smtClean="0">
                <a:solidFill>
                  <a:schemeClr val="dk1"/>
                </a:solidFill>
                <a:latin typeface="Calibri" panose="020F0502020204030204" pitchFamily="34" charset="0"/>
                <a:ea typeface="+mn-ea"/>
                <a:cs typeface="+mn-cs"/>
              </a:rPr>
              <a:t>WannaCry</a:t>
            </a:r>
            <a:r>
              <a:rPr lang="en-US" sz="1200" kern="1200" spc="-6" baseline="0" dirty="0" smtClean="0">
                <a:solidFill>
                  <a:schemeClr val="dk1"/>
                </a:solidFill>
                <a:latin typeface="Calibri" panose="020F0502020204030204" pitchFamily="34" charset="0"/>
                <a:ea typeface="+mn-ea"/>
                <a:cs typeface="+mn-cs"/>
              </a:rPr>
              <a:t> e Equifax.</a:t>
            </a:r>
          </a:p>
          <a:p>
            <a:pPr marL="228600" indent="-228600">
              <a:buFont typeface="+mj-lt"/>
              <a:buAutoNum type="arabicPeriod"/>
            </a:pPr>
            <a:r>
              <a:rPr lang="en-US" sz="1200" kern="1200" spc="-6" baseline="0" dirty="0" smtClean="0">
                <a:solidFill>
                  <a:schemeClr val="dk1"/>
                </a:solidFill>
                <a:latin typeface="Calibri" panose="020F0502020204030204" pitchFamily="34" charset="0"/>
                <a:ea typeface="+mn-ea"/>
                <a:cs typeface="+mn-cs"/>
              </a:rPr>
              <a:t>Fai </a:t>
            </a:r>
            <a:r>
              <a:rPr lang="en-US" sz="1200" kern="1200" spc="-6" baseline="0" dirty="0" err="1" smtClean="0">
                <a:solidFill>
                  <a:schemeClr val="dk1"/>
                </a:solidFill>
                <a:latin typeface="Calibri" panose="020F0502020204030204" pitchFamily="34" charset="0"/>
                <a:ea typeface="+mn-ea"/>
                <a:cs typeface="+mn-cs"/>
              </a:rPr>
              <a:t>clic</a:t>
            </a:r>
            <a:r>
              <a:rPr lang="en-US" sz="1200" kern="1200" spc="-6" baseline="0" dirty="0" smtClean="0">
                <a:solidFill>
                  <a:schemeClr val="dk1"/>
                </a:solidFill>
                <a:latin typeface="Calibri" panose="020F0502020204030204" pitchFamily="34" charset="0"/>
                <a:ea typeface="+mn-ea"/>
                <a:cs typeface="+mn-cs"/>
              </a:rPr>
              <a:t> </a:t>
            </a:r>
            <a:r>
              <a:rPr lang="en-US" sz="1200" kern="1200" spc="-6" baseline="0" dirty="0" err="1" smtClean="0">
                <a:solidFill>
                  <a:schemeClr val="dk1"/>
                </a:solidFill>
                <a:latin typeface="Calibri" panose="020F0502020204030204" pitchFamily="34" charset="0"/>
                <a:ea typeface="+mn-ea"/>
                <a:cs typeface="+mn-cs"/>
              </a:rPr>
              <a:t>sull’info</a:t>
            </a:r>
            <a:r>
              <a:rPr lang="en-US" sz="1200" kern="1200" spc="-6" baseline="0" dirty="0" smtClean="0">
                <a:solidFill>
                  <a:schemeClr val="dk1"/>
                </a:solidFill>
                <a:latin typeface="Calibri" panose="020F0502020204030204" pitchFamily="34" charset="0"/>
                <a:ea typeface="+mn-ea"/>
                <a:cs typeface="+mn-cs"/>
              </a:rPr>
              <a:t> point per </a:t>
            </a:r>
            <a:r>
              <a:rPr lang="en-US" sz="1200" kern="1200" spc="-6" baseline="0" dirty="0" err="1" smtClean="0">
                <a:solidFill>
                  <a:schemeClr val="dk1"/>
                </a:solidFill>
                <a:latin typeface="Calibri" panose="020F0502020204030204" pitchFamily="34" charset="0"/>
                <a:ea typeface="+mn-ea"/>
                <a:cs typeface="+mn-cs"/>
              </a:rPr>
              <a:t>approfondire</a:t>
            </a:r>
            <a:r>
              <a:rPr lang="en-US" sz="1200" kern="1200" spc="-6" baseline="0" dirty="0" smtClean="0">
                <a:solidFill>
                  <a:schemeClr val="dk1"/>
                </a:solidFill>
                <a:latin typeface="Calibri" panose="020F0502020204030204" pitchFamily="34" charset="0"/>
                <a:ea typeface="+mn-ea"/>
                <a:cs typeface="+mn-cs"/>
              </a:rPr>
              <a:t> </a:t>
            </a:r>
            <a:r>
              <a:rPr lang="en-US" sz="1200" kern="1200" spc="-6" baseline="0" dirty="0" err="1" smtClean="0">
                <a:solidFill>
                  <a:schemeClr val="dk1"/>
                </a:solidFill>
                <a:latin typeface="Calibri" panose="020F0502020204030204" pitchFamily="34" charset="0"/>
                <a:ea typeface="+mn-ea"/>
                <a:cs typeface="+mn-cs"/>
              </a:rPr>
              <a:t>gli</a:t>
            </a:r>
            <a:r>
              <a:rPr lang="en-US" sz="1200" kern="1200" spc="-6" baseline="0" dirty="0" smtClean="0">
                <a:solidFill>
                  <a:schemeClr val="dk1"/>
                </a:solidFill>
                <a:latin typeface="Calibri" panose="020F0502020204030204" pitchFamily="34" charset="0"/>
                <a:ea typeface="+mn-ea"/>
                <a:cs typeface="+mn-cs"/>
              </a:rPr>
              <a:t> </a:t>
            </a:r>
            <a:r>
              <a:rPr lang="en-US" sz="1200" kern="1200" spc="-6" baseline="0" dirty="0" err="1" smtClean="0">
                <a:solidFill>
                  <a:schemeClr val="dk1"/>
                </a:solidFill>
                <a:latin typeface="Calibri" panose="020F0502020204030204" pitchFamily="34" charset="0"/>
                <a:ea typeface="+mn-ea"/>
                <a:cs typeface="+mn-cs"/>
              </a:rPr>
              <a:t>eventi</a:t>
            </a:r>
            <a:r>
              <a:rPr lang="en-US" sz="1200" kern="1200" spc="-6" baseline="0" dirty="0" smtClean="0">
                <a:solidFill>
                  <a:schemeClr val="dk1"/>
                </a:solidFill>
                <a:latin typeface="Calibri" panose="020F0502020204030204" pitchFamily="34" charset="0"/>
                <a:ea typeface="+mn-ea"/>
                <a:cs typeface="+mn-cs"/>
              </a:rPr>
              <a:t> di </a:t>
            </a:r>
            <a:r>
              <a:rPr lang="en-US" sz="1200" kern="1200" spc="-6" baseline="0" dirty="0" err="1" smtClean="0">
                <a:solidFill>
                  <a:schemeClr val="dk1"/>
                </a:solidFill>
                <a:latin typeface="Calibri" panose="020F0502020204030204" pitchFamily="34" charset="0"/>
                <a:ea typeface="+mn-ea"/>
                <a:cs typeface="+mn-cs"/>
              </a:rPr>
              <a:t>questi</a:t>
            </a:r>
            <a:r>
              <a:rPr lang="en-US" sz="1200" kern="1200" spc="-6" baseline="0" dirty="0" smtClean="0">
                <a:solidFill>
                  <a:schemeClr val="dk1"/>
                </a:solidFill>
                <a:latin typeface="Calibri" panose="020F0502020204030204" pitchFamily="34" charset="0"/>
                <a:ea typeface="+mn-ea"/>
                <a:cs typeface="+mn-cs"/>
              </a:rPr>
              <a:t> </a:t>
            </a:r>
            <a:r>
              <a:rPr lang="en-US" sz="1200" kern="1200" spc="-6" baseline="0" dirty="0" err="1" smtClean="0">
                <a:solidFill>
                  <a:schemeClr val="dk1"/>
                </a:solidFill>
                <a:latin typeface="Calibri" panose="020F0502020204030204" pitchFamily="34" charset="0"/>
                <a:ea typeface="+mn-ea"/>
                <a:cs typeface="+mn-cs"/>
              </a:rPr>
              <a:t>anni</a:t>
            </a:r>
            <a:r>
              <a:rPr lang="en-US" sz="1200" kern="1200" spc="-6" baseline="0" dirty="0" smtClean="0">
                <a:solidFill>
                  <a:schemeClr val="dk1"/>
                </a:solidFill>
                <a:latin typeface="Calibri" panose="020F0502020204030204" pitchFamily="34" charset="0"/>
                <a:ea typeface="+mn-ea"/>
                <a:cs typeface="+mn-cs"/>
              </a:rPr>
              <a:t>.</a:t>
            </a:r>
          </a:p>
          <a:p>
            <a:pPr marL="0" indent="0">
              <a:buFont typeface="+mj-lt"/>
              <a:buNone/>
            </a:pPr>
            <a:endParaRPr lang="en-US" sz="1200" kern="1200" spc="-6" baseline="0" dirty="0" smtClean="0">
              <a:solidFill>
                <a:schemeClr val="dk1"/>
              </a:solidFill>
              <a:latin typeface="Calibri" panose="020F0502020204030204" pitchFamily="34" charset="0"/>
              <a:ea typeface="+mn-ea"/>
              <a:cs typeface="+mn-cs"/>
            </a:endParaRPr>
          </a:p>
          <a:p>
            <a:pPr marL="0" indent="0">
              <a:buFont typeface="+mj-lt"/>
              <a:buNone/>
            </a:pPr>
            <a:r>
              <a:rPr lang="it-IT" sz="1200" kern="1200" spc="-4" baseline="0" dirty="0" smtClean="0">
                <a:solidFill>
                  <a:schemeClr val="dk1"/>
                </a:solidFill>
                <a:latin typeface="+mn-lt"/>
                <a:ea typeface="+mn-ea"/>
                <a:cs typeface="+mn-cs"/>
              </a:rPr>
              <a:t>Pop up</a:t>
            </a:r>
          </a:p>
          <a:p>
            <a:pPr lvl="0" eaLnBrk="0" hangingPunct="0">
              <a:spcBef>
                <a:spcPct val="30000"/>
              </a:spcBef>
              <a:defRPr/>
            </a:pPr>
            <a:r>
              <a:rPr lang="it-IT" sz="1200" b="1" spc="-6" dirty="0" smtClean="0">
                <a:solidFill>
                  <a:schemeClr val="dk1"/>
                </a:solidFill>
                <a:latin typeface="Calibri" panose="020F0502020204030204" pitchFamily="34" charset="0"/>
              </a:rPr>
              <a:t>Gli attacchi cyber </a:t>
            </a:r>
            <a:r>
              <a:rPr lang="it-IT" sz="1200" b="1" spc="-6" baseline="0" dirty="0" smtClean="0">
                <a:solidFill>
                  <a:schemeClr val="dk1"/>
                </a:solidFill>
                <a:latin typeface="Calibri" panose="020F0502020204030204" pitchFamily="34" charset="0"/>
              </a:rPr>
              <a:t>dal 1999 al 2017</a:t>
            </a:r>
          </a:p>
          <a:p>
            <a:pPr lvl="0" eaLnBrk="0" hangingPunct="0">
              <a:spcBef>
                <a:spcPct val="30000"/>
              </a:spcBef>
              <a:defRPr/>
            </a:pPr>
            <a:r>
              <a:rPr lang="it-IT" sz="1200" b="0" i="1" spc="-6" dirty="0" smtClean="0">
                <a:solidFill>
                  <a:schemeClr val="dk1"/>
                </a:solidFill>
                <a:latin typeface="Calibri" panose="020F0502020204030204" pitchFamily="34" charset="0"/>
              </a:rPr>
              <a:t>1999 - Il programma di protezione del governo statunitense</a:t>
            </a:r>
          </a:p>
          <a:p>
            <a:pPr lvl="0" eaLnBrk="0" hangingPunct="0">
              <a:spcBef>
                <a:spcPct val="30000"/>
              </a:spcBef>
              <a:defRPr/>
            </a:pPr>
            <a:r>
              <a:rPr lang="it-IT" sz="1200" kern="1200" spc="-6" dirty="0" smtClean="0">
                <a:solidFill>
                  <a:schemeClr val="dk1"/>
                </a:solidFill>
                <a:latin typeface="Calibri" panose="020F0502020204030204" pitchFamily="34" charset="0"/>
                <a:ea typeface="+mn-ea"/>
                <a:cs typeface="+mn-cs"/>
              </a:rPr>
              <a:t>Vist</a:t>
            </a:r>
            <a:r>
              <a:rPr lang="it-IT" sz="1200" spc="-6" dirty="0" smtClean="0">
                <a:solidFill>
                  <a:schemeClr val="dk1"/>
                </a:solidFill>
                <a:latin typeface="Calibri" panose="020F0502020204030204" pitchFamily="34" charset="0"/>
              </a:rPr>
              <a:t>a l'escalation di attacchi informatici di varia portata a reti di computer sia private che istituzionali, nonché l'avvento sul mercato dei primi antivirus, ossia di software di protezione nei confronti di tali attacchi rivolti al grande pubblico, l'allora presidente degli Stati Uniti Bill Clinton decise di stanziare 1.5 miliardi di dollari per dare avvio al programma governativo di sicurezza informatica.</a:t>
            </a:r>
          </a:p>
          <a:p>
            <a:pPr lvl="0" eaLnBrk="0" hangingPunct="0">
              <a:spcBef>
                <a:spcPct val="30000"/>
              </a:spcBef>
              <a:defRPr/>
            </a:pPr>
            <a:r>
              <a:rPr lang="en-US" sz="1200" b="0" i="1" spc="-8" dirty="0" smtClean="0">
                <a:solidFill>
                  <a:schemeClr val="dk1"/>
                </a:solidFill>
                <a:latin typeface="Calibri" panose="020F0502020204030204" pitchFamily="34" charset="0"/>
              </a:rPr>
              <a:t>2000 – ILOVEYOU</a:t>
            </a:r>
          </a:p>
          <a:p>
            <a:pPr lvl="0" eaLnBrk="0" hangingPunct="0">
              <a:spcBef>
                <a:spcPct val="30000"/>
              </a:spcBef>
              <a:defRPr/>
            </a:pPr>
            <a:r>
              <a:rPr lang="en-US" sz="1200" spc="-8" dirty="0" err="1" smtClean="0">
                <a:solidFill>
                  <a:schemeClr val="dk1"/>
                </a:solidFill>
                <a:latin typeface="Calibri" panose="020F0502020204030204" pitchFamily="34" charset="0"/>
              </a:rPr>
              <a:t>Ritenuto</a:t>
            </a:r>
            <a:r>
              <a:rPr lang="en-US" sz="1200" spc="-8" dirty="0" smtClean="0">
                <a:solidFill>
                  <a:schemeClr val="dk1"/>
                </a:solidFill>
                <a:latin typeface="Calibri" panose="020F0502020204030204" pitchFamily="34" charset="0"/>
              </a:rPr>
              <a:t> </a:t>
            </a:r>
            <a:r>
              <a:rPr lang="en-US" sz="1200" spc="-8" dirty="0" err="1" smtClean="0">
                <a:solidFill>
                  <a:schemeClr val="dk1"/>
                </a:solidFill>
                <a:latin typeface="Calibri" panose="020F0502020204030204" pitchFamily="34" charset="0"/>
              </a:rPr>
              <a:t>fra</a:t>
            </a:r>
            <a:r>
              <a:rPr lang="en-US" sz="1200" spc="-8" dirty="0" smtClean="0">
                <a:solidFill>
                  <a:schemeClr val="dk1"/>
                </a:solidFill>
                <a:latin typeface="Calibri" panose="020F0502020204030204" pitchFamily="34" charset="0"/>
              </a:rPr>
              <a:t> </a:t>
            </a:r>
            <a:r>
              <a:rPr lang="en-US" sz="1200" spc="-8" dirty="0" err="1" smtClean="0">
                <a:solidFill>
                  <a:schemeClr val="dk1"/>
                </a:solidFill>
                <a:latin typeface="Calibri" panose="020F0502020204030204" pitchFamily="34" charset="0"/>
              </a:rPr>
              <a:t>i</a:t>
            </a:r>
            <a:r>
              <a:rPr lang="en-US" sz="1200" spc="-8" dirty="0" smtClean="0">
                <a:solidFill>
                  <a:schemeClr val="dk1"/>
                </a:solidFill>
                <a:latin typeface="Calibri" panose="020F0502020204030204" pitchFamily="34" charset="0"/>
              </a:rPr>
              <a:t> 10 virus </a:t>
            </a:r>
            <a:r>
              <a:rPr lang="en-US" sz="1200" spc="-8" dirty="0" err="1" smtClean="0">
                <a:solidFill>
                  <a:schemeClr val="dk1"/>
                </a:solidFill>
                <a:latin typeface="Calibri" panose="020F0502020204030204" pitchFamily="34" charset="0"/>
              </a:rPr>
              <a:t>più</a:t>
            </a:r>
            <a:r>
              <a:rPr lang="en-US" sz="1200" spc="-8" dirty="0" smtClean="0">
                <a:solidFill>
                  <a:schemeClr val="dk1"/>
                </a:solidFill>
                <a:latin typeface="Calibri" panose="020F0502020204030204" pitchFamily="34" charset="0"/>
              </a:rPr>
              <a:t> </a:t>
            </a:r>
            <a:r>
              <a:rPr lang="en-US" sz="1200" spc="-8" dirty="0" err="1" smtClean="0">
                <a:solidFill>
                  <a:schemeClr val="dk1"/>
                </a:solidFill>
                <a:latin typeface="Calibri" panose="020F0502020204030204" pitchFamily="34" charset="0"/>
              </a:rPr>
              <a:t>dannosi</a:t>
            </a:r>
            <a:r>
              <a:rPr lang="en-US" sz="1200" spc="-8" dirty="0" smtClean="0">
                <a:solidFill>
                  <a:schemeClr val="dk1"/>
                </a:solidFill>
                <a:latin typeface="Calibri" panose="020F0502020204030204" pitchFamily="34" charset="0"/>
              </a:rPr>
              <a:t> </a:t>
            </a:r>
            <a:r>
              <a:rPr lang="en-US" sz="1200" spc="-8" dirty="0" err="1" smtClean="0">
                <a:solidFill>
                  <a:schemeClr val="dk1"/>
                </a:solidFill>
                <a:latin typeface="Calibri" panose="020F0502020204030204" pitchFamily="34" charset="0"/>
              </a:rPr>
              <a:t>della</a:t>
            </a:r>
            <a:r>
              <a:rPr lang="en-US" sz="1200" spc="-8" dirty="0" smtClean="0">
                <a:solidFill>
                  <a:schemeClr val="dk1"/>
                </a:solidFill>
                <a:latin typeface="Calibri" panose="020F0502020204030204" pitchFamily="34" charset="0"/>
              </a:rPr>
              <a:t> </a:t>
            </a:r>
            <a:r>
              <a:rPr lang="en-US" sz="1200" spc="-8" dirty="0" err="1" smtClean="0">
                <a:solidFill>
                  <a:schemeClr val="dk1"/>
                </a:solidFill>
                <a:latin typeface="Calibri" panose="020F0502020204030204" pitchFamily="34" charset="0"/>
              </a:rPr>
              <a:t>storia</a:t>
            </a:r>
            <a:r>
              <a:rPr lang="en-US" sz="1200" spc="-8" dirty="0" smtClean="0">
                <a:solidFill>
                  <a:schemeClr val="dk1"/>
                </a:solidFill>
                <a:latin typeface="Calibri" panose="020F0502020204030204" pitchFamily="34" charset="0"/>
              </a:rPr>
              <a:t>, </a:t>
            </a:r>
            <a:r>
              <a:rPr lang="it-IT" sz="1200" spc="-8" dirty="0" smtClean="0">
                <a:solidFill>
                  <a:schemeClr val="dk1"/>
                </a:solidFill>
                <a:latin typeface="Calibri" panose="020F0502020204030204" pitchFamily="34" charset="0"/>
              </a:rPr>
              <a:t>ILOVEYOU era un </a:t>
            </a:r>
            <a:r>
              <a:rPr lang="it-IT" sz="1200" spc="-8" dirty="0" err="1" smtClean="0">
                <a:solidFill>
                  <a:schemeClr val="dk1"/>
                </a:solidFill>
                <a:latin typeface="Calibri" panose="020F0502020204030204" pitchFamily="34" charset="0"/>
              </a:rPr>
              <a:t>worm</a:t>
            </a:r>
            <a:r>
              <a:rPr lang="it-IT" sz="1200" spc="-8" dirty="0" smtClean="0">
                <a:solidFill>
                  <a:schemeClr val="dk1"/>
                </a:solidFill>
                <a:latin typeface="Calibri" panose="020F0502020204030204" pitchFamily="34" charset="0"/>
              </a:rPr>
              <a:t> per computer che ha attaccato con successo oltre dieci milioni di computer Windows nel 2000, quando veniva inviato come allegato su un messaggio email con testo "ILOVEYOU" nella riga dell'oggetto. Dato che il </a:t>
            </a:r>
            <a:r>
              <a:rPr lang="it-IT" sz="1200" spc="-8" dirty="0" err="1" smtClean="0">
                <a:solidFill>
                  <a:schemeClr val="dk1"/>
                </a:solidFill>
                <a:latin typeface="Calibri" panose="020F0502020204030204" pitchFamily="34" charset="0"/>
              </a:rPr>
              <a:t>worm</a:t>
            </a:r>
            <a:r>
              <a:rPr lang="it-IT" sz="1200" spc="-8" dirty="0" smtClean="0">
                <a:solidFill>
                  <a:schemeClr val="dk1"/>
                </a:solidFill>
                <a:latin typeface="Calibri" panose="020F0502020204030204" pitchFamily="34" charset="0"/>
              </a:rPr>
              <a:t> utilizzava le mailing list degli utenti infettati, come fonte per trovare nuovi destinatari, i messaggi spesso apparivano come provenienti da mittenti conosciuti e venivano pertanto considerati "sicuri", fornendo ulteriori incentivi ad aprire l'allegato. Il </a:t>
            </a:r>
            <a:r>
              <a:rPr lang="it-IT" sz="1200" spc="-8" dirty="0" err="1" smtClean="0">
                <a:solidFill>
                  <a:schemeClr val="dk1"/>
                </a:solidFill>
                <a:latin typeface="Calibri" panose="020F0502020204030204" pitchFamily="34" charset="0"/>
              </a:rPr>
              <a:t>worn</a:t>
            </a:r>
            <a:r>
              <a:rPr lang="it-IT" sz="1200" spc="-8" dirty="0" smtClean="0">
                <a:solidFill>
                  <a:schemeClr val="dk1"/>
                </a:solidFill>
                <a:latin typeface="Calibri" panose="020F0502020204030204" pitchFamily="34" charset="0"/>
              </a:rPr>
              <a:t> utilizzava la stessa tecnica già utilizzata da Christmas </a:t>
            </a:r>
            <a:r>
              <a:rPr lang="it-IT" sz="1200" spc="-8" dirty="0" err="1" smtClean="0">
                <a:solidFill>
                  <a:schemeClr val="dk1"/>
                </a:solidFill>
                <a:latin typeface="Calibri" panose="020F0502020204030204" pitchFamily="34" charset="0"/>
              </a:rPr>
              <a:t>Tree</a:t>
            </a:r>
            <a:r>
              <a:rPr lang="it-IT" sz="1200" spc="-8" dirty="0" smtClean="0">
                <a:solidFill>
                  <a:schemeClr val="dk1"/>
                </a:solidFill>
                <a:latin typeface="Calibri" panose="020F0502020204030204" pitchFamily="34" charset="0"/>
              </a:rPr>
              <a:t> EXEC nel 1987 per la propagazione, ma sfruttava ulteriori aspetti che lo hanno resi ancora più letale: i) si affidava all'ingegneria sociale per invogliare gli utenti ad aprire l'allegato ed assicurarsi la sua propagazione continua; ii) si basava su alcune falle del sistema Windows e iii) sfruttava le debolezze di progettazione del sistema di scambio di email, a causa delle quali un programma allegato poteva essere eseguito semplicemente aprendolo e fornire così completo accesso al file </a:t>
            </a:r>
            <a:r>
              <a:rPr lang="it-IT" sz="1200" spc="-8" dirty="0" err="1" smtClean="0">
                <a:solidFill>
                  <a:schemeClr val="dk1"/>
                </a:solidFill>
                <a:latin typeface="Calibri" panose="020F0502020204030204" pitchFamily="34" charset="0"/>
              </a:rPr>
              <a:t>system</a:t>
            </a:r>
            <a:r>
              <a:rPr lang="it-IT" sz="1200" spc="-8" dirty="0" smtClean="0">
                <a:solidFill>
                  <a:schemeClr val="dk1"/>
                </a:solidFill>
                <a:latin typeface="Calibri" panose="020F0502020204030204" pitchFamily="34" charset="0"/>
              </a:rPr>
              <a:t> e al registro. Il </a:t>
            </a:r>
            <a:r>
              <a:rPr lang="it-IT" sz="1200" spc="-8" dirty="0" err="1" smtClean="0">
                <a:solidFill>
                  <a:schemeClr val="dk1"/>
                </a:solidFill>
                <a:latin typeface="Calibri" panose="020F0502020204030204" pitchFamily="34" charset="0"/>
              </a:rPr>
              <a:t>worm</a:t>
            </a:r>
            <a:r>
              <a:rPr lang="it-IT" sz="1200" spc="-8" dirty="0" smtClean="0">
                <a:solidFill>
                  <a:schemeClr val="dk1"/>
                </a:solidFill>
                <a:latin typeface="Calibri" panose="020F0502020204030204" pitchFamily="34" charset="0"/>
              </a:rPr>
              <a:t> infettò oltre 50 milioni di computer Windows, sovrascrivendo i file presenti negli hard disk con una copia di se stesso, causando danni stimati in 5,5 miliardi di dollari (molti dei quali causati dalla fatica di liberarsi del </a:t>
            </a:r>
            <a:r>
              <a:rPr lang="it-IT" sz="1200" spc="-8" dirty="0" err="1" smtClean="0">
                <a:solidFill>
                  <a:schemeClr val="dk1"/>
                </a:solidFill>
                <a:latin typeface="Calibri" panose="020F0502020204030204" pitchFamily="34" charset="0"/>
              </a:rPr>
              <a:t>worm</a:t>
            </a:r>
            <a:r>
              <a:rPr lang="it-IT" sz="1200" spc="-8" dirty="0" smtClean="0">
                <a:solidFill>
                  <a:schemeClr val="dk1"/>
                </a:solidFill>
                <a:latin typeface="Calibri" panose="020F0502020204030204" pitchFamily="34" charset="0"/>
              </a:rPr>
              <a:t>). Alcune grandi società, così come il Pentagono, la CIA, e il Parlamento britannico dovettero spegnere i loro sistemi di posta per liberarsene. Vista la sua pericolosità, negli anni successivi sono stati creati e diffusi </a:t>
            </a:r>
            <a:r>
              <a:rPr lang="it-IT" sz="1200" dirty="0" smtClean="0"/>
              <a:t>centinaia di varianti di questo </a:t>
            </a:r>
            <a:r>
              <a:rPr lang="it-IT" sz="1200" dirty="0" err="1" smtClean="0"/>
              <a:t>worm</a:t>
            </a:r>
            <a:r>
              <a:rPr lang="it-IT" sz="1200" dirty="0" smtClean="0"/>
              <a:t>, sempre aventi come bersaglio computer Windows.</a:t>
            </a:r>
          </a:p>
          <a:p>
            <a:pPr lvl="0" eaLnBrk="0" hangingPunct="0">
              <a:spcBef>
                <a:spcPct val="30000"/>
              </a:spcBef>
              <a:defRPr/>
            </a:pPr>
            <a:r>
              <a:rPr lang="en-US" sz="1200" b="0" i="1" spc="-10" dirty="0" smtClean="0">
                <a:solidFill>
                  <a:schemeClr val="dk1"/>
                </a:solidFill>
                <a:latin typeface="Calibri" panose="020F0502020204030204" pitchFamily="34" charset="0"/>
              </a:rPr>
              <a:t>2010 – YouTube; </a:t>
            </a:r>
            <a:r>
              <a:rPr lang="en-US" sz="1200" b="0" i="1" spc="-6" dirty="0" smtClean="0">
                <a:solidFill>
                  <a:schemeClr val="dk1"/>
                </a:solidFill>
                <a:latin typeface="Calibri" panose="020F0502020204030204" pitchFamily="34" charset="0"/>
              </a:rPr>
              <a:t>2013 – Tumblr; 2015 – Ashely </a:t>
            </a:r>
            <a:r>
              <a:rPr lang="en-US" sz="1200" b="0" i="1" spc="-6" dirty="0" err="1" smtClean="0">
                <a:solidFill>
                  <a:schemeClr val="dk1"/>
                </a:solidFill>
                <a:latin typeface="Calibri" panose="020F0502020204030204" pitchFamily="34" charset="0"/>
              </a:rPr>
              <a:t>Madiso</a:t>
            </a:r>
            <a:endParaRPr lang="en-US" sz="1200" b="0" i="1" spc="-6" dirty="0" smtClean="0">
              <a:solidFill>
                <a:schemeClr val="dk1"/>
              </a:solidFill>
              <a:latin typeface="Calibri" panose="020F0502020204030204" pitchFamily="34" charset="0"/>
            </a:endParaRPr>
          </a:p>
          <a:p>
            <a:pPr lvl="0" eaLnBrk="0" hangingPunct="0">
              <a:spcBef>
                <a:spcPct val="30000"/>
              </a:spcBef>
              <a:defRPr/>
            </a:pPr>
            <a:r>
              <a:rPr lang="en-US" sz="1200" spc="-4" dirty="0" err="1" smtClean="0">
                <a:solidFill>
                  <a:schemeClr val="dk1"/>
                </a:solidFill>
                <a:latin typeface="Calibri" panose="020F0502020204030204" pitchFamily="34" charset="0"/>
              </a:rPr>
              <a:t>Negli</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anni</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seguenti</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gli</a:t>
            </a:r>
            <a:r>
              <a:rPr lang="en-US" sz="1200" spc="-4" dirty="0" smtClean="0">
                <a:solidFill>
                  <a:schemeClr val="dk1"/>
                </a:solidFill>
                <a:latin typeface="Calibri" panose="020F0502020204030204" pitchFamily="34" charset="0"/>
              </a:rPr>
              <a:t> hacker </a:t>
            </a:r>
            <a:r>
              <a:rPr lang="en-US" sz="1200" spc="-4" dirty="0" err="1" smtClean="0">
                <a:solidFill>
                  <a:schemeClr val="dk1"/>
                </a:solidFill>
                <a:latin typeface="Calibri" panose="020F0502020204030204" pitchFamily="34" charset="0"/>
              </a:rPr>
              <a:t>hanno</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focalizzato</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i</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propri</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attacchi</a:t>
            </a:r>
            <a:r>
              <a:rPr lang="en-US" sz="1200" spc="-4" dirty="0" smtClean="0">
                <a:solidFill>
                  <a:schemeClr val="dk1"/>
                </a:solidFill>
                <a:latin typeface="Calibri" panose="020F0502020204030204" pitchFamily="34" charset="0"/>
              </a:rPr>
              <a:t> sui </a:t>
            </a:r>
            <a:r>
              <a:rPr lang="en-US" sz="1200" spc="-4" dirty="0" err="1" smtClean="0">
                <a:solidFill>
                  <a:schemeClr val="dk1"/>
                </a:solidFill>
                <a:latin typeface="Calibri" panose="020F0502020204030204" pitchFamily="34" charset="0"/>
              </a:rPr>
              <a:t>siti</a:t>
            </a:r>
            <a:r>
              <a:rPr lang="en-US" sz="1200" spc="-4" dirty="0" smtClean="0">
                <a:solidFill>
                  <a:schemeClr val="dk1"/>
                </a:solidFill>
                <a:latin typeface="Calibri" panose="020F0502020204030204" pitchFamily="34" charset="0"/>
              </a:rPr>
              <a:t> di </a:t>
            </a:r>
            <a:r>
              <a:rPr lang="en-US" sz="1200" spc="-4" dirty="0" err="1" smtClean="0">
                <a:solidFill>
                  <a:schemeClr val="dk1"/>
                </a:solidFill>
                <a:latin typeface="Calibri" panose="020F0502020204030204" pitchFamily="34" charset="0"/>
              </a:rPr>
              <a:t>alcuni</a:t>
            </a:r>
            <a:r>
              <a:rPr lang="en-US" sz="1200" spc="-4" dirty="0" smtClean="0">
                <a:solidFill>
                  <a:schemeClr val="dk1"/>
                </a:solidFill>
                <a:latin typeface="Calibri" panose="020F0502020204030204" pitchFamily="34" charset="0"/>
              </a:rPr>
              <a:t> social media, </a:t>
            </a:r>
            <a:r>
              <a:rPr lang="en-US" sz="1200" spc="-4" dirty="0" err="1" smtClean="0">
                <a:solidFill>
                  <a:schemeClr val="dk1"/>
                </a:solidFill>
                <a:latin typeface="Calibri" panose="020F0502020204030204" pitchFamily="34" charset="0"/>
              </a:rPr>
              <a:t>quali</a:t>
            </a:r>
            <a:r>
              <a:rPr lang="en-US" sz="1200" spc="-4" dirty="0" smtClean="0">
                <a:solidFill>
                  <a:schemeClr val="dk1"/>
                </a:solidFill>
                <a:latin typeface="Calibri" panose="020F0502020204030204" pitchFamily="34" charset="0"/>
              </a:rPr>
              <a:t> ad </a:t>
            </a:r>
            <a:r>
              <a:rPr lang="en-US" sz="1200" spc="-4" dirty="0" err="1" smtClean="0">
                <a:solidFill>
                  <a:schemeClr val="dk1"/>
                </a:solidFill>
                <a:latin typeface="Calibri" panose="020F0502020204030204" pitchFamily="34" charset="0"/>
              </a:rPr>
              <a:t>esempio</a:t>
            </a:r>
            <a:r>
              <a:rPr lang="en-US" sz="1200" spc="-4" dirty="0" smtClean="0">
                <a:solidFill>
                  <a:schemeClr val="dk1"/>
                </a:solidFill>
                <a:latin typeface="Calibri" panose="020F0502020204030204" pitchFamily="34" charset="0"/>
              </a:rPr>
              <a:t> YouTube (</a:t>
            </a:r>
            <a:r>
              <a:rPr lang="en-US" sz="1200" spc="-4" dirty="0" err="1" smtClean="0">
                <a:solidFill>
                  <a:schemeClr val="dk1"/>
                </a:solidFill>
                <a:latin typeface="Calibri" panose="020F0502020204030204" pitchFamily="34" charset="0"/>
              </a:rPr>
              <a:t>nel</a:t>
            </a:r>
            <a:r>
              <a:rPr lang="en-US" sz="1200" spc="-4" dirty="0" smtClean="0">
                <a:solidFill>
                  <a:schemeClr val="dk1"/>
                </a:solidFill>
                <a:latin typeface="Calibri" panose="020F0502020204030204" pitchFamily="34" charset="0"/>
              </a:rPr>
              <a:t> 2010) e Tumblr (</a:t>
            </a:r>
            <a:r>
              <a:rPr lang="en-US" sz="1200" spc="-4" dirty="0" err="1" smtClean="0">
                <a:solidFill>
                  <a:schemeClr val="dk1"/>
                </a:solidFill>
                <a:latin typeface="Calibri" panose="020F0502020204030204" pitchFamily="34" charset="0"/>
              </a:rPr>
              <a:t>nel</a:t>
            </a:r>
            <a:r>
              <a:rPr lang="en-US" sz="1200" spc="-4" dirty="0" smtClean="0">
                <a:solidFill>
                  <a:schemeClr val="dk1"/>
                </a:solidFill>
                <a:latin typeface="Calibri" panose="020F0502020204030204" pitchFamily="34" charset="0"/>
              </a:rPr>
              <a:t> 2013). </a:t>
            </a:r>
            <a:r>
              <a:rPr lang="en-US" sz="1200" spc="-4" dirty="0" err="1" smtClean="0">
                <a:solidFill>
                  <a:schemeClr val="dk1"/>
                </a:solidFill>
                <a:latin typeface="Calibri" panose="020F0502020204030204" pitchFamily="34" charset="0"/>
              </a:rPr>
              <a:t>Nel</a:t>
            </a:r>
            <a:r>
              <a:rPr lang="en-US" sz="1200" spc="-4" dirty="0" smtClean="0">
                <a:solidFill>
                  <a:schemeClr val="dk1"/>
                </a:solidFill>
                <a:latin typeface="Calibri" panose="020F0502020204030204" pitchFamily="34" charset="0"/>
              </a:rPr>
              <a:t> primo </a:t>
            </a:r>
            <a:r>
              <a:rPr lang="en-US" sz="1200" spc="-4" dirty="0" err="1" smtClean="0">
                <a:solidFill>
                  <a:schemeClr val="dk1"/>
                </a:solidFill>
                <a:latin typeface="Calibri" panose="020F0502020204030204" pitchFamily="34" charset="0"/>
              </a:rPr>
              <a:t>caso</a:t>
            </a:r>
            <a:r>
              <a:rPr lang="en-US" sz="1200" spc="-4" dirty="0" smtClean="0">
                <a:solidFill>
                  <a:schemeClr val="dk1"/>
                </a:solidFill>
                <a:latin typeface="Calibri" panose="020F0502020204030204" pitchFamily="34" charset="0"/>
              </a:rPr>
              <a:t>, è </a:t>
            </a:r>
            <a:r>
              <a:rPr lang="en-US" sz="1200" spc="-4" dirty="0" err="1" smtClean="0">
                <a:solidFill>
                  <a:schemeClr val="dk1"/>
                </a:solidFill>
                <a:latin typeface="Calibri" panose="020F0502020204030204" pitchFamily="34" charset="0"/>
              </a:rPr>
              <a:t>stata</a:t>
            </a:r>
            <a:r>
              <a:rPr lang="en-US" sz="1200" spc="-4" dirty="0" smtClean="0">
                <a:solidFill>
                  <a:schemeClr val="dk1"/>
                </a:solidFill>
                <a:latin typeface="Calibri" panose="020F0502020204030204" pitchFamily="34" charset="0"/>
              </a:rPr>
              <a:t> la </a:t>
            </a:r>
            <a:r>
              <a:rPr lang="en-US" sz="1200" spc="-4" dirty="0" err="1" smtClean="0">
                <a:solidFill>
                  <a:schemeClr val="dk1"/>
                </a:solidFill>
                <a:latin typeface="Calibri" panose="020F0502020204030204" pitchFamily="34" charset="0"/>
              </a:rPr>
              <a:t>volta</a:t>
            </a:r>
            <a:r>
              <a:rPr lang="en-US" sz="1200" spc="-4" dirty="0" smtClean="0">
                <a:solidFill>
                  <a:schemeClr val="dk1"/>
                </a:solidFill>
                <a:latin typeface="Calibri" panose="020F0502020204030204" pitchFamily="34" charset="0"/>
              </a:rPr>
              <a:t> del </a:t>
            </a:r>
            <a:r>
              <a:rPr lang="en-US" sz="1200" spc="-4" dirty="0" err="1" smtClean="0">
                <a:solidFill>
                  <a:schemeClr val="dk1"/>
                </a:solidFill>
                <a:latin typeface="Calibri" panose="020F0502020204030204" pitchFamily="34" charset="0"/>
              </a:rPr>
              <a:t>canale</a:t>
            </a:r>
            <a:r>
              <a:rPr lang="en-US" sz="1200" spc="-4" dirty="0" smtClean="0">
                <a:solidFill>
                  <a:schemeClr val="dk1"/>
                </a:solidFill>
                <a:latin typeface="Calibri" panose="020F0502020204030204" pitchFamily="34" charset="0"/>
              </a:rPr>
              <a:t> per bambini di Sesame Street, </a:t>
            </a:r>
            <a:r>
              <a:rPr lang="en-US" sz="1200" spc="-4" dirty="0" err="1" smtClean="0">
                <a:solidFill>
                  <a:schemeClr val="dk1"/>
                </a:solidFill>
                <a:latin typeface="Calibri" panose="020F0502020204030204" pitchFamily="34" charset="0"/>
              </a:rPr>
              <a:t>che</a:t>
            </a:r>
            <a:r>
              <a:rPr lang="en-US" sz="1200" spc="-4" dirty="0" smtClean="0">
                <a:solidFill>
                  <a:schemeClr val="dk1"/>
                </a:solidFill>
                <a:latin typeface="Calibri" panose="020F0502020204030204" pitchFamily="34" charset="0"/>
              </a:rPr>
              <a:t> ha </a:t>
            </a:r>
            <a:r>
              <a:rPr lang="en-US" sz="1200" spc="-4" dirty="0" err="1" smtClean="0">
                <a:solidFill>
                  <a:schemeClr val="dk1"/>
                </a:solidFill>
                <a:latin typeface="Calibri" panose="020F0502020204030204" pitchFamily="34" charset="0"/>
              </a:rPr>
              <a:t>trasmesso</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materiale</a:t>
            </a:r>
            <a:r>
              <a:rPr lang="en-US" sz="1200" spc="-4" dirty="0" smtClean="0">
                <a:solidFill>
                  <a:schemeClr val="dk1"/>
                </a:solidFill>
                <a:latin typeface="Calibri" panose="020F0502020204030204" pitchFamily="34" charset="0"/>
              </a:rPr>
              <a:t> per </a:t>
            </a:r>
            <a:r>
              <a:rPr lang="en-US" sz="1200" spc="-4" dirty="0" err="1" smtClean="0">
                <a:solidFill>
                  <a:schemeClr val="dk1"/>
                </a:solidFill>
                <a:latin typeface="Calibri" panose="020F0502020204030204" pitchFamily="34" charset="0"/>
              </a:rPr>
              <a:t>adulti</a:t>
            </a:r>
            <a:r>
              <a:rPr lang="en-US" sz="1200" spc="-4" dirty="0" smtClean="0">
                <a:solidFill>
                  <a:schemeClr val="dk1"/>
                </a:solidFill>
                <a:latin typeface="Calibri" panose="020F0502020204030204" pitchFamily="34" charset="0"/>
              </a:rPr>
              <a:t> per circa </a:t>
            </a:r>
            <a:r>
              <a:rPr lang="en-US" sz="1200" spc="-4" dirty="0" err="1" smtClean="0">
                <a:solidFill>
                  <a:schemeClr val="dk1"/>
                </a:solidFill>
                <a:latin typeface="Calibri" panose="020F0502020204030204" pitchFamily="34" charset="0"/>
              </a:rPr>
              <a:t>mezz'ora</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nel</a:t>
            </a:r>
            <a:r>
              <a:rPr lang="en-US" sz="1200" spc="-4" dirty="0" smtClean="0">
                <a:solidFill>
                  <a:schemeClr val="dk1"/>
                </a:solidFill>
                <a:latin typeface="Calibri" panose="020F0502020204030204" pitchFamily="34" charset="0"/>
              </a:rPr>
              <a:t> secondo </a:t>
            </a:r>
            <a:r>
              <a:rPr lang="en-US" sz="1200" spc="-4" dirty="0" err="1" smtClean="0">
                <a:solidFill>
                  <a:schemeClr val="dk1"/>
                </a:solidFill>
                <a:latin typeface="Calibri" panose="020F0502020204030204" pitchFamily="34" charset="0"/>
              </a:rPr>
              <a:t>caso</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invece</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gli</a:t>
            </a:r>
            <a:r>
              <a:rPr lang="en-US" sz="1200" spc="-4" dirty="0" smtClean="0">
                <a:solidFill>
                  <a:schemeClr val="dk1"/>
                </a:solidFill>
                <a:latin typeface="Calibri" panose="020F0502020204030204" pitchFamily="34" charset="0"/>
              </a:rPr>
              <a:t> hacker </a:t>
            </a:r>
            <a:r>
              <a:rPr lang="en-US" sz="1200" spc="-4" dirty="0" err="1" smtClean="0">
                <a:solidFill>
                  <a:schemeClr val="dk1"/>
                </a:solidFill>
                <a:latin typeface="Calibri" panose="020F0502020204030204" pitchFamily="34" charset="0"/>
              </a:rPr>
              <a:t>sono</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riusciti</a:t>
            </a:r>
            <a:r>
              <a:rPr lang="en-US" sz="1200" spc="-4" dirty="0" smtClean="0">
                <a:solidFill>
                  <a:schemeClr val="dk1"/>
                </a:solidFill>
                <a:latin typeface="Calibri" panose="020F0502020204030204" pitchFamily="34" charset="0"/>
              </a:rPr>
              <a:t> ad </a:t>
            </a:r>
            <a:r>
              <a:rPr lang="en-US" sz="1200" spc="-4" dirty="0" err="1" smtClean="0">
                <a:solidFill>
                  <a:schemeClr val="dk1"/>
                </a:solidFill>
                <a:latin typeface="Calibri" panose="020F0502020204030204" pitchFamily="34" charset="0"/>
              </a:rPr>
              <a:t>impossessarsi</a:t>
            </a:r>
            <a:r>
              <a:rPr lang="en-US" sz="1200" spc="-4" dirty="0" smtClean="0">
                <a:solidFill>
                  <a:schemeClr val="dk1"/>
                </a:solidFill>
                <a:latin typeface="Calibri" panose="020F0502020204030204" pitchFamily="34" charset="0"/>
              </a:rPr>
              <a:t> di 65 </a:t>
            </a:r>
            <a:r>
              <a:rPr lang="en-US" sz="1200" spc="-4" dirty="0" err="1" smtClean="0">
                <a:solidFill>
                  <a:schemeClr val="dk1"/>
                </a:solidFill>
                <a:latin typeface="Calibri" panose="020F0502020204030204" pitchFamily="34" charset="0"/>
              </a:rPr>
              <a:t>milioni</a:t>
            </a:r>
            <a:r>
              <a:rPr lang="en-US" sz="1200" spc="-4" dirty="0" smtClean="0">
                <a:solidFill>
                  <a:schemeClr val="dk1"/>
                </a:solidFill>
                <a:latin typeface="Calibri" panose="020F0502020204030204" pitchFamily="34" charset="0"/>
              </a:rPr>
              <a:t> di </a:t>
            </a:r>
            <a:r>
              <a:rPr lang="en-US" sz="1200" spc="-4" dirty="0" err="1" smtClean="0">
                <a:solidFill>
                  <a:schemeClr val="dk1"/>
                </a:solidFill>
                <a:latin typeface="Calibri" panose="020F0502020204030204" pitchFamily="34" charset="0"/>
              </a:rPr>
              <a:t>indirizzi</a:t>
            </a:r>
            <a:r>
              <a:rPr lang="en-US" sz="1200" spc="-4" dirty="0" smtClean="0">
                <a:solidFill>
                  <a:schemeClr val="dk1"/>
                </a:solidFill>
                <a:latin typeface="Calibri" panose="020F0502020204030204" pitchFamily="34" charset="0"/>
              </a:rPr>
              <a:t> email e password </a:t>
            </a:r>
            <a:r>
              <a:rPr lang="en-US" sz="1200" spc="-4" dirty="0" err="1" smtClean="0">
                <a:solidFill>
                  <a:schemeClr val="dk1"/>
                </a:solidFill>
                <a:latin typeface="Calibri" panose="020F0502020204030204" pitchFamily="34" charset="0"/>
              </a:rPr>
              <a:t>degli</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utenti</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iscritti</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Pochi</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anni</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dopo</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nel</a:t>
            </a:r>
            <a:r>
              <a:rPr lang="en-US" sz="1200" spc="-4" dirty="0" smtClean="0">
                <a:solidFill>
                  <a:schemeClr val="dk1"/>
                </a:solidFill>
                <a:latin typeface="Calibri" panose="020F0502020204030204" pitchFamily="34" charset="0"/>
              </a:rPr>
              <a:t> 2015, è </a:t>
            </a:r>
            <a:r>
              <a:rPr lang="en-US" sz="1200" spc="-4" dirty="0" err="1" smtClean="0">
                <a:solidFill>
                  <a:schemeClr val="dk1"/>
                </a:solidFill>
                <a:latin typeface="Calibri" panose="020F0502020204030204" pitchFamily="34" charset="0"/>
              </a:rPr>
              <a:t>stata</a:t>
            </a:r>
            <a:r>
              <a:rPr lang="en-US" sz="1200" spc="-4" dirty="0" smtClean="0">
                <a:solidFill>
                  <a:schemeClr val="dk1"/>
                </a:solidFill>
                <a:latin typeface="Calibri" panose="020F0502020204030204" pitchFamily="34" charset="0"/>
              </a:rPr>
              <a:t> la </a:t>
            </a:r>
            <a:r>
              <a:rPr lang="en-US" sz="1200" spc="-4" dirty="0" err="1" smtClean="0">
                <a:solidFill>
                  <a:schemeClr val="dk1"/>
                </a:solidFill>
                <a:latin typeface="Calibri" panose="020F0502020204030204" pitchFamily="34" charset="0"/>
              </a:rPr>
              <a:t>volta</a:t>
            </a:r>
            <a:r>
              <a:rPr lang="en-US" sz="1200" spc="-4" dirty="0" smtClean="0">
                <a:solidFill>
                  <a:schemeClr val="dk1"/>
                </a:solidFill>
                <a:latin typeface="Calibri" panose="020F0502020204030204" pitchFamily="34" charset="0"/>
              </a:rPr>
              <a:t> del </a:t>
            </a:r>
            <a:r>
              <a:rPr lang="en-US" sz="1200" spc="-4" dirty="0" err="1" smtClean="0">
                <a:solidFill>
                  <a:schemeClr val="dk1"/>
                </a:solidFill>
                <a:latin typeface="Calibri" panose="020F0502020204030204" pitchFamily="34" charset="0"/>
              </a:rPr>
              <a:t>sito</a:t>
            </a:r>
            <a:r>
              <a:rPr lang="en-US" sz="1200" spc="-4" dirty="0" smtClean="0">
                <a:solidFill>
                  <a:schemeClr val="dk1"/>
                </a:solidFill>
                <a:latin typeface="Calibri" panose="020F0502020204030204" pitchFamily="34" charset="0"/>
              </a:rPr>
              <a:t> di </a:t>
            </a:r>
            <a:r>
              <a:rPr lang="en-US" sz="1200" spc="-4" dirty="0" err="1" smtClean="0">
                <a:solidFill>
                  <a:schemeClr val="dk1"/>
                </a:solidFill>
                <a:latin typeface="Calibri" panose="020F0502020204030204" pitchFamily="34" charset="0"/>
              </a:rPr>
              <a:t>incontri</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extraconiugali</a:t>
            </a:r>
            <a:r>
              <a:rPr lang="en-US" sz="1200" spc="-4" dirty="0" smtClean="0">
                <a:solidFill>
                  <a:schemeClr val="dk1"/>
                </a:solidFill>
                <a:latin typeface="Calibri" panose="020F0502020204030204" pitchFamily="34" charset="0"/>
              </a:rPr>
              <a:t> Ashley Madison, al quale </a:t>
            </a:r>
            <a:r>
              <a:rPr lang="en-US" sz="1200" spc="-4" dirty="0" err="1" smtClean="0">
                <a:solidFill>
                  <a:schemeClr val="dk1"/>
                </a:solidFill>
                <a:latin typeface="Calibri" panose="020F0502020204030204" pitchFamily="34" charset="0"/>
              </a:rPr>
              <a:t>gli</a:t>
            </a:r>
            <a:r>
              <a:rPr lang="en-US" sz="1200" spc="-4" dirty="0" smtClean="0">
                <a:solidFill>
                  <a:schemeClr val="dk1"/>
                </a:solidFill>
                <a:latin typeface="Calibri" panose="020F0502020204030204" pitchFamily="34" charset="0"/>
              </a:rPr>
              <a:t> hacker </a:t>
            </a:r>
            <a:r>
              <a:rPr lang="en-US" sz="1200" spc="-4" dirty="0" err="1" smtClean="0">
                <a:solidFill>
                  <a:schemeClr val="dk1"/>
                </a:solidFill>
                <a:latin typeface="Calibri" panose="020F0502020204030204" pitchFamily="34" charset="0"/>
              </a:rPr>
              <a:t>hanno</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sottratto</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oltre</a:t>
            </a:r>
            <a:r>
              <a:rPr lang="en-US" sz="1200" spc="-4" dirty="0" smtClean="0">
                <a:solidFill>
                  <a:schemeClr val="dk1"/>
                </a:solidFill>
                <a:latin typeface="Calibri" panose="020F0502020204030204" pitchFamily="34" charset="0"/>
              </a:rPr>
              <a:t> 60 gigabytes di </a:t>
            </a:r>
            <a:r>
              <a:rPr lang="en-US" sz="1200" spc="-4" dirty="0" err="1" smtClean="0">
                <a:solidFill>
                  <a:schemeClr val="dk1"/>
                </a:solidFill>
                <a:latin typeface="Calibri" panose="020F0502020204030204" pitchFamily="34" charset="0"/>
              </a:rPr>
              <a:t>dati</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pubblicati</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successivamente</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sul</a:t>
            </a:r>
            <a:r>
              <a:rPr lang="en-US" sz="1200" spc="-4" dirty="0" smtClean="0">
                <a:solidFill>
                  <a:schemeClr val="dk1"/>
                </a:solidFill>
                <a:latin typeface="Calibri" panose="020F0502020204030204" pitchFamily="34" charset="0"/>
              </a:rPr>
              <a:t> c.d. dark web, </a:t>
            </a:r>
            <a:r>
              <a:rPr lang="en-US" sz="1200" spc="-4" dirty="0" err="1" smtClean="0">
                <a:solidFill>
                  <a:schemeClr val="dk1"/>
                </a:solidFill>
                <a:latin typeface="Calibri" panose="020F0502020204030204" pitchFamily="34" charset="0"/>
              </a:rPr>
              <a:t>ossia</a:t>
            </a:r>
            <a:r>
              <a:rPr lang="en-US" sz="1200" spc="-4" dirty="0" smtClean="0">
                <a:solidFill>
                  <a:schemeClr val="dk1"/>
                </a:solidFill>
                <a:latin typeface="Calibri" panose="020F0502020204030204" pitchFamily="34" charset="0"/>
              </a:rPr>
              <a:t> la parte </a:t>
            </a:r>
            <a:r>
              <a:rPr lang="en-US" sz="1200" spc="-4" dirty="0" err="1" smtClean="0">
                <a:solidFill>
                  <a:schemeClr val="dk1"/>
                </a:solidFill>
                <a:latin typeface="Calibri" panose="020F0502020204030204" pitchFamily="34" charset="0"/>
              </a:rPr>
              <a:t>meno</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accessibile</a:t>
            </a:r>
            <a:r>
              <a:rPr lang="en-US" sz="1200" spc="-4" dirty="0" smtClean="0">
                <a:solidFill>
                  <a:schemeClr val="dk1"/>
                </a:solidFill>
                <a:latin typeface="Calibri" panose="020F0502020204030204" pitchFamily="34" charset="0"/>
              </a:rPr>
              <a:t> di internet. </a:t>
            </a:r>
            <a:r>
              <a:rPr lang="en-US" sz="1200" spc="-4" dirty="0" err="1" smtClean="0">
                <a:solidFill>
                  <a:schemeClr val="dk1"/>
                </a:solidFill>
                <a:latin typeface="Calibri" panose="020F0502020204030204" pitchFamily="34" charset="0"/>
              </a:rPr>
              <a:t>L'intrusione</a:t>
            </a:r>
            <a:r>
              <a:rPr lang="en-US" sz="1200" spc="-4" dirty="0" smtClean="0">
                <a:solidFill>
                  <a:schemeClr val="dk1"/>
                </a:solidFill>
                <a:latin typeface="Calibri" panose="020F0502020204030204" pitchFamily="34" charset="0"/>
              </a:rPr>
              <a:t> è </a:t>
            </a:r>
            <a:r>
              <a:rPr lang="en-US" sz="1200" spc="-4" dirty="0" err="1" smtClean="0">
                <a:solidFill>
                  <a:schemeClr val="dk1"/>
                </a:solidFill>
                <a:latin typeface="Calibri" panose="020F0502020204030204" pitchFamily="34" charset="0"/>
              </a:rPr>
              <a:t>costata</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alla</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società</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diversi</a:t>
            </a:r>
            <a:r>
              <a:rPr lang="en-US" sz="1200" spc="-4" dirty="0" smtClean="0">
                <a:solidFill>
                  <a:schemeClr val="dk1"/>
                </a:solidFill>
                <a:latin typeface="Calibri" panose="020F0502020204030204" pitchFamily="34" charset="0"/>
              </a:rPr>
              <a:t> </a:t>
            </a:r>
            <a:r>
              <a:rPr lang="en-US" sz="1200" spc="-4" dirty="0" err="1" smtClean="0">
                <a:solidFill>
                  <a:schemeClr val="dk1"/>
                </a:solidFill>
                <a:latin typeface="Calibri" panose="020F0502020204030204" pitchFamily="34" charset="0"/>
              </a:rPr>
              <a:t>milioni</a:t>
            </a:r>
            <a:r>
              <a:rPr lang="en-US" sz="1200" spc="-4" dirty="0" smtClean="0">
                <a:solidFill>
                  <a:schemeClr val="dk1"/>
                </a:solidFill>
                <a:latin typeface="Calibri" panose="020F0502020204030204" pitchFamily="34" charset="0"/>
              </a:rPr>
              <a:t> di </a:t>
            </a:r>
            <a:r>
              <a:rPr lang="en-US" sz="1200" spc="-4" dirty="0" err="1" smtClean="0">
                <a:solidFill>
                  <a:schemeClr val="dk1"/>
                </a:solidFill>
                <a:latin typeface="Calibri" panose="020F0502020204030204" pitchFamily="34" charset="0"/>
              </a:rPr>
              <a:t>dollari</a:t>
            </a:r>
            <a:r>
              <a:rPr lang="en-US" sz="1200" spc="-4" dirty="0" smtClean="0">
                <a:solidFill>
                  <a:schemeClr val="dk1"/>
                </a:solidFill>
                <a:latin typeface="Calibri" panose="020F0502020204030204" pitchFamily="34" charset="0"/>
              </a:rPr>
              <a:t> in cause </a:t>
            </a:r>
            <a:r>
              <a:rPr lang="en-US" sz="1200" spc="-4" dirty="0" err="1" smtClean="0">
                <a:solidFill>
                  <a:schemeClr val="dk1"/>
                </a:solidFill>
                <a:latin typeface="Calibri" panose="020F0502020204030204" pitchFamily="34" charset="0"/>
              </a:rPr>
              <a:t>legali</a:t>
            </a:r>
            <a:r>
              <a:rPr lang="en-US" sz="1200" spc="-4" dirty="0" smtClean="0">
                <a:solidFill>
                  <a:schemeClr val="dk1"/>
                </a:solidFill>
                <a:latin typeface="Calibri" panose="020F0502020204030204" pitchFamily="34" charset="0"/>
              </a:rPr>
              <a:t>.</a:t>
            </a:r>
          </a:p>
          <a:p>
            <a:pPr lvl="0" eaLnBrk="0" hangingPunct="0">
              <a:spcBef>
                <a:spcPct val="30000"/>
              </a:spcBef>
              <a:defRPr/>
            </a:pPr>
            <a:r>
              <a:rPr lang="it-IT" sz="1200" b="0" i="1" dirty="0" smtClean="0">
                <a:solidFill>
                  <a:schemeClr val="dk1"/>
                </a:solidFill>
                <a:latin typeface="Calibri" panose="020F0502020204030204" pitchFamily="34" charset="0"/>
              </a:rPr>
              <a:t>2015 - Furti di identità negli Stati Uniti</a:t>
            </a:r>
          </a:p>
          <a:p>
            <a:pPr lvl="0" eaLnBrk="0" hangingPunct="0">
              <a:spcBef>
                <a:spcPct val="30000"/>
              </a:spcBef>
              <a:defRPr/>
            </a:pPr>
            <a:r>
              <a:rPr lang="it-IT" sz="1200" dirty="0" smtClean="0">
                <a:solidFill>
                  <a:schemeClr val="dk1"/>
                </a:solidFill>
                <a:latin typeface="Calibri" panose="020F0502020204030204" pitchFamily="34" charset="0"/>
              </a:rPr>
              <a:t>Nel 2015 un articolo del Washington Post rivela come i dati sensibili di 21.5 milioni di cittadini americani (inclusi i codici fiscali e le impronte digitali) siano stati rubati dai database di uno degli uffici governativi. Indiscrezioni, davano il governo cinese come possibile mandante. Un attacco simile fu portato ai danni di </a:t>
            </a:r>
            <a:r>
              <a:rPr lang="it-IT" sz="1200" dirty="0" err="1" smtClean="0">
                <a:solidFill>
                  <a:schemeClr val="dk1"/>
                </a:solidFill>
                <a:latin typeface="Calibri" panose="020F0502020204030204" pitchFamily="34" charset="0"/>
              </a:rPr>
              <a:t>Equifax</a:t>
            </a:r>
            <a:r>
              <a:rPr lang="it-IT" sz="1200" dirty="0" smtClean="0">
                <a:solidFill>
                  <a:schemeClr val="dk1"/>
                </a:solidFill>
                <a:latin typeface="Calibri" panose="020F0502020204030204" pitchFamily="34" charset="0"/>
              </a:rPr>
              <a:t> nel 2017, quando la società dichiarò un possibile accesso non autorizzato ad oltre </a:t>
            </a:r>
            <a:r>
              <a:rPr lang="it-IT" sz="1200" dirty="0" smtClean="0"/>
              <a:t>145,5 milioni di dati personali dei propri clienti.</a:t>
            </a:r>
            <a:endParaRPr lang="it-IT" sz="1200" dirty="0" smtClean="0">
              <a:solidFill>
                <a:schemeClr val="dk1"/>
              </a:solidFill>
              <a:latin typeface="Calibri" panose="020F0502020204030204" pitchFamily="34" charset="0"/>
            </a:endParaRPr>
          </a:p>
          <a:p>
            <a:pPr lvl="0" eaLnBrk="0" hangingPunct="0">
              <a:spcBef>
                <a:spcPct val="30000"/>
              </a:spcBef>
              <a:defRPr/>
            </a:pPr>
            <a:r>
              <a:rPr lang="en-US" sz="1200" b="0" i="1" spc="-4" dirty="0" smtClean="0">
                <a:solidFill>
                  <a:schemeClr val="dk1"/>
                </a:solidFill>
                <a:latin typeface="Calibri" panose="020F0502020204030204" pitchFamily="34" charset="0"/>
              </a:rPr>
              <a:t>2016 – WikiLeaks</a:t>
            </a:r>
          </a:p>
          <a:p>
            <a:pPr lvl="0" eaLnBrk="0" hangingPunct="0">
              <a:spcBef>
                <a:spcPct val="30000"/>
              </a:spcBef>
              <a:defRPr/>
            </a:pPr>
            <a:r>
              <a:rPr lang="it-IT" sz="1200" spc="-4" dirty="0" err="1" smtClean="0">
                <a:solidFill>
                  <a:schemeClr val="dk1"/>
                </a:solidFill>
                <a:latin typeface="Calibri" panose="020F0502020204030204" pitchFamily="34" charset="0"/>
              </a:rPr>
              <a:t>WikiLeaks</a:t>
            </a:r>
            <a:r>
              <a:rPr lang="it-IT" sz="1200" spc="-4" dirty="0" smtClean="0">
                <a:solidFill>
                  <a:schemeClr val="dk1"/>
                </a:solidFill>
                <a:latin typeface="Calibri" panose="020F0502020204030204" pitchFamily="34" charset="0"/>
              </a:rPr>
              <a:t> è un'organizzazione internazionale senza scopo di lucro che pubblica informazioni segrete e fughe di notizie fornite da fonti anonime. </a:t>
            </a:r>
            <a:r>
              <a:rPr lang="it-IT" sz="1200" dirty="0" smtClean="0"/>
              <a:t>Durante la campagna elettorale per l'elezione del presidente degli Stati Uniti del 2016, </a:t>
            </a:r>
            <a:r>
              <a:rPr lang="it-IT" sz="1200" dirty="0" err="1" smtClean="0"/>
              <a:t>WikiLeaks</a:t>
            </a:r>
            <a:r>
              <a:rPr lang="it-IT" sz="1200" dirty="0" smtClean="0"/>
              <a:t> è divenuta famosa per aver pubblicato e-mail e altri documenti dal Partito Democratico, causando danni d'immagine alla campagna di Hillary Clinton. Sempre </a:t>
            </a:r>
            <a:r>
              <a:rPr lang="it-IT" sz="1200" dirty="0" err="1" smtClean="0"/>
              <a:t>WikiLeaks</a:t>
            </a:r>
            <a:r>
              <a:rPr lang="it-IT" sz="1200" dirty="0" smtClean="0"/>
              <a:t> è stata al centro dello scandalo dei Panama </a:t>
            </a:r>
            <a:r>
              <a:rPr lang="it-IT" sz="1200" dirty="0" err="1" smtClean="0"/>
              <a:t>Papers</a:t>
            </a:r>
            <a:r>
              <a:rPr lang="it-IT" sz="1200" dirty="0" smtClean="0"/>
              <a:t>, oltre 11,5 milioni di documenti trapelati che dettagliano informazioni finanziarie e legali di più di 200 mila persona e società offshore.</a:t>
            </a:r>
          </a:p>
          <a:p>
            <a:pPr lvl="0" algn="just" eaLnBrk="0" hangingPunct="0">
              <a:spcBef>
                <a:spcPct val="30000"/>
              </a:spcBef>
              <a:defRPr/>
            </a:pPr>
            <a:r>
              <a:rPr lang="en-US" sz="1200" b="0" i="1" spc="-6" dirty="0" smtClean="0">
                <a:solidFill>
                  <a:schemeClr val="dk1"/>
                </a:solidFill>
                <a:latin typeface="Calibri" panose="020F0502020204030204" pitchFamily="34" charset="0"/>
              </a:rPr>
              <a:t>2017 – </a:t>
            </a:r>
            <a:r>
              <a:rPr lang="en-US" sz="1200" b="0" i="1" spc="-6" dirty="0" err="1" smtClean="0">
                <a:solidFill>
                  <a:schemeClr val="dk1"/>
                </a:solidFill>
                <a:latin typeface="Calibri" panose="020F0502020204030204" pitchFamily="34" charset="0"/>
              </a:rPr>
              <a:t>WannaCry</a:t>
            </a:r>
            <a:r>
              <a:rPr lang="en-US" sz="1200" b="0" i="1" spc="-6" dirty="0" smtClean="0">
                <a:solidFill>
                  <a:schemeClr val="dk1"/>
                </a:solidFill>
                <a:latin typeface="Calibri" panose="020F0502020204030204" pitchFamily="34" charset="0"/>
              </a:rPr>
              <a:t> e Equifax</a:t>
            </a:r>
          </a:p>
          <a:p>
            <a:pPr lvl="0" algn="just" eaLnBrk="0" hangingPunct="0">
              <a:spcBef>
                <a:spcPct val="30000"/>
              </a:spcBef>
              <a:defRPr/>
            </a:pPr>
            <a:r>
              <a:rPr lang="en-US" sz="1200" spc="-6" dirty="0" err="1" smtClean="0">
                <a:solidFill>
                  <a:schemeClr val="dk1"/>
                </a:solidFill>
                <a:latin typeface="Calibri" panose="020F0502020204030204" pitchFamily="34" charset="0"/>
              </a:rPr>
              <a:t>Nel</a:t>
            </a:r>
            <a:r>
              <a:rPr lang="en-US" sz="1200" spc="-6" dirty="0" smtClean="0">
                <a:solidFill>
                  <a:schemeClr val="dk1"/>
                </a:solidFill>
                <a:latin typeface="Calibri" panose="020F0502020204030204" pitchFamily="34" charset="0"/>
              </a:rPr>
              <a:t> 2017 </a:t>
            </a:r>
            <a:r>
              <a:rPr lang="en-US" sz="1200" spc="-6" dirty="0" err="1" smtClean="0">
                <a:solidFill>
                  <a:schemeClr val="dk1"/>
                </a:solidFill>
                <a:latin typeface="Calibri" panose="020F0502020204030204" pitchFamily="34" charset="0"/>
              </a:rPr>
              <a:t>si</a:t>
            </a:r>
            <a:r>
              <a:rPr lang="en-US" sz="1200" spc="-6" dirty="0" smtClean="0">
                <a:solidFill>
                  <a:schemeClr val="dk1"/>
                </a:solidFill>
                <a:latin typeface="Calibri" panose="020F0502020204030204" pitchFamily="34" charset="0"/>
              </a:rPr>
              <a:t> è </a:t>
            </a:r>
            <a:r>
              <a:rPr lang="en-US" sz="1200" spc="-6" dirty="0" err="1" smtClean="0">
                <a:solidFill>
                  <a:schemeClr val="dk1"/>
                </a:solidFill>
                <a:latin typeface="Calibri" panose="020F0502020204030204" pitchFamily="34" charset="0"/>
              </a:rPr>
              <a:t>assistito</a:t>
            </a:r>
            <a:r>
              <a:rPr lang="en-US" sz="1200" spc="-6" dirty="0" smtClean="0">
                <a:solidFill>
                  <a:schemeClr val="dk1"/>
                </a:solidFill>
                <a:latin typeface="Calibri" panose="020F0502020204030204" pitchFamily="34" charset="0"/>
              </a:rPr>
              <a:t> a due </a:t>
            </a:r>
            <a:r>
              <a:rPr lang="en-US" sz="1200" spc="-6" dirty="0" err="1" smtClean="0">
                <a:solidFill>
                  <a:schemeClr val="dk1"/>
                </a:solidFill>
                <a:latin typeface="Calibri" panose="020F0502020204030204" pitchFamily="34" charset="0"/>
              </a:rPr>
              <a:t>attacchi</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particolarmente</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importanti</a:t>
            </a:r>
            <a:r>
              <a:rPr lang="en-US" sz="1200" spc="-6" dirty="0" smtClean="0">
                <a:solidFill>
                  <a:schemeClr val="dk1"/>
                </a:solidFill>
                <a:latin typeface="Calibri" panose="020F0502020204030204" pitchFamily="34" charset="0"/>
              </a:rPr>
              <a:t>. Il primo è </a:t>
            </a:r>
            <a:r>
              <a:rPr lang="en-US" sz="1200" spc="-6" dirty="0" err="1" smtClean="0">
                <a:solidFill>
                  <a:schemeClr val="dk1"/>
                </a:solidFill>
                <a:latin typeface="Calibri" panose="020F0502020204030204" pitchFamily="34" charset="0"/>
              </a:rPr>
              <a:t>stato</a:t>
            </a:r>
            <a:r>
              <a:rPr lang="en-US" sz="1200" spc="-6" dirty="0" smtClean="0">
                <a:solidFill>
                  <a:schemeClr val="dk1"/>
                </a:solidFill>
                <a:latin typeface="Calibri" panose="020F0502020204030204" pitchFamily="34" charset="0"/>
              </a:rPr>
              <a:t> la </a:t>
            </a:r>
            <a:r>
              <a:rPr lang="en-US" sz="1200" spc="-6" dirty="0" err="1" smtClean="0">
                <a:solidFill>
                  <a:schemeClr val="dk1"/>
                </a:solidFill>
                <a:latin typeface="Calibri" panose="020F0502020204030204" pitchFamily="34" charset="0"/>
              </a:rPr>
              <a:t>creazione</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ed</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il</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rilascio</a:t>
            </a:r>
            <a:r>
              <a:rPr lang="en-US" sz="1200" spc="-6" dirty="0" smtClean="0">
                <a:solidFill>
                  <a:schemeClr val="dk1"/>
                </a:solidFill>
                <a:latin typeface="Calibri" panose="020F0502020204030204" pitchFamily="34" charset="0"/>
              </a:rPr>
              <a:t> del virus </a:t>
            </a:r>
            <a:r>
              <a:rPr lang="en-US" sz="1200" spc="-6" dirty="0" err="1" smtClean="0">
                <a:solidFill>
                  <a:schemeClr val="dk1"/>
                </a:solidFill>
                <a:latin typeface="Calibri" panose="020F0502020204030204" pitchFamily="34" charset="0"/>
              </a:rPr>
              <a:t>denominato</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WannaCry</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Ancora</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una</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volta</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rivolto</a:t>
            </a:r>
            <a:r>
              <a:rPr lang="en-US" sz="1200" spc="-6" dirty="0" smtClean="0">
                <a:solidFill>
                  <a:schemeClr val="dk1"/>
                </a:solidFill>
                <a:latin typeface="Calibri" panose="020F0502020204030204" pitchFamily="34" charset="0"/>
              </a:rPr>
              <a:t> a computer </a:t>
            </a:r>
            <a:r>
              <a:rPr lang="en-US" sz="1200" spc="-6" dirty="0" err="1" smtClean="0">
                <a:solidFill>
                  <a:schemeClr val="dk1"/>
                </a:solidFill>
                <a:latin typeface="Calibri" panose="020F0502020204030204" pitchFamily="34" charset="0"/>
              </a:rPr>
              <a:t>operanti</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su</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sistemi</a:t>
            </a:r>
            <a:r>
              <a:rPr lang="en-US" sz="1200" spc="-6" dirty="0" smtClean="0">
                <a:solidFill>
                  <a:schemeClr val="dk1"/>
                </a:solidFill>
                <a:latin typeface="Calibri" panose="020F0502020204030204" pitchFamily="34" charset="0"/>
              </a:rPr>
              <a:t> Windows, </a:t>
            </a:r>
            <a:r>
              <a:rPr lang="en-US" sz="1200" spc="-6" dirty="0" err="1" smtClean="0">
                <a:solidFill>
                  <a:schemeClr val="dk1"/>
                </a:solidFill>
                <a:latin typeface="Calibri" panose="020F0502020204030204" pitchFamily="34" charset="0"/>
              </a:rPr>
              <a:t>il</a:t>
            </a:r>
            <a:r>
              <a:rPr lang="en-US" sz="1200" spc="-6" dirty="0" smtClean="0">
                <a:solidFill>
                  <a:schemeClr val="dk1"/>
                </a:solidFill>
                <a:latin typeface="Calibri" panose="020F0502020204030204" pitchFamily="34" charset="0"/>
              </a:rPr>
              <a:t> virus, </a:t>
            </a:r>
            <a:r>
              <a:rPr lang="en-US" sz="1200" spc="-6" dirty="0" err="1" smtClean="0">
                <a:solidFill>
                  <a:schemeClr val="dk1"/>
                </a:solidFill>
                <a:latin typeface="Calibri" panose="020F0502020204030204" pitchFamily="34" charset="0"/>
              </a:rPr>
              <a:t>utilizzando</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una</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falla</a:t>
            </a:r>
            <a:r>
              <a:rPr lang="en-US" sz="1200" spc="-6" dirty="0" smtClean="0">
                <a:solidFill>
                  <a:schemeClr val="dk1"/>
                </a:solidFill>
                <a:latin typeface="Calibri" panose="020F0502020204030204" pitchFamily="34" charset="0"/>
              </a:rPr>
              <a:t> del </a:t>
            </a:r>
            <a:r>
              <a:rPr lang="en-US" sz="1200" spc="-6" dirty="0" err="1" smtClean="0">
                <a:solidFill>
                  <a:schemeClr val="dk1"/>
                </a:solidFill>
                <a:latin typeface="Calibri" panose="020F0502020204030204" pitchFamily="34" charset="0"/>
              </a:rPr>
              <a:t>sistema</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criptava</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tutti</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i</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dati</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contenuti</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nell'hard</a:t>
            </a:r>
            <a:r>
              <a:rPr lang="en-US" sz="1200" spc="-6" dirty="0" smtClean="0">
                <a:solidFill>
                  <a:schemeClr val="dk1"/>
                </a:solidFill>
                <a:latin typeface="Calibri" panose="020F0502020204030204" pitchFamily="34" charset="0"/>
              </a:rPr>
              <a:t> disk </a:t>
            </a:r>
            <a:r>
              <a:rPr lang="en-US" sz="1200" spc="-6" dirty="0" err="1" smtClean="0">
                <a:solidFill>
                  <a:schemeClr val="dk1"/>
                </a:solidFill>
                <a:latin typeface="Calibri" panose="020F0502020204030204" pitchFamily="34" charset="0"/>
              </a:rPr>
              <a:t>dei</a:t>
            </a:r>
            <a:r>
              <a:rPr lang="en-US" sz="1200" spc="-6" dirty="0" smtClean="0">
                <a:solidFill>
                  <a:schemeClr val="dk1"/>
                </a:solidFill>
                <a:latin typeface="Calibri" panose="020F0502020204030204" pitchFamily="34" charset="0"/>
              </a:rPr>
              <a:t> computer </a:t>
            </a:r>
            <a:r>
              <a:rPr lang="en-US" sz="1200" spc="-6" dirty="0" err="1" smtClean="0">
                <a:solidFill>
                  <a:schemeClr val="dk1"/>
                </a:solidFill>
                <a:latin typeface="Calibri" panose="020F0502020204030204" pitchFamily="34" charset="0"/>
              </a:rPr>
              <a:t>infettati</a:t>
            </a:r>
            <a:r>
              <a:rPr lang="en-US" sz="1200" spc="-6" dirty="0" smtClean="0">
                <a:solidFill>
                  <a:schemeClr val="dk1"/>
                </a:solidFill>
                <a:latin typeface="Calibri" panose="020F0502020204030204" pitchFamily="34" charset="0"/>
              </a:rPr>
              <a:t> e </a:t>
            </a:r>
            <a:r>
              <a:rPr lang="en-US" sz="1200" spc="-6" dirty="0" err="1" smtClean="0">
                <a:solidFill>
                  <a:schemeClr val="dk1"/>
                </a:solidFill>
                <a:latin typeface="Calibri" panose="020F0502020204030204" pitchFamily="34" charset="0"/>
              </a:rPr>
              <a:t>richiedeva</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agli</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utenti</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il</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pagamento</a:t>
            </a:r>
            <a:r>
              <a:rPr lang="en-US" sz="1200" spc="-6" dirty="0" smtClean="0">
                <a:solidFill>
                  <a:schemeClr val="dk1"/>
                </a:solidFill>
                <a:latin typeface="Calibri" panose="020F0502020204030204" pitchFamily="34" charset="0"/>
              </a:rPr>
              <a:t> di </a:t>
            </a:r>
            <a:r>
              <a:rPr lang="en-US" sz="1200" spc="-6" dirty="0" err="1" smtClean="0">
                <a:solidFill>
                  <a:schemeClr val="dk1"/>
                </a:solidFill>
                <a:latin typeface="Calibri" panose="020F0502020204030204" pitchFamily="34" charset="0"/>
              </a:rPr>
              <a:t>una</a:t>
            </a:r>
            <a:r>
              <a:rPr lang="en-US" sz="1200" spc="-6" dirty="0" smtClean="0">
                <a:solidFill>
                  <a:schemeClr val="dk1"/>
                </a:solidFill>
                <a:latin typeface="Calibri" panose="020F0502020204030204" pitchFamily="34" charset="0"/>
              </a:rPr>
              <a:t> </a:t>
            </a:r>
            <a:r>
              <a:rPr lang="en-US" sz="1200" spc="-6" dirty="0" err="1" smtClean="0">
                <a:solidFill>
                  <a:schemeClr val="dk1"/>
                </a:solidFill>
                <a:latin typeface="Calibri" panose="020F0502020204030204" pitchFamily="34" charset="0"/>
              </a:rPr>
              <a:t>somma</a:t>
            </a:r>
            <a:r>
              <a:rPr lang="en-US" sz="1200" spc="-6" dirty="0" smtClean="0">
                <a:solidFill>
                  <a:schemeClr val="dk1"/>
                </a:solidFill>
                <a:latin typeface="Calibri" panose="020F0502020204030204" pitchFamily="34" charset="0"/>
              </a:rPr>
              <a:t> in Bitcoin per </a:t>
            </a:r>
            <a:r>
              <a:rPr lang="en-US" sz="1200" spc="-6" dirty="0" err="1" smtClean="0">
                <a:solidFill>
                  <a:schemeClr val="dk1"/>
                </a:solidFill>
                <a:latin typeface="Calibri" panose="020F0502020204030204" pitchFamily="34" charset="0"/>
              </a:rPr>
              <a:t>avere</a:t>
            </a:r>
            <a:r>
              <a:rPr lang="en-US" sz="1200" spc="-6" dirty="0" smtClean="0">
                <a:solidFill>
                  <a:schemeClr val="dk1"/>
                </a:solidFill>
                <a:latin typeface="Calibri" panose="020F0502020204030204" pitchFamily="34" charset="0"/>
              </a:rPr>
              <a:t> la </a:t>
            </a:r>
            <a:r>
              <a:rPr lang="en-US" sz="1200" spc="-6" dirty="0" err="1" smtClean="0">
                <a:solidFill>
                  <a:schemeClr val="dk1"/>
                </a:solidFill>
                <a:latin typeface="Calibri" panose="020F0502020204030204" pitchFamily="34" charset="0"/>
              </a:rPr>
              <a:t>chiave</a:t>
            </a:r>
            <a:r>
              <a:rPr lang="en-US" sz="1200" spc="-6" dirty="0" smtClean="0">
                <a:solidFill>
                  <a:schemeClr val="dk1"/>
                </a:solidFill>
                <a:latin typeface="Calibri" panose="020F0502020204030204" pitchFamily="34" charset="0"/>
              </a:rPr>
              <a:t> di </a:t>
            </a:r>
            <a:r>
              <a:rPr lang="en-US" sz="1200" spc="-6" dirty="0" err="1" smtClean="0">
                <a:solidFill>
                  <a:schemeClr val="dk1"/>
                </a:solidFill>
                <a:latin typeface="Calibri" panose="020F0502020204030204" pitchFamily="34" charset="0"/>
              </a:rPr>
              <a:t>sblocco</a:t>
            </a:r>
            <a:r>
              <a:rPr lang="en-US" sz="1200" spc="-6" dirty="0" smtClean="0">
                <a:solidFill>
                  <a:schemeClr val="dk1"/>
                </a:solidFill>
                <a:latin typeface="Calibri" panose="020F0502020204030204" pitchFamily="34" charset="0"/>
              </a:rPr>
              <a:t>. </a:t>
            </a:r>
            <a:r>
              <a:rPr lang="it-IT" sz="1200" dirty="0" smtClean="0"/>
              <a:t>Gli esperti sconsigliarono fin da subito agli utenti interessati di pagare il riscatto a causa della mancanza di segnalazioni di persone che ricevevano indietro i loro dati dopo il pagamento. L'attacco ha avuto vita breve, ma impatti significativi, in quanto Microsoft rilasciò un aggiornamento del sistema pochi giorni dopo la diffusione del virus, volto proprio a coprire la falla del sistema utilizzata dal virus per diffondersi.</a:t>
            </a:r>
          </a:p>
          <a:p>
            <a:pPr lvl="0" algn="just" eaLnBrk="0" hangingPunct="0">
              <a:spcBef>
                <a:spcPct val="30000"/>
              </a:spcBef>
              <a:defRPr/>
            </a:pPr>
            <a:endParaRPr lang="it-IT" sz="1200" dirty="0" smtClean="0"/>
          </a:p>
          <a:p>
            <a:pPr marL="0" marR="0" lvl="0" indent="0" algn="l" defTabSz="914400" rtl="0" eaLnBrk="0" fontAlgn="auto" latinLnBrk="0" hangingPunct="0">
              <a:lnSpc>
                <a:spcPct val="100000"/>
              </a:lnSpc>
              <a:spcBef>
                <a:spcPct val="30000"/>
              </a:spcBef>
              <a:spcAft>
                <a:spcPts val="0"/>
              </a:spcAft>
              <a:buClrTx/>
              <a:buSzTx/>
              <a:buFontTx/>
              <a:buNone/>
              <a:tabLst/>
              <a:defRPr/>
            </a:pPr>
            <a:r>
              <a:rPr lang="it-IT" sz="1200" dirty="0" smtClean="0"/>
              <a:t>Un elenco più dettagliato dei </a:t>
            </a:r>
            <a:r>
              <a:rPr lang="it-IT" sz="1200" dirty="0" err="1" smtClean="0"/>
              <a:t>cyberattacchi</a:t>
            </a:r>
            <a:r>
              <a:rPr lang="it-IT" sz="1200" dirty="0" smtClean="0"/>
              <a:t> nel corso dei decenni è disponibile al seguente sito: https://en.wikipedia.org/wiki/Timeline_of_computer_security_hacker_history</a:t>
            </a:r>
          </a:p>
          <a:p>
            <a:pPr lvl="0" algn="l" eaLnBrk="0" hangingPunct="0">
              <a:spcBef>
                <a:spcPct val="30000"/>
              </a:spcBef>
              <a:defRPr/>
            </a:pPr>
            <a:endParaRPr lang="it-IT" sz="1200" dirty="0" smtClean="0"/>
          </a:p>
          <a:p>
            <a:endParaRPr lang="it-IT" sz="1200" dirty="0" smtClean="0"/>
          </a:p>
          <a:p>
            <a:endParaRPr lang="it-IT" sz="1200" dirty="0" smtClean="0"/>
          </a:p>
          <a:p>
            <a:endParaRPr lang="it-IT"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spc="-4" baseline="0" dirty="0" smtClean="0">
              <a:solidFill>
                <a:schemeClr val="dk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12</a:t>
            </a:fld>
            <a:endParaRPr lang="it-IT"/>
          </a:p>
        </p:txBody>
      </p:sp>
    </p:spTree>
    <p:extLst>
      <p:ext uri="{BB962C8B-B14F-4D97-AF65-F5344CB8AC3E}">
        <p14:creationId xmlns:p14="http://schemas.microsoft.com/office/powerpoint/2010/main" val="1335240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Font typeface="+mj-lt"/>
              <a:buAutoNum type="arabicPeriod"/>
            </a:pPr>
            <a:r>
              <a:rPr lang="it-IT" sz="1200" b="0" i="0" u="none" strike="noStrike" kern="1200" baseline="0" dirty="0" smtClean="0">
                <a:solidFill>
                  <a:schemeClr val="tx1"/>
                </a:solidFill>
                <a:latin typeface="+mn-lt"/>
                <a:ea typeface="+mn-ea"/>
                <a:cs typeface="+mn-cs"/>
              </a:rPr>
              <a:t>In tale contesto assume rilevanza mondiale la cyber security. Che cosa si intende con questa parola?  La </a:t>
            </a:r>
            <a:r>
              <a:rPr lang="it-IT" sz="1200" b="0" i="0" u="none" strike="noStrike" kern="1200" baseline="0" dirty="0" err="1" smtClean="0">
                <a:solidFill>
                  <a:schemeClr val="tx1"/>
                </a:solidFill>
                <a:latin typeface="+mn-lt"/>
                <a:ea typeface="+mn-ea"/>
                <a:cs typeface="+mn-cs"/>
              </a:rPr>
              <a:t>cybersecurity</a:t>
            </a:r>
            <a:r>
              <a:rPr lang="it-IT" sz="1200" b="0" i="0" u="none" strike="noStrike" kern="1200" baseline="0" dirty="0" smtClean="0">
                <a:solidFill>
                  <a:schemeClr val="tx1"/>
                </a:solidFill>
                <a:latin typeface="+mn-lt"/>
                <a:ea typeface="+mn-ea"/>
                <a:cs typeface="+mn-cs"/>
              </a:rPr>
              <a:t> rappresenta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l’impegno costante per proteggere i sistemi interconnessi, e tutti i dati ad essi associati, da utilizzi non autorizzati e danni.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A livello personale, è necessario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salvaguardare identità, dati e dispositivi di elaborazione. La nostra identità online rappresenta chi siamo nel cyberspazio: è bene che riveli una quantità limitata di dati per scoraggiare attenzioni indesiderate e crimini informatici.</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A livello aziendale, è responsabilità di tutti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proteggere la reputazione, i dati e i clienti dell’azienda.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A livello statale,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sono in gioco la sicurezza nazionale, la protezione e il benessere dei cittadini. </a:t>
            </a: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13</a:t>
            </a:fld>
            <a:endParaRPr lang="it-IT"/>
          </a:p>
        </p:txBody>
      </p:sp>
    </p:spTree>
    <p:extLst>
      <p:ext uri="{BB962C8B-B14F-4D97-AF65-F5344CB8AC3E}">
        <p14:creationId xmlns:p14="http://schemas.microsoft.com/office/powerpoint/2010/main" val="3909837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sz="1200" dirty="0" smtClean="0">
                <a:cs typeface="+mn-cs"/>
              </a:rPr>
              <a:t>AUDIO</a:t>
            </a:r>
          </a:p>
          <a:p>
            <a:pPr marL="228600" indent="-228600" algn="just">
              <a:lnSpc>
                <a:spcPct val="120000"/>
              </a:lnSpc>
              <a:buFont typeface="+mj-lt"/>
              <a:buAutoNum type="arabicPeriod"/>
              <a:defRPr/>
            </a:pPr>
            <a:r>
              <a:rPr lang="it-IT" sz="1200" dirty="0" smtClean="0">
                <a:cs typeface="Arial" charset="0"/>
              </a:rPr>
              <a:t>Per comprendere dunque appieno l'importanza di proteggere i dati in nostro possesso e mettere in atto le relative contromisure, occorre iniziare a porci alcune semplici domande:</a:t>
            </a:r>
          </a:p>
          <a:p>
            <a:pPr marL="342900" indent="-342900" algn="just">
              <a:lnSpc>
                <a:spcPct val="120000"/>
              </a:lnSpc>
              <a:buFont typeface="+mj-lt"/>
              <a:buAutoNum type="arabicPeriod"/>
              <a:defRPr/>
            </a:pPr>
            <a:r>
              <a:rPr lang="it-IT" sz="1200" dirty="0" smtClean="0">
                <a:cs typeface="Arial" charset="0"/>
              </a:rPr>
              <a:t>Perché è importante parlare di sicurezza informatica? </a:t>
            </a:r>
          </a:p>
          <a:p>
            <a:pPr marL="342900" indent="-342900" algn="just">
              <a:lnSpc>
                <a:spcPct val="120000"/>
              </a:lnSpc>
              <a:buFont typeface="+mj-lt"/>
              <a:buAutoNum type="arabicPeriod"/>
              <a:defRPr/>
            </a:pPr>
            <a:r>
              <a:rPr lang="it-IT" sz="1200" dirty="0" smtClean="0">
                <a:cs typeface="Arial" charset="0"/>
              </a:rPr>
              <a:t>Quali sono gli ambiti di competenza che la sicurezza informatica tocca?</a:t>
            </a:r>
          </a:p>
          <a:p>
            <a:pPr marL="342900" indent="-342900" algn="just">
              <a:lnSpc>
                <a:spcPct val="120000"/>
              </a:lnSpc>
              <a:buFont typeface="+mj-lt"/>
              <a:buAutoNum type="arabicPeriod"/>
              <a:defRPr/>
            </a:pPr>
            <a:r>
              <a:rPr lang="it-IT" sz="1200" dirty="0" smtClean="0">
                <a:cs typeface="Arial" charset="0"/>
              </a:rPr>
              <a:t>Come si mette in piedi un sistema di sicurezza informatica in ambito professionale?</a:t>
            </a:r>
          </a:p>
          <a:p>
            <a:pPr marL="342900" indent="-342900" algn="just">
              <a:lnSpc>
                <a:spcPct val="120000"/>
              </a:lnSpc>
              <a:buFont typeface="+mj-lt"/>
              <a:buAutoNum type="arabicPeriod"/>
              <a:defRPr/>
            </a:pPr>
            <a:r>
              <a:rPr lang="it-IT" sz="1200" dirty="0" smtClean="0">
                <a:cs typeface="Arial" charset="0"/>
              </a:rPr>
              <a:t>Chi sono i soggetti interessati a sviluppare (e gestire) sistemi di sicurezza informatica?</a:t>
            </a:r>
          </a:p>
          <a:p>
            <a:pPr marL="228600" indent="-228600" algn="just">
              <a:lnSpc>
                <a:spcPct val="120000"/>
              </a:lnSpc>
              <a:buFont typeface="+mj-lt"/>
              <a:buAutoNum type="arabicPeriod"/>
              <a:defRPr/>
            </a:pPr>
            <a:r>
              <a:rPr lang="it-IT" sz="1200" dirty="0" smtClean="0">
                <a:cs typeface="Arial" charset="0"/>
              </a:rPr>
              <a:t>Rispondere in maniera chiara a</a:t>
            </a:r>
            <a:r>
              <a:rPr lang="it-IT" sz="1200" baseline="0" dirty="0" smtClean="0">
                <a:cs typeface="Arial" charset="0"/>
              </a:rPr>
              <a:t> domande del genere è </a:t>
            </a:r>
            <a:r>
              <a:rPr lang="it-IT" sz="1200" dirty="0" smtClean="0">
                <a:cs typeface="Arial" charset="0"/>
              </a:rPr>
              <a:t>essenziale per capire come realizzare correttamente un efficace sistema di protezione dei dati in nostro possesso.</a:t>
            </a:r>
          </a:p>
          <a:p>
            <a:pPr marL="228600" indent="-228600" algn="just">
              <a:lnSpc>
                <a:spcPct val="120000"/>
              </a:lnSpc>
              <a:buFont typeface="+mj-lt"/>
              <a:buAutoNum type="arabicPeriod"/>
              <a:defRPr/>
            </a:pPr>
            <a:r>
              <a:rPr lang="it-IT" sz="1200" dirty="0" smtClean="0">
                <a:cs typeface="Arial" charset="0"/>
              </a:rPr>
              <a:t>Proseguiamo, allora, per conoscere</a:t>
            </a:r>
            <a:r>
              <a:rPr lang="it-IT" sz="1200" baseline="0" dirty="0" smtClean="0">
                <a:cs typeface="Arial" charset="0"/>
              </a:rPr>
              <a:t> nel dettaglio gli ambiti di competenza della sicurezza informatica!</a:t>
            </a:r>
            <a:endParaRPr lang="it-IT" sz="1200" dirty="0" smtClean="0">
              <a:cs typeface="Arial" charset="0"/>
            </a:endParaRPr>
          </a:p>
          <a:p>
            <a:endParaRPr lang="it-IT" sz="1200" b="0" i="0" u="none" strike="noStrike" kern="1200" baseline="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t>14</a:t>
            </a:fld>
            <a:endParaRPr lang="it-IT"/>
          </a:p>
        </p:txBody>
      </p:sp>
    </p:spTree>
    <p:extLst>
      <p:ext uri="{BB962C8B-B14F-4D97-AF65-F5344CB8AC3E}">
        <p14:creationId xmlns:p14="http://schemas.microsoft.com/office/powerpoint/2010/main" val="4163521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nSpc>
                <a:spcPct val="150000"/>
              </a:lnSpc>
              <a:buFont typeface="+mj-lt"/>
              <a:buNone/>
            </a:pPr>
            <a:r>
              <a:rPr lang="it-IT" sz="1200" kern="1200" dirty="0" smtClean="0">
                <a:solidFill>
                  <a:schemeClr val="tx1"/>
                </a:solidFill>
                <a:latin typeface="Garamond"/>
                <a:ea typeface="+mn-ea"/>
                <a:cs typeface="Garamond"/>
              </a:rPr>
              <a:t>AUDIO</a:t>
            </a:r>
          </a:p>
          <a:p>
            <a:pPr marL="228600" indent="-228600" algn="just">
              <a:lnSpc>
                <a:spcPct val="120000"/>
              </a:lnSpc>
              <a:buFont typeface="+mj-lt"/>
              <a:buAutoNum type="arabicPeriod"/>
              <a:defRPr/>
            </a:pPr>
            <a:r>
              <a:rPr lang="it-IT" sz="1200" dirty="0" smtClean="0">
                <a:cs typeface="Arial" charset="0"/>
              </a:rPr>
              <a:t>Un‘efficace protezione dei nostri dati permette non solo di essere in linea con i requisiti della normativa, ma anche di salvaguardare </a:t>
            </a:r>
          </a:p>
          <a:p>
            <a:pPr marL="228600" indent="-228600" algn="just">
              <a:lnSpc>
                <a:spcPct val="120000"/>
              </a:lnSpc>
              <a:buFont typeface="+mj-lt"/>
              <a:buAutoNum type="arabicPeriod"/>
              <a:defRPr/>
            </a:pPr>
            <a:r>
              <a:rPr lang="it-IT" sz="1200" dirty="0" smtClean="0">
                <a:cs typeface="Arial" charset="0"/>
              </a:rPr>
              <a:t>il nostro lavoro e la nostra reputazione, </a:t>
            </a:r>
          </a:p>
          <a:p>
            <a:pPr marL="228600" indent="-228600" algn="just">
              <a:lnSpc>
                <a:spcPct val="120000"/>
              </a:lnSpc>
              <a:buFont typeface="+mj-lt"/>
              <a:buAutoNum type="arabicPeriod"/>
              <a:defRPr/>
            </a:pPr>
            <a:r>
              <a:rPr lang="it-IT" sz="1200" dirty="0" smtClean="0">
                <a:cs typeface="Arial" charset="0"/>
              </a:rPr>
              <a:t>la nostra dotazione tecnologica e il relativo contenuto, nonché la nostra</a:t>
            </a:r>
          </a:p>
          <a:p>
            <a:pPr marL="228600" indent="-228600" algn="just">
              <a:lnSpc>
                <a:spcPct val="120000"/>
              </a:lnSpc>
              <a:buFont typeface="+mj-lt"/>
              <a:buAutoNum type="arabicPeriod"/>
              <a:defRPr/>
            </a:pPr>
            <a:r>
              <a:rPr lang="it-IT" sz="1200" dirty="0" smtClean="0">
                <a:cs typeface="Arial" charset="0"/>
              </a:rPr>
              <a:t>identità personale e quella dei nostri clienti.</a:t>
            </a:r>
            <a:r>
              <a:rPr lang="it-IT" sz="1200" baseline="0" dirty="0" smtClean="0">
                <a:cs typeface="Arial" charset="0"/>
              </a:rPr>
              <a:t> </a:t>
            </a:r>
            <a:r>
              <a:rPr lang="it-IT" sz="1200" kern="1200" dirty="0" smtClean="0">
                <a:solidFill>
                  <a:schemeClr val="tx1"/>
                </a:solidFill>
                <a:latin typeface="+mn-lt"/>
                <a:ea typeface="+mn-ea"/>
                <a:cs typeface="Arial" charset="0"/>
              </a:rPr>
              <a:t>Ecco perché la sicurezza informatica può essere messa in atto e sviluppata secondo tre ambiti di competenza ben specifici:</a:t>
            </a:r>
          </a:p>
          <a:p>
            <a:pPr marL="228600" indent="-228600" algn="just">
              <a:lnSpc>
                <a:spcPct val="120000"/>
              </a:lnSpc>
              <a:buFont typeface="+mj-lt"/>
              <a:buAutoNum type="arabicPeriod"/>
              <a:defRPr/>
            </a:pPr>
            <a:r>
              <a:rPr lang="it-IT" sz="1200" b="0" dirty="0" smtClean="0">
                <a:cs typeface="Arial" charset="0"/>
              </a:rPr>
              <a:t>Giuridico</a:t>
            </a:r>
          </a:p>
          <a:p>
            <a:pPr marL="228600" indent="-228600" algn="just">
              <a:lnSpc>
                <a:spcPct val="120000"/>
              </a:lnSpc>
              <a:buFont typeface="+mj-lt"/>
              <a:buAutoNum type="arabicPeriod"/>
              <a:defRPr/>
            </a:pPr>
            <a:r>
              <a:rPr lang="it-IT" sz="1200" b="0" dirty="0" smtClean="0">
                <a:cs typeface="Arial" charset="0"/>
              </a:rPr>
              <a:t>Organizzativo</a:t>
            </a:r>
          </a:p>
          <a:p>
            <a:pPr marL="228600" indent="-228600" algn="just">
              <a:lnSpc>
                <a:spcPct val="120000"/>
              </a:lnSpc>
              <a:buFont typeface="+mj-lt"/>
              <a:buAutoNum type="arabicPeriod"/>
              <a:defRPr/>
            </a:pPr>
            <a:r>
              <a:rPr lang="it-IT" sz="1200" b="0" dirty="0" smtClean="0">
                <a:cs typeface="Arial" charset="0"/>
              </a:rPr>
              <a:t>Tecnologico</a:t>
            </a:r>
          </a:p>
          <a:p>
            <a:pPr marL="228600" indent="-228600" algn="just">
              <a:lnSpc>
                <a:spcPct val="120000"/>
              </a:lnSpc>
              <a:buFont typeface="+mj-lt"/>
              <a:buAutoNum type="arabicPeriod"/>
              <a:defRPr/>
            </a:pPr>
            <a:r>
              <a:rPr lang="it-IT" sz="1200" dirty="0" smtClean="0">
                <a:cs typeface="Arial" charset="0"/>
              </a:rPr>
              <a:t>L'ambito giuridico riguarda l'insieme delle leggi e delle norme specifiche sul tema, emanate a livello domestico ed internazionale. I principali interventi normativi sono:</a:t>
            </a:r>
          </a:p>
          <a:p>
            <a:pPr marL="228600" indent="-228600" algn="just">
              <a:lnSpc>
                <a:spcPct val="120000"/>
              </a:lnSpc>
              <a:buFont typeface="+mj-lt"/>
              <a:buAutoNum type="arabicPeriod"/>
              <a:defRPr/>
            </a:pPr>
            <a:r>
              <a:rPr lang="it-IT" sz="1200" dirty="0" smtClean="0">
                <a:cs typeface="Arial" charset="0"/>
              </a:rPr>
              <a:t>normativa di riferimento </a:t>
            </a:r>
            <a:r>
              <a:rPr lang="it-IT" sz="1200" i="1" dirty="0" smtClean="0">
                <a:cs typeface="Arial" charset="0"/>
              </a:rPr>
              <a:t>(ad</a:t>
            </a:r>
            <a:r>
              <a:rPr lang="it-IT" sz="1200" i="1" baseline="0" dirty="0" smtClean="0">
                <a:cs typeface="Arial" charset="0"/>
              </a:rPr>
              <a:t> esempio, </a:t>
            </a:r>
            <a:r>
              <a:rPr lang="it-IT" sz="1200" i="1" dirty="0" smtClean="0">
                <a:cs typeface="Arial" charset="0"/>
              </a:rPr>
              <a:t>Norme ISO sulla sicurezza informatica);</a:t>
            </a:r>
          </a:p>
          <a:p>
            <a:pPr marL="228600" indent="-228600" algn="just">
              <a:lnSpc>
                <a:spcPct val="120000"/>
              </a:lnSpc>
              <a:buFont typeface="+mj-lt"/>
              <a:buAutoNum type="arabicPeriod"/>
              <a:defRPr/>
            </a:pPr>
            <a:r>
              <a:rPr lang="it-IT" sz="1200" dirty="0" smtClean="0">
                <a:cs typeface="Arial" charset="0"/>
              </a:rPr>
              <a:t>direttive e regolamenti europei </a:t>
            </a:r>
            <a:r>
              <a:rPr lang="it-IT" sz="1200" i="1" dirty="0" smtClean="0">
                <a:cs typeface="Arial" charset="0"/>
              </a:rPr>
              <a:t>(ad esempio, il GDPR) e</a:t>
            </a:r>
          </a:p>
          <a:p>
            <a:pPr marL="228600" indent="-228600" algn="just">
              <a:lnSpc>
                <a:spcPct val="120000"/>
              </a:lnSpc>
              <a:buFont typeface="+mj-lt"/>
              <a:buAutoNum type="arabicPeriod"/>
              <a:defRPr/>
            </a:pPr>
            <a:r>
              <a:rPr lang="it-IT" sz="1200" dirty="0" smtClean="0">
                <a:cs typeface="Arial" charset="0"/>
              </a:rPr>
              <a:t>principi di sicurezza informatica e privacy presenti nella legislazione nazionale </a:t>
            </a:r>
            <a:r>
              <a:rPr lang="it-IT" sz="1200" i="1" dirty="0" smtClean="0">
                <a:cs typeface="Arial" charset="0"/>
              </a:rPr>
              <a:t>(ad</a:t>
            </a:r>
            <a:r>
              <a:rPr lang="it-IT" sz="1200" i="1" baseline="0" dirty="0" smtClean="0">
                <a:cs typeface="Arial" charset="0"/>
              </a:rPr>
              <a:t> esempio, i </a:t>
            </a:r>
            <a:r>
              <a:rPr lang="it-IT" sz="1200" i="1" dirty="0" smtClean="0">
                <a:cs typeface="Arial" charset="0"/>
              </a:rPr>
              <a:t>Provvedimenti del Garante Privacy).</a:t>
            </a:r>
            <a:endParaRPr lang="it-IT" sz="1200" dirty="0" smtClean="0">
              <a:cs typeface="Arial" charset="0"/>
            </a:endParaRPr>
          </a:p>
          <a:p>
            <a:pPr marL="228600" indent="-228600" algn="just">
              <a:lnSpc>
                <a:spcPct val="120000"/>
              </a:lnSpc>
              <a:buFont typeface="+mj-lt"/>
              <a:buAutoNum type="arabicPeriod"/>
              <a:defRPr/>
            </a:pPr>
            <a:r>
              <a:rPr lang="it-IT" sz="1200" dirty="0" smtClean="0">
                <a:cs typeface="Arial" charset="0"/>
              </a:rPr>
              <a:t>L'ambito organizzativo definisce le linee guida che i singoli soggetti decidono di seguire per prevenire i rischi informatici. Tra queste è possibile individuare, ad esempio:</a:t>
            </a:r>
          </a:p>
          <a:p>
            <a:pPr marL="228600" indent="-228600" algn="just">
              <a:lnSpc>
                <a:spcPct val="120000"/>
              </a:lnSpc>
              <a:buFont typeface="+mj-lt"/>
              <a:buAutoNum type="arabicPeriod"/>
              <a:defRPr/>
            </a:pPr>
            <a:r>
              <a:rPr lang="it-IT" sz="1200" dirty="0" smtClean="0">
                <a:cs typeface="Arial" charset="0"/>
              </a:rPr>
              <a:t>i regolamenti interni alle varie aziende;</a:t>
            </a:r>
          </a:p>
          <a:p>
            <a:pPr marL="228600" indent="-228600" algn="just">
              <a:lnSpc>
                <a:spcPct val="120000"/>
              </a:lnSpc>
              <a:buFont typeface="+mj-lt"/>
              <a:buAutoNum type="arabicPeriod"/>
              <a:defRPr/>
            </a:pPr>
            <a:r>
              <a:rPr lang="it-IT" sz="1200" dirty="0" smtClean="0">
                <a:cs typeface="Arial" charset="0"/>
              </a:rPr>
              <a:t>le procedure e le istruzioni operative per il corretto uso dei sistemi informatici;</a:t>
            </a:r>
          </a:p>
          <a:p>
            <a:pPr marL="228600" indent="-228600" algn="just">
              <a:lnSpc>
                <a:spcPct val="120000"/>
              </a:lnSpc>
              <a:buFont typeface="+mj-lt"/>
              <a:buAutoNum type="arabicPeriod"/>
              <a:defRPr/>
            </a:pPr>
            <a:r>
              <a:rPr lang="it-IT" sz="1200" dirty="0" smtClean="0">
                <a:cs typeface="Arial" charset="0"/>
              </a:rPr>
              <a:t>i piani di sicurezza informatica;</a:t>
            </a:r>
          </a:p>
          <a:p>
            <a:pPr marL="228600" indent="-228600" algn="just">
              <a:lnSpc>
                <a:spcPct val="120000"/>
              </a:lnSpc>
              <a:buFont typeface="+mj-lt"/>
              <a:buAutoNum type="arabicPeriod"/>
              <a:defRPr/>
            </a:pPr>
            <a:r>
              <a:rPr lang="it-IT" sz="1200" dirty="0" smtClean="0">
                <a:cs typeface="Arial" charset="0"/>
              </a:rPr>
              <a:t>e i modelli organizzativi in materia di sicurezza informatica e protezione dei dati personali.</a:t>
            </a:r>
          </a:p>
          <a:p>
            <a:pPr marL="228600" indent="-228600" algn="just">
              <a:lnSpc>
                <a:spcPct val="120000"/>
              </a:lnSpc>
              <a:buFont typeface="+mj-lt"/>
              <a:buAutoNum type="arabicPeriod"/>
              <a:defRPr/>
            </a:pPr>
            <a:r>
              <a:rPr lang="it-IT" sz="1200" dirty="0" smtClean="0">
                <a:cs typeface="Arial" charset="0"/>
              </a:rPr>
              <a:t>L'ambito tecnologico è infine l'insieme degli strumenti hardware e software che gli interessati possono utilizzare per mitigare il rischio informatico:</a:t>
            </a:r>
          </a:p>
          <a:p>
            <a:pPr marL="228600" indent="-228600" algn="just">
              <a:lnSpc>
                <a:spcPct val="120000"/>
              </a:lnSpc>
              <a:buFont typeface="+mj-lt"/>
              <a:buAutoNum type="arabicPeriod"/>
              <a:defRPr/>
            </a:pPr>
            <a:r>
              <a:rPr lang="it-IT" sz="1200" dirty="0" smtClean="0">
                <a:cs typeface="Arial" charset="0"/>
              </a:rPr>
              <a:t>computer e server;</a:t>
            </a:r>
          </a:p>
          <a:p>
            <a:pPr marL="228600" indent="-228600" algn="just">
              <a:lnSpc>
                <a:spcPct val="120000"/>
              </a:lnSpc>
              <a:buFont typeface="+mj-lt"/>
              <a:buAutoNum type="arabicPeriod"/>
              <a:defRPr/>
            </a:pPr>
            <a:r>
              <a:rPr lang="it-IT" sz="1200" dirty="0" smtClean="0">
                <a:cs typeface="Arial" charset="0"/>
              </a:rPr>
              <a:t>firewall, antivirus, antispam;</a:t>
            </a:r>
          </a:p>
          <a:p>
            <a:pPr marL="228600" indent="-228600" algn="just">
              <a:lnSpc>
                <a:spcPct val="120000"/>
              </a:lnSpc>
              <a:buFont typeface="+mj-lt"/>
              <a:buAutoNum type="arabicPeriod"/>
              <a:defRPr/>
            </a:pPr>
            <a:r>
              <a:rPr lang="it-IT" sz="1200" dirty="0" smtClean="0">
                <a:cs typeface="Arial" charset="0"/>
              </a:rPr>
              <a:t>tracciatura e memorizzazione degli accessi al sistema ed agli applicativi;</a:t>
            </a:r>
          </a:p>
          <a:p>
            <a:pPr marL="228600" indent="-228600" algn="just">
              <a:lnSpc>
                <a:spcPct val="120000"/>
              </a:lnSpc>
              <a:buFont typeface="+mj-lt"/>
              <a:buAutoNum type="arabicPeriod"/>
              <a:defRPr/>
            </a:pPr>
            <a:r>
              <a:rPr lang="it-IT" sz="1200" dirty="0" smtClean="0">
                <a:cs typeface="Arial" charset="0"/>
              </a:rPr>
              <a:t>sistemi di protezioni degli hardware (come cavi antifurto con chiave di sicurezza o combinazione per portatili o desktop; servizi di ricerca dispositivi e cancellazione dati a distanza, eccetera)</a:t>
            </a:r>
          </a:p>
          <a:p>
            <a:pPr marL="228600" indent="-228600" algn="just">
              <a:lnSpc>
                <a:spcPct val="120000"/>
              </a:lnSpc>
              <a:buFont typeface="+mj-lt"/>
              <a:buAutoNum type="arabicPeriod"/>
              <a:defRPr/>
            </a:pPr>
            <a:endParaRPr lang="it-IT" sz="1200" dirty="0" smtClean="0">
              <a:cs typeface="Arial" charset="0"/>
            </a:endParaRPr>
          </a:p>
          <a:p>
            <a:pPr marL="342900" indent="-342900" algn="just">
              <a:lnSpc>
                <a:spcPct val="120000"/>
              </a:lnSpc>
              <a:buFont typeface="+mj-lt"/>
              <a:buAutoNum type="arabicPeriod"/>
              <a:defRPr/>
            </a:pPr>
            <a:endParaRPr lang="it-IT" sz="1200" i="1" dirty="0" smtClean="0">
              <a:cs typeface="Arial" charset="0"/>
            </a:endParaRPr>
          </a:p>
          <a:p>
            <a:pPr marL="228600" indent="-228600" algn="just">
              <a:lnSpc>
                <a:spcPct val="120000"/>
              </a:lnSpc>
              <a:buFont typeface="+mj-lt"/>
              <a:buAutoNum type="arabicPeriod"/>
              <a:defRPr/>
            </a:pPr>
            <a:endParaRPr lang="it-IT" sz="1200" dirty="0" smtClean="0">
              <a:cs typeface="Arial" charset="0"/>
            </a:endParaRPr>
          </a:p>
          <a:p>
            <a:pPr marL="228600" indent="-228600">
              <a:buFont typeface="+mj-lt"/>
              <a:buAutoNum type="arabicPeriod"/>
            </a:pPr>
            <a:endParaRPr lang="it-IT" sz="1200" b="0" i="0" u="none" strike="noStrike" kern="1200" baseline="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t>15</a:t>
            </a:fld>
            <a:endParaRPr lang="it-IT"/>
          </a:p>
        </p:txBody>
      </p:sp>
    </p:spTree>
    <p:extLst>
      <p:ext uri="{BB962C8B-B14F-4D97-AF65-F5344CB8AC3E}">
        <p14:creationId xmlns:p14="http://schemas.microsoft.com/office/powerpoint/2010/main" val="1836352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nSpc>
                <a:spcPct val="150000"/>
              </a:lnSpc>
              <a:buFont typeface="+mj-lt"/>
              <a:buNone/>
            </a:pPr>
            <a:r>
              <a:rPr lang="it-IT" sz="1200" kern="1200" dirty="0" smtClean="0">
                <a:solidFill>
                  <a:schemeClr val="tx1"/>
                </a:solidFill>
                <a:latin typeface="Garamond"/>
                <a:ea typeface="+mn-ea"/>
                <a:cs typeface="Garamond"/>
              </a:rPr>
              <a:t>AUDIO</a:t>
            </a:r>
          </a:p>
          <a:p>
            <a:pPr marL="228600" indent="-228600">
              <a:buFont typeface="+mj-lt"/>
              <a:buAutoNum type="arabicPeriod"/>
            </a:pPr>
            <a:r>
              <a:rPr lang="it-IT" sz="1200" kern="1200" dirty="0" smtClean="0">
                <a:solidFill>
                  <a:schemeClr val="tx1"/>
                </a:solidFill>
                <a:effectLst/>
                <a:latin typeface="+mn-lt"/>
                <a:ea typeface="+mn-ea"/>
                <a:cs typeface="+mn-cs"/>
              </a:rPr>
              <a:t>Abbiamo più volte parlato di dato personale. </a:t>
            </a:r>
          </a:p>
          <a:p>
            <a:pPr marL="228600" indent="-228600">
              <a:buFont typeface="+mj-lt"/>
              <a:buAutoNum type="arabicPeriod"/>
            </a:pPr>
            <a:r>
              <a:rPr lang="it-IT" sz="1200" kern="1200" dirty="0" smtClean="0">
                <a:solidFill>
                  <a:schemeClr val="tx1"/>
                </a:solidFill>
                <a:effectLst/>
                <a:latin typeface="+mn-lt"/>
                <a:ea typeface="+mn-ea"/>
                <a:cs typeface="+mn-cs"/>
              </a:rPr>
              <a:t>Qualsiasi informazione che identifica una persona in modo univoco come individuo, può essere considerata dato personale.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Facciamo qualche esempio.</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Il primo è la cartella medica: ogni volta che ci rechiamo in ambulatori medici vengono aggiunte informazioni sulla nostra cartella medica elettronica (EHR, </a:t>
            </a:r>
            <a:r>
              <a:rPr lang="it-IT" sz="1200" b="0" i="0" u="none" strike="noStrike" kern="1200" baseline="0" dirty="0" err="1" smtClean="0">
                <a:solidFill>
                  <a:schemeClr val="tx1"/>
                </a:solidFill>
                <a:latin typeface="+mn-lt"/>
                <a:ea typeface="+mn-ea"/>
                <a:cs typeface="+mn-cs"/>
              </a:rPr>
              <a:t>electronic</a:t>
            </a:r>
            <a:r>
              <a:rPr lang="it-IT" sz="1200" b="0" i="0" u="none" strike="noStrike" kern="1200" baseline="0" dirty="0" smtClean="0">
                <a:solidFill>
                  <a:schemeClr val="tx1"/>
                </a:solidFill>
                <a:latin typeface="+mn-lt"/>
                <a:ea typeface="+mn-ea"/>
                <a:cs typeface="+mn-cs"/>
              </a:rPr>
              <a:t> </a:t>
            </a:r>
            <a:r>
              <a:rPr lang="it-IT" sz="1200" b="0" i="0" u="none" strike="noStrike" kern="1200" baseline="0" dirty="0" err="1" smtClean="0">
                <a:solidFill>
                  <a:schemeClr val="tx1"/>
                </a:solidFill>
                <a:latin typeface="+mn-lt"/>
                <a:ea typeface="+mn-ea"/>
                <a:cs typeface="+mn-cs"/>
              </a:rPr>
              <a:t>health</a:t>
            </a:r>
            <a:r>
              <a:rPr lang="it-IT" sz="1200" b="0" i="0" u="none" strike="noStrike" kern="1200" baseline="0" dirty="0" smtClean="0">
                <a:solidFill>
                  <a:schemeClr val="tx1"/>
                </a:solidFill>
                <a:latin typeface="+mn-lt"/>
                <a:ea typeface="+mn-ea"/>
                <a:cs typeface="+mn-cs"/>
              </a:rPr>
              <a:t> </a:t>
            </a:r>
            <a:r>
              <a:rPr lang="it-IT" sz="1200" b="0" i="0" u="none" strike="noStrike" kern="1200" baseline="0" dirty="0" err="1" smtClean="0">
                <a:solidFill>
                  <a:schemeClr val="tx1"/>
                </a:solidFill>
                <a:latin typeface="+mn-lt"/>
                <a:ea typeface="+mn-ea"/>
                <a:cs typeface="+mn-cs"/>
              </a:rPr>
              <a:t>records</a:t>
            </a:r>
            <a:r>
              <a:rPr lang="it-IT" sz="1200" b="0" i="0" u="none" strike="noStrike" kern="1200" baseline="0" dirty="0" smtClean="0">
                <a:solidFill>
                  <a:schemeClr val="tx1"/>
                </a:solidFill>
                <a:latin typeface="+mn-lt"/>
                <a:ea typeface="+mn-ea"/>
                <a:cs typeface="+mn-cs"/>
              </a:rPr>
              <a:t>).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Le prescrizioni del medico sono inserite in tale cartella, che include dati sulla salute fisica, mentale e altri dati personali anche non prettamente medici. Ad esempio, se da bambino abbiamo ricevuto consulenze in occasione di grandi cambiamenti familiari, questo dato sarà inserito nella nostra cartella medica. Oltre alla cronologia medica e ai dati personali, la cartella può contenere anche informazioni sulla famiglia di appartenenza. I dispositivi medici come le fitness band, che usano la piattaforma </a:t>
            </a:r>
            <a:r>
              <a:rPr lang="it-IT" sz="1200" b="0" i="0" u="none" strike="noStrike" kern="1200" baseline="0" dirty="0" err="1" smtClean="0">
                <a:solidFill>
                  <a:schemeClr val="tx1"/>
                </a:solidFill>
                <a:latin typeface="+mn-lt"/>
                <a:ea typeface="+mn-ea"/>
                <a:cs typeface="+mn-cs"/>
              </a:rPr>
              <a:t>cloud</a:t>
            </a:r>
            <a:r>
              <a:rPr lang="it-IT" sz="1200" b="0" i="0" u="none" strike="noStrike" kern="1200" baseline="0" dirty="0" smtClean="0">
                <a:solidFill>
                  <a:schemeClr val="tx1"/>
                </a:solidFill>
                <a:latin typeface="+mn-lt"/>
                <a:ea typeface="+mn-ea"/>
                <a:cs typeface="+mn-cs"/>
              </a:rPr>
              <a:t> per visualizzare o trasferire dati clinici quali la frequenza cardiaca, la pressione del sangue e la glicemia, generano enormi quantità di dati clinici che possono essere aggiunti alla cartella medica. </a:t>
            </a:r>
          </a:p>
          <a:p>
            <a:pPr marL="228600" indent="-228600">
              <a:buFont typeface="+mj-lt"/>
              <a:buAutoNum type="arabicPeriod"/>
            </a:pPr>
            <a:r>
              <a:rPr lang="it-IT" sz="1200" kern="1200" dirty="0" smtClean="0">
                <a:solidFill>
                  <a:schemeClr val="tx1"/>
                </a:solidFill>
                <a:effectLst/>
                <a:latin typeface="+mn-lt"/>
                <a:ea typeface="+mn-ea"/>
                <a:cs typeface="+mn-cs"/>
              </a:rPr>
              <a:t>Un secondo esempio è il curriculum scolastico. Le informazioni su risultati e voti, presenze, corsi frequentati, titoli e riconoscimenti ottenuti ed eventuali note disciplinari vengono registrati nel curriculum scolastico. Tale curriculum può contenere anche informazioni su</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contatti, stato di salute e vaccinazioni, programmi educativi personalizzati (IEP, </a:t>
            </a:r>
            <a:r>
              <a:rPr lang="it-IT" sz="1200" kern="1200" dirty="0" err="1" smtClean="0">
                <a:solidFill>
                  <a:schemeClr val="tx1"/>
                </a:solidFill>
                <a:effectLst/>
                <a:latin typeface="+mn-lt"/>
                <a:ea typeface="+mn-ea"/>
                <a:cs typeface="+mn-cs"/>
              </a:rPr>
              <a:t>individualized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education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programs</a:t>
            </a:r>
            <a:r>
              <a:rPr lang="it-IT" sz="1200" kern="1200" dirty="0" smtClean="0">
                <a:solidFill>
                  <a:schemeClr val="tx1"/>
                </a:solidFill>
                <a:effectLst/>
                <a:latin typeface="+mn-lt"/>
                <a:ea typeface="+mn-ea"/>
                <a:cs typeface="+mn-cs"/>
              </a:rPr>
              <a:t>) e simili.</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Un terzo esempio sono i dati lavorativi e finanziari, che possono contenere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informazioni </a:t>
            </a:r>
            <a:r>
              <a:rPr lang="it-IT" sz="1200" b="0" i="0" u="none" strike="noStrike" kern="1200" baseline="0" dirty="0" smtClean="0">
                <a:solidFill>
                  <a:schemeClr val="tx1"/>
                </a:solidFill>
                <a:latin typeface="+mn-lt"/>
                <a:ea typeface="+mn-ea"/>
                <a:cs typeface="+mn-cs"/>
              </a:rPr>
              <a:t>sulle entrate e le spese. I dati fiscali possono includere buste paga, </a:t>
            </a:r>
            <a:r>
              <a:rPr lang="it-IT" sz="1200" b="0" i="0" u="none" strike="noStrike" kern="1200" baseline="0" dirty="0" smtClean="0">
                <a:solidFill>
                  <a:schemeClr val="tx1"/>
                </a:solidFill>
                <a:latin typeface="+mn-lt"/>
                <a:ea typeface="+mn-ea"/>
                <a:cs typeface="+mn-cs"/>
              </a:rPr>
              <a:t>estratti conto delle carte di credito, il rating del credito e altre informazioni bancarie.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Le informazioni lavorative infine possono includere gli incarichi precedenti e le relative prestazioni. </a:t>
            </a:r>
          </a:p>
          <a:p>
            <a:pPr marL="0" indent="0">
              <a:buFont typeface="Arial" panose="020B0604020202020204" pitchFamily="34" charset="0"/>
              <a:buNone/>
            </a:pPr>
            <a:endParaRPr lang="it-IT" sz="1200" b="0" i="0" u="none" strike="noStrike" kern="1200" baseline="0" dirty="0" smtClean="0">
              <a:solidFill>
                <a:schemeClr val="tx1"/>
              </a:solidFill>
              <a:latin typeface="+mn-lt"/>
              <a:ea typeface="+mn-ea"/>
              <a:cs typeface="+mn-cs"/>
            </a:endParaRPr>
          </a:p>
          <a:p>
            <a:r>
              <a:rPr lang="it-IT" sz="1200" b="0" i="0" u="none" strike="noStrike" kern="1200" baseline="0" dirty="0" smtClean="0">
                <a:solidFill>
                  <a:schemeClr val="tx1"/>
                </a:solidFill>
                <a:latin typeface="+mn-lt"/>
                <a:ea typeface="+mn-ea"/>
                <a:cs typeface="+mn-cs"/>
              </a:rPr>
              <a:t>Pop up</a:t>
            </a:r>
          </a:p>
          <a:p>
            <a:r>
              <a:rPr lang="it-IT" sz="1200" b="1" i="0" u="none" strike="noStrike" kern="1200" baseline="0" dirty="0" smtClean="0">
                <a:solidFill>
                  <a:schemeClr val="tx1"/>
                </a:solidFill>
                <a:latin typeface="+mn-lt"/>
                <a:ea typeface="+mn-ea"/>
                <a:cs typeface="+mn-cs"/>
              </a:rPr>
              <a:t>Ma dove si trovano tutti i nostri dati? </a:t>
            </a:r>
          </a:p>
          <a:p>
            <a:r>
              <a:rPr lang="it-IT" sz="1200" b="0" i="0" u="none" strike="noStrike" kern="1200" baseline="0" dirty="0" smtClean="0">
                <a:solidFill>
                  <a:schemeClr val="tx1"/>
                </a:solidFill>
                <a:latin typeface="+mn-lt"/>
                <a:ea typeface="+mn-ea"/>
                <a:cs typeface="+mn-cs"/>
              </a:rPr>
              <a:t>Quando siamo nell'ambulatorio del medico, la conversazione con il nostro medico viene registrata nella cartella medica. A fini di fatturazione, tali informazioni possono essere condivise con la compagnia di assicurazioni per garantire una corretta fatturazione e la qualità del lavoro. Nella cartella medica, insieme ai dati della visita è indicata anche la compagnia di assicurazioni. </a:t>
            </a:r>
          </a:p>
          <a:p>
            <a:r>
              <a:rPr lang="it-IT" sz="1200" b="0" i="0" u="none" strike="noStrike" kern="1200" baseline="0" dirty="0" smtClean="0">
                <a:solidFill>
                  <a:schemeClr val="tx1"/>
                </a:solidFill>
                <a:latin typeface="+mn-lt"/>
                <a:ea typeface="+mn-ea"/>
                <a:cs typeface="+mn-cs"/>
              </a:rPr>
              <a:t>Le carte fedeltà dei negozi possono essere un modo conveniente per risparmiare denaro sugli acquisti. Tuttavia, il negozio compila un profilo degli acquisti e utilizza tali informazioni per scopi interni. Il profilo mostra che un acquirente compra regolarmente prodotti di una determinata marca e un certo gusto di dentifricio. Il negozio usa tali informazioni per inviare all’acquirente determinate offerte speciali dei partner commerciali. Utilizzando la carta fedeltà, il negozio e i partner commerciali hanno un profilo indicante il comportamento relativo agli acquisti di un cliente. </a:t>
            </a:r>
          </a:p>
          <a:p>
            <a:r>
              <a:rPr lang="it-IT" sz="1200" b="0" i="0" u="none" strike="noStrike" kern="1200" baseline="0" dirty="0" smtClean="0">
                <a:solidFill>
                  <a:schemeClr val="tx1"/>
                </a:solidFill>
                <a:latin typeface="+mn-lt"/>
                <a:ea typeface="+mn-ea"/>
                <a:cs typeface="+mn-cs"/>
              </a:rPr>
              <a:t>Quando condividiamo le foto online con gli amici, copie delle foto sono sui nostri dispositivi. I nostri amici possono avere copie di tali foto scaricate nei loro dispositivi. Se le foto sono condivise pubblicamente, anche degli estranei possono averne copie. Possono scaricarle o acquisirne schermate. Poiché le foto erano pubblicate online, sono inoltre salvate su server ubicati in varie parti del mondo. </a:t>
            </a:r>
            <a:endParaRPr lang="it-IT" dirty="0" smtClean="0"/>
          </a:p>
          <a:p>
            <a:endParaRPr lang="it-IT" dirty="0" smtClean="0"/>
          </a:p>
          <a:p>
            <a:pPr marL="0" indent="0">
              <a:buFont typeface="Arial" panose="020B0604020202020204" pitchFamily="34" charset="0"/>
              <a:buNone/>
            </a:pPr>
            <a:endParaRPr lang="it-IT" sz="1200" b="0" i="0" u="none" strike="noStrike" kern="1200" baseline="0" dirty="0" smtClean="0">
              <a:solidFill>
                <a:schemeClr val="tx1"/>
              </a:solidFill>
              <a:latin typeface="+mn-lt"/>
              <a:ea typeface="+mn-ea"/>
              <a:cs typeface="+mn-cs"/>
            </a:endParaRPr>
          </a:p>
          <a:p>
            <a:endParaRPr lang="it-IT" sz="1200" b="0" i="0" u="none" strike="noStrike" kern="1200" baseline="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t>16</a:t>
            </a:fld>
            <a:endParaRPr lang="it-IT"/>
          </a:p>
        </p:txBody>
      </p:sp>
    </p:spTree>
    <p:extLst>
      <p:ext uri="{BB962C8B-B14F-4D97-AF65-F5344CB8AC3E}">
        <p14:creationId xmlns:p14="http://schemas.microsoft.com/office/powerpoint/2010/main" val="2506081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dirty="0" smtClean="0"/>
              <a:t>AUDIO</a:t>
            </a:r>
          </a:p>
          <a:p>
            <a:pPr marL="228600" indent="-228600">
              <a:buFont typeface="+mj-lt"/>
              <a:buAutoNum type="arabicPeriod"/>
            </a:pPr>
            <a:r>
              <a:rPr lang="it-IT" sz="1200" kern="1200" dirty="0" smtClean="0">
                <a:solidFill>
                  <a:schemeClr val="tx1"/>
                </a:solidFill>
                <a:latin typeface="+mn-lt"/>
                <a:ea typeface="+mn-ea"/>
                <a:cs typeface="+mn-cs"/>
              </a:rPr>
              <a:t>In tale scenario, per poter svolgere le proprie attività (sociali ed economiche), senza che qualcuno possa indebitamente interferire, gli intermediari e i consulenti devono proteggere: </a:t>
            </a:r>
          </a:p>
          <a:p>
            <a:pPr marL="342900" indent="-342900">
              <a:lnSpc>
                <a:spcPct val="150000"/>
              </a:lnSpc>
              <a:buFont typeface="+mj-lt"/>
              <a:buAutoNum type="arabicPeriod"/>
            </a:pPr>
            <a:r>
              <a:rPr lang="it-IT" sz="1200" kern="1200" dirty="0" smtClean="0">
                <a:solidFill>
                  <a:schemeClr val="tx1"/>
                </a:solidFill>
                <a:latin typeface="+mn-lt"/>
                <a:ea typeface="+mn-ea"/>
                <a:cs typeface="+mn-cs"/>
              </a:rPr>
              <a:t>i dati e le informazioni da eventuali tentativi di manomissione;</a:t>
            </a:r>
          </a:p>
          <a:p>
            <a:pPr marL="342900" indent="-342900">
              <a:lnSpc>
                <a:spcPct val="150000"/>
              </a:lnSpc>
              <a:buFont typeface="+mj-lt"/>
              <a:buAutoNum type="arabicPeriod"/>
            </a:pPr>
            <a:r>
              <a:rPr lang="it-IT" sz="1200" kern="1200" dirty="0" smtClean="0">
                <a:solidFill>
                  <a:schemeClr val="tx1"/>
                </a:solidFill>
                <a:latin typeface="+mn-lt"/>
                <a:ea typeface="+mn-ea"/>
                <a:cs typeface="+mn-cs"/>
              </a:rPr>
              <a:t>l’uso dei propri servizi (come home banking, connettività, ecc.); </a:t>
            </a:r>
          </a:p>
          <a:p>
            <a:pPr marL="342900" indent="-342900">
              <a:lnSpc>
                <a:spcPct val="150000"/>
              </a:lnSpc>
              <a:buFont typeface="+mj-lt"/>
              <a:buAutoNum type="arabicPeriod"/>
            </a:pPr>
            <a:r>
              <a:rPr lang="it-IT" sz="1200" kern="1200" dirty="0" smtClean="0">
                <a:solidFill>
                  <a:schemeClr val="tx1"/>
                </a:solidFill>
                <a:latin typeface="+mn-lt"/>
                <a:ea typeface="+mn-ea"/>
                <a:cs typeface="+mn-cs"/>
              </a:rPr>
              <a:t>la propria privacy e quella dei propri clienti.</a:t>
            </a:r>
            <a:r>
              <a:rPr lang="it-IT" sz="1200" kern="1200" baseline="0" dirty="0" smtClean="0">
                <a:solidFill>
                  <a:schemeClr val="tx1"/>
                </a:solidFill>
                <a:latin typeface="+mn-lt"/>
                <a:ea typeface="+mn-ea"/>
                <a:cs typeface="+mn-cs"/>
              </a:rPr>
              <a:t> </a:t>
            </a:r>
            <a:r>
              <a:rPr lang="it-IT" sz="1200" kern="1200" dirty="0" smtClean="0">
                <a:solidFill>
                  <a:schemeClr val="tx1"/>
                </a:solidFill>
                <a:effectLst/>
                <a:latin typeface="+mn-lt"/>
                <a:ea typeface="+mn-ea"/>
                <a:cs typeface="+mn-cs"/>
              </a:rPr>
              <a:t>Se infatti computer o altri </a:t>
            </a:r>
            <a:r>
              <a:rPr lang="it-IT" sz="1200" kern="1200" dirty="0" err="1" smtClean="0">
                <a:solidFill>
                  <a:schemeClr val="tx1"/>
                </a:solidFill>
                <a:effectLst/>
                <a:latin typeface="+mn-lt"/>
                <a:ea typeface="+mn-ea"/>
                <a:cs typeface="+mn-cs"/>
              </a:rPr>
              <a:t>asset</a:t>
            </a:r>
            <a:r>
              <a:rPr lang="it-IT" sz="1200" kern="1200" dirty="0" smtClean="0">
                <a:solidFill>
                  <a:schemeClr val="tx1"/>
                </a:solidFill>
                <a:effectLst/>
                <a:latin typeface="+mn-lt"/>
                <a:ea typeface="+mn-ea"/>
                <a:cs typeface="+mn-cs"/>
              </a:rPr>
              <a:t> fisici (come il telefono) sono investimenti necessari per migliorare l'utilizzo di dati e informazioni, le risorse veramente importanti sono proprio questi ultimi. </a:t>
            </a:r>
          </a:p>
          <a:p>
            <a:pPr marL="342900" indent="-342900">
              <a:lnSpc>
                <a:spcPct val="150000"/>
              </a:lnSpc>
              <a:buFont typeface="+mj-lt"/>
              <a:buAutoNum type="arabicPeriod"/>
            </a:pPr>
            <a:r>
              <a:rPr lang="it-IT" sz="1200" kern="1200" dirty="0" smtClean="0">
                <a:solidFill>
                  <a:schemeClr val="tx1"/>
                </a:solidFill>
                <a:latin typeface="+mn-lt"/>
                <a:ea typeface="+mn-ea"/>
                <a:cs typeface="+mn-cs"/>
              </a:rPr>
              <a:t>Tra le informazioni in possesso del consulente, le più importanti sono certamente quelle riferite ai clienti, come ad esempio </a:t>
            </a:r>
          </a:p>
          <a:p>
            <a:pPr marL="342900" indent="-342900">
              <a:lnSpc>
                <a:spcPct val="150000"/>
              </a:lnSpc>
              <a:buFont typeface="+mj-lt"/>
              <a:buAutoNum type="arabicPeriod"/>
            </a:pPr>
            <a:r>
              <a:rPr lang="it-IT" sz="1200" kern="1200" dirty="0" smtClean="0">
                <a:solidFill>
                  <a:schemeClr val="tx1"/>
                </a:solidFill>
                <a:latin typeface="+mn-lt"/>
                <a:ea typeface="+mn-ea"/>
                <a:cs typeface="+mn-cs"/>
              </a:rPr>
              <a:t>la rubrica telefonica e degli appuntamenti, le comunicazioni </a:t>
            </a:r>
          </a:p>
          <a:p>
            <a:pPr marL="342900" indent="-342900">
              <a:lnSpc>
                <a:spcPct val="150000"/>
              </a:lnSpc>
              <a:buFont typeface="+mj-lt"/>
              <a:buAutoNum type="arabicPeriod"/>
            </a:pPr>
            <a:r>
              <a:rPr lang="it-IT" sz="1200" kern="1200" dirty="0" smtClean="0">
                <a:solidFill>
                  <a:schemeClr val="tx1"/>
                </a:solidFill>
                <a:latin typeface="+mn-lt"/>
                <a:ea typeface="+mn-ea"/>
                <a:cs typeface="+mn-cs"/>
              </a:rPr>
              <a:t>via mail, nonché ogni eventuale ulteriore documentazione specifica che il consulente rediga su iniziativa personale </a:t>
            </a:r>
          </a:p>
          <a:p>
            <a:pPr marL="342900" indent="-342900">
              <a:lnSpc>
                <a:spcPct val="150000"/>
              </a:lnSpc>
              <a:buFont typeface="+mj-lt"/>
              <a:buAutoNum type="arabicPeriod"/>
            </a:pPr>
            <a:r>
              <a:rPr lang="it-IT" sz="1200" kern="1200" dirty="0" smtClean="0">
                <a:solidFill>
                  <a:schemeClr val="tx1"/>
                </a:solidFill>
                <a:latin typeface="+mn-lt"/>
                <a:ea typeface="+mn-ea"/>
                <a:cs typeface="+mn-cs"/>
              </a:rPr>
              <a:t>(si pensi alle schede clienti personalizzate). Non solo. Fra i dati in possesso del consulente vi sono anche alcuni file o codici che permettono di accedere a ulteriori dati sensibili dei clienti, salvati sui server dell'intermediario </a:t>
            </a:r>
          </a:p>
          <a:p>
            <a:pPr marL="342900" indent="-342900">
              <a:lnSpc>
                <a:spcPct val="150000"/>
              </a:lnSpc>
              <a:buFont typeface="+mj-lt"/>
              <a:buAutoNum type="arabicPeriod"/>
            </a:pPr>
            <a:r>
              <a:rPr lang="it-IT" sz="1200" kern="1200" dirty="0" smtClean="0">
                <a:solidFill>
                  <a:schemeClr val="tx1"/>
                </a:solidFill>
                <a:latin typeface="+mn-lt"/>
                <a:ea typeface="+mn-ea"/>
                <a:cs typeface="+mn-cs"/>
              </a:rPr>
              <a:t>(come la dotazione patrimoniale).</a:t>
            </a:r>
          </a:p>
          <a:p>
            <a:endParaRPr lang="it-IT" sz="1200" b="0" i="0" u="none" strike="noStrike" kern="1200" baseline="0" dirty="0" smtClean="0">
              <a:solidFill>
                <a:schemeClr val="tx1"/>
              </a:solidFill>
              <a:latin typeface="+mn-lt"/>
              <a:ea typeface="+mn-ea"/>
              <a:cs typeface="+mn-cs"/>
            </a:endParaRPr>
          </a:p>
          <a:p>
            <a:pPr algn="just"/>
            <a:endParaRPr lang="it-IT" sz="1200" dirty="0" smtClean="0"/>
          </a:p>
          <a:p>
            <a:endParaRPr lang="it-IT" dirty="0"/>
          </a:p>
        </p:txBody>
      </p:sp>
      <p:sp>
        <p:nvSpPr>
          <p:cNvPr id="4" name="Segnaposto numero diapositiva 3"/>
          <p:cNvSpPr>
            <a:spLocks noGrp="1"/>
          </p:cNvSpPr>
          <p:nvPr>
            <p:ph type="sldNum" sz="quarter" idx="10"/>
          </p:nvPr>
        </p:nvSpPr>
        <p:spPr/>
        <p:txBody>
          <a:bodyPr/>
          <a:lstStyle/>
          <a:p>
            <a:fld id="{676BEB06-CD59-4FDF-9C41-A98B09EE3869}" type="slidenum">
              <a:rPr lang="it-IT" smtClean="0"/>
              <a:t>17</a:t>
            </a:fld>
            <a:endParaRPr lang="it-IT"/>
          </a:p>
        </p:txBody>
      </p:sp>
    </p:spTree>
    <p:extLst>
      <p:ext uri="{BB962C8B-B14F-4D97-AF65-F5344CB8AC3E}">
        <p14:creationId xmlns:p14="http://schemas.microsoft.com/office/powerpoint/2010/main" val="3283387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dirty="0" smtClean="0"/>
              <a:t>AUDIO</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Ma entriamo ora più nel dettaglio degli attacchi al sistema finanziario, che costituisce un obiettivo senz’altro preferenziale per gli attori della minaccia, che siano motivati dal profitto o interessati a impedire il funzionamento del sistema economico per motivi politici.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Già nel 2014, come evidenziato nel documento «Sicurezza cibernetica: il contributo della Banca d’Italia e dell’</a:t>
            </a:r>
            <a:r>
              <a:rPr lang="it-IT" sz="1200" b="0" i="0" u="none" strike="noStrike" kern="1200" baseline="0" dirty="0" err="1" smtClean="0">
                <a:solidFill>
                  <a:schemeClr val="tx1"/>
                </a:solidFill>
                <a:latin typeface="+mn-lt"/>
                <a:ea typeface="+mn-ea"/>
                <a:cs typeface="+mn-cs"/>
              </a:rPr>
              <a:t>Ivass</a:t>
            </a:r>
            <a:r>
              <a:rPr lang="it-IT" sz="1200" b="0" i="0" u="none" strike="noStrike" kern="1200" baseline="0" dirty="0" smtClean="0">
                <a:solidFill>
                  <a:schemeClr val="tx1"/>
                </a:solidFill>
                <a:latin typeface="+mn-lt"/>
                <a:ea typeface="+mn-ea"/>
                <a:cs typeface="+mn-cs"/>
              </a:rPr>
              <a:t>», a cura del Gruppo di coordinamento sulla sicurezza cibernetica, un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attacco coordinato contro numerose banche statunitensi condusse, tra l’altro, al furto dei dati personali di 80 milioni di clienti di JP Morgan Chase.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Negli anni successivi si sono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moltiplicati episodi simili; quasi nessuna delle grandi istituzioni finanziarie private è rimasta immune e sono state colpite anche alcune banche centrali.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Gli attacchi al sistema finanziario sono talvolta condotti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con metodi molto semplici, come il furto di credenziali di accesso ai conti mediante il </a:t>
            </a:r>
          </a:p>
          <a:p>
            <a:pPr marL="228600" indent="-228600">
              <a:buFont typeface="+mj-lt"/>
              <a:buAutoNum type="arabicPeriod"/>
            </a:pPr>
            <a:r>
              <a:rPr lang="it-IT" sz="1200" b="0" i="0" u="none" strike="noStrike" kern="1200" baseline="0" dirty="0" err="1" smtClean="0">
                <a:solidFill>
                  <a:schemeClr val="tx1"/>
                </a:solidFill>
                <a:latin typeface="+mn-lt"/>
                <a:ea typeface="+mn-ea"/>
                <a:cs typeface="+mn-cs"/>
              </a:rPr>
              <a:t>phishing</a:t>
            </a:r>
            <a:r>
              <a:rPr lang="it-IT" sz="1200" b="0" i="0" u="none" strike="noStrike" kern="1200" baseline="0" dirty="0" smtClean="0">
                <a:solidFill>
                  <a:schemeClr val="tx1"/>
                </a:solidFill>
                <a:latin typeface="+mn-lt"/>
                <a:ea typeface="+mn-ea"/>
                <a:cs typeface="+mn-cs"/>
              </a:rPr>
              <a:t>, o il </a:t>
            </a:r>
          </a:p>
          <a:p>
            <a:pPr marL="228600" indent="-228600">
              <a:buFont typeface="+mj-lt"/>
              <a:buAutoNum type="arabicPeriod"/>
            </a:pPr>
            <a:r>
              <a:rPr lang="it-IT" sz="1200" b="0" i="1" u="none" strike="noStrike" kern="1200" baseline="0" dirty="0" err="1" smtClean="0">
                <a:solidFill>
                  <a:schemeClr val="tx1"/>
                </a:solidFill>
                <a:latin typeface="+mn-lt"/>
                <a:ea typeface="+mn-ea"/>
                <a:cs typeface="+mn-cs"/>
              </a:rPr>
              <a:t>denial</a:t>
            </a:r>
            <a:r>
              <a:rPr lang="it-IT" sz="1200" b="0" i="1" u="none" strike="noStrike" kern="1200" baseline="0" dirty="0" smtClean="0">
                <a:solidFill>
                  <a:schemeClr val="tx1"/>
                </a:solidFill>
                <a:latin typeface="+mn-lt"/>
                <a:ea typeface="+mn-ea"/>
                <a:cs typeface="+mn-cs"/>
              </a:rPr>
              <a:t> of service</a:t>
            </a:r>
            <a:r>
              <a:rPr lang="it-IT" sz="1200" b="0" i="0" u="none" strike="noStrike" kern="1200" baseline="0" dirty="0" smtClean="0">
                <a:solidFill>
                  <a:schemeClr val="tx1"/>
                </a:solidFill>
                <a:latin typeface="+mn-lt"/>
                <a:ea typeface="+mn-ea"/>
                <a:cs typeface="+mn-cs"/>
              </a:rPr>
              <a:t>, che, sovraccaricando i server con milioni di richieste simultanee di dati, rende inutilizzabili i servizi bancari erogati via rete.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Altre volte le intrusioni sono condotte con metodi complessi e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portano alla sottrazione di fondi o di dati su larga scala. </a:t>
            </a:r>
          </a:p>
        </p:txBody>
      </p:sp>
      <p:sp>
        <p:nvSpPr>
          <p:cNvPr id="4" name="Segnaposto numero diapositiva 3"/>
          <p:cNvSpPr>
            <a:spLocks noGrp="1"/>
          </p:cNvSpPr>
          <p:nvPr>
            <p:ph type="sldNum" sz="quarter" idx="10"/>
          </p:nvPr>
        </p:nvSpPr>
        <p:spPr/>
        <p:txBody>
          <a:bodyPr/>
          <a:lstStyle/>
          <a:p>
            <a:fld id="{676BEB06-CD59-4FDF-9C41-A98B09EE3869}" type="slidenum">
              <a:rPr lang="it-IT" smtClean="0"/>
              <a:t>18</a:t>
            </a:fld>
            <a:endParaRPr lang="it-IT"/>
          </a:p>
        </p:txBody>
      </p:sp>
    </p:spTree>
    <p:extLst>
      <p:ext uri="{BB962C8B-B14F-4D97-AF65-F5344CB8AC3E}">
        <p14:creationId xmlns:p14="http://schemas.microsoft.com/office/powerpoint/2010/main" val="2075271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sz="1200" dirty="0" smtClean="0">
                <a:cs typeface="+mn-cs"/>
              </a:rPr>
              <a:t>AUDIO</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La difesa del sistema finanziario è assai complessa: il settore, altamente digitalizzato, è interconnesso a livello globale mediante un piccolo numero di infrastrutture che possono presentare vulnerabilità,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ed è attaccabile attraverso possibili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comportamenti imprudenti dei centinaia di milioni di utenti di servizi finanziari online.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Un attacco che va a buon fine può essere particolarmente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dannoso anche se condotto su piccola scala: alcuni processi centrali del sistema finanziario, come quelli legati al regolamento dei pagamenti, dipendono fondamentalmente dalla tempestiva disponibilità dei dati; un ritardo anche modesto </a:t>
            </a:r>
            <a:r>
              <a:rPr lang="it-IT" sz="1200" b="0" i="0" u="none" strike="noStrike" kern="1200" baseline="0" dirty="0" smtClean="0">
                <a:solidFill>
                  <a:schemeClr val="tx1"/>
                </a:solidFill>
                <a:latin typeface="+mn-lt"/>
                <a:ea typeface="+mn-ea"/>
                <a:cs typeface="+mn-cs"/>
              </a:rPr>
              <a:t>si </a:t>
            </a:r>
            <a:r>
              <a:rPr lang="it-IT" sz="1200" b="0" i="0" u="none" strike="noStrike" kern="1200" baseline="0" dirty="0" smtClean="0">
                <a:solidFill>
                  <a:schemeClr val="tx1"/>
                </a:solidFill>
                <a:latin typeface="+mn-lt"/>
                <a:ea typeface="+mn-ea"/>
                <a:cs typeface="+mn-cs"/>
              </a:rPr>
              <a:t>traduce in costi elevati.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Le autorità di settore sono state tra le prime, al di fuori dell’ambito della difesa e della sicurezza nazionale, a prestare attenzione al rischio cibernetico, intuendone il potenziale impatto negativo non solo sui singoli operatori colpiti, ma anche sulla fiducia del pubblico nei confronti del sistema finanziario. </a:t>
            </a:r>
          </a:p>
        </p:txBody>
      </p:sp>
      <p:sp>
        <p:nvSpPr>
          <p:cNvPr id="4" name="Segnaposto numero diapositiva 3"/>
          <p:cNvSpPr>
            <a:spLocks noGrp="1"/>
          </p:cNvSpPr>
          <p:nvPr>
            <p:ph type="sldNum" sz="quarter" idx="10"/>
          </p:nvPr>
        </p:nvSpPr>
        <p:spPr/>
        <p:txBody>
          <a:bodyPr/>
          <a:lstStyle/>
          <a:p>
            <a:fld id="{676BEB06-CD59-4FDF-9C41-A98B09EE3869}" type="slidenum">
              <a:rPr lang="it-IT" smtClean="0"/>
              <a:t>19</a:t>
            </a:fld>
            <a:endParaRPr lang="it-IT"/>
          </a:p>
        </p:txBody>
      </p:sp>
    </p:spTree>
    <p:extLst>
      <p:ext uri="{BB962C8B-B14F-4D97-AF65-F5344CB8AC3E}">
        <p14:creationId xmlns:p14="http://schemas.microsoft.com/office/powerpoint/2010/main" val="777100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676BEB06-CD59-4FDF-9C41-A98B09EE3869}" type="slidenum">
              <a:rPr lang="it-IT" smtClean="0"/>
              <a:pPr/>
              <a:t>2</a:t>
            </a:fld>
            <a:endParaRPr lang="it-IT" dirty="0"/>
          </a:p>
        </p:txBody>
      </p:sp>
    </p:spTree>
    <p:extLst>
      <p:ext uri="{BB962C8B-B14F-4D97-AF65-F5344CB8AC3E}">
        <p14:creationId xmlns:p14="http://schemas.microsoft.com/office/powerpoint/2010/main" val="2794761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nSpc>
                <a:spcPct val="150000"/>
              </a:lnSpc>
              <a:buFont typeface="+mj-lt"/>
              <a:buNone/>
            </a:pPr>
            <a:r>
              <a:rPr lang="it-IT" sz="1200" kern="1200" dirty="0" smtClean="0">
                <a:solidFill>
                  <a:schemeClr val="tx1"/>
                </a:solidFill>
                <a:latin typeface="Garamond"/>
                <a:ea typeface="+mn-ea"/>
                <a:cs typeface="Garamond"/>
              </a:rPr>
              <a:t>AUDIO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dirty="0" smtClean="0">
                <a:solidFill>
                  <a:schemeClr val="tx1"/>
                </a:solidFill>
                <a:latin typeface="+mn-lt"/>
                <a:ea typeface="+mn-ea"/>
                <a:cs typeface="+mn-cs"/>
              </a:rPr>
              <a:t>Con lo sviluppo di </a:t>
            </a:r>
            <a:r>
              <a:rPr lang="it-IT" sz="1200" b="0" i="0" u="none" strike="noStrike" kern="1200" baseline="0" dirty="0" err="1" smtClean="0">
                <a:solidFill>
                  <a:schemeClr val="tx1"/>
                </a:solidFill>
                <a:latin typeface="+mn-lt"/>
                <a:ea typeface="+mn-ea"/>
                <a:cs typeface="+mn-cs"/>
              </a:rPr>
              <a:t>malware</a:t>
            </a:r>
            <a:r>
              <a:rPr lang="it-IT" sz="1200" b="0" i="0" u="none" strike="noStrike" kern="1200" baseline="0" dirty="0" smtClean="0">
                <a:solidFill>
                  <a:schemeClr val="tx1"/>
                </a:solidFill>
                <a:latin typeface="+mn-lt"/>
                <a:ea typeface="+mn-ea"/>
                <a:cs typeface="+mn-cs"/>
              </a:rPr>
              <a:t> in grado di diffondersi molto rapidamente, assume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dirty="0" smtClean="0">
                <a:solidFill>
                  <a:schemeClr val="tx1"/>
                </a:solidFill>
                <a:latin typeface="+mn-lt"/>
                <a:ea typeface="+mn-ea"/>
                <a:cs typeface="+mn-cs"/>
              </a:rPr>
              <a:t>maggiore rilevanza anche il rischio sistemico derivante dall’alto livello di interconnessione dei processi e dei sistemi finanziari</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Il rischio cibernetico riguarda anche il settore assicurativo, le cui aziende hanno ampia esposizione in ragione della catena del valore in cui sono inserite.</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Vi partecipano soggetti con dimensioni operative e presidi organizzativi molto eterogenei (agenzie, broker, singoli agenti) e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connessi con le altre componenti del sistema finanziario (banche e conglomerati).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I profili tipici di operatività nei rami vita, danni e salute, che comportano un’intensa interazione online con gli assicurati,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espongono gli operatori ai rischi legali della sottrazione di informazioni riservate.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D’altro canto, per il settore assicurativo il presidio del rischio cibernetico costituisce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anche un’opportunità di mercato, quella dello sviluppo e dell’offerta, a imprese e a individui, di prodotti di copertura contro gli effetti avversi degli attacchi informatici.</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dirty="0" smtClean="0">
                <a:solidFill>
                  <a:schemeClr val="tx1"/>
                </a:solidFill>
                <a:latin typeface="+mn-lt"/>
                <a:ea typeface="+mn-ea"/>
                <a:cs typeface="+mn-cs"/>
              </a:rPr>
              <a:t>Le autorità di settore hanno un ruolo centrale nel garantire che le caratteristiche del rischio cibernetico non si trasformino in una minaccia per la solvibilità delle imprese assicurative. </a:t>
            </a:r>
          </a:p>
          <a:p>
            <a:endParaRPr lang="it-IT" sz="1200" b="0" i="0" u="none" strike="noStrike" kern="1200" baseline="0" dirty="0" smtClean="0">
              <a:solidFill>
                <a:schemeClr val="tx1"/>
              </a:solidFill>
              <a:latin typeface="+mn-lt"/>
              <a:ea typeface="+mn-ea"/>
              <a:cs typeface="+mn-cs"/>
            </a:endParaRPr>
          </a:p>
          <a:p>
            <a:r>
              <a:rPr lang="it-IT" sz="1200" b="1" i="0" u="none" strike="noStrike" kern="1200" baseline="0" dirty="0" smtClean="0">
                <a:solidFill>
                  <a:schemeClr val="tx1"/>
                </a:solidFill>
                <a:latin typeface="+mn-lt"/>
                <a:ea typeface="+mn-ea"/>
                <a:cs typeface="+mn-cs"/>
              </a:rPr>
              <a:t>Pop up</a:t>
            </a:r>
          </a:p>
          <a:p>
            <a:r>
              <a:rPr lang="it-IT" sz="1200" b="1" i="0" u="none" strike="noStrike" kern="1200" baseline="0" dirty="0" smtClean="0">
                <a:solidFill>
                  <a:schemeClr val="tx1"/>
                </a:solidFill>
                <a:latin typeface="+mn-lt"/>
                <a:ea typeface="+mn-ea"/>
                <a:cs typeface="+mn-cs"/>
              </a:rPr>
              <a:t>Il mercato assicurativo legato ai rischi informatici</a:t>
            </a:r>
          </a:p>
          <a:p>
            <a:r>
              <a:rPr lang="it-IT" sz="1200" b="0" i="0" u="none" strike="noStrike" kern="1200" baseline="0" dirty="0" smtClean="0">
                <a:solidFill>
                  <a:schemeClr val="tx1"/>
                </a:solidFill>
                <a:latin typeface="+mn-lt"/>
                <a:ea typeface="+mn-ea"/>
                <a:cs typeface="+mn-cs"/>
              </a:rPr>
              <a:t>Questo mercato presenta ancora una certa immaturità a livello globale. Secondo stime dell’OCSE, negli Stati Uniti – dove è concentrato più dell’80% del mercato globale – la quota di imprese con copertura specifica sarebbe tra il 20% e il 35%. Ancora inferiori sono le percentuali nel Regno Unito, secondo mercato al mondo, e nell’Europa continentale (cfr. in proposito OCSE – 2017). Si sta però sviluppando molto rapidamente!</a:t>
            </a:r>
          </a:p>
        </p:txBody>
      </p:sp>
      <p:sp>
        <p:nvSpPr>
          <p:cNvPr id="4" name="Segnaposto numero diapositiva 3"/>
          <p:cNvSpPr>
            <a:spLocks noGrp="1"/>
          </p:cNvSpPr>
          <p:nvPr>
            <p:ph type="sldNum" sz="quarter" idx="10"/>
          </p:nvPr>
        </p:nvSpPr>
        <p:spPr/>
        <p:txBody>
          <a:bodyPr/>
          <a:lstStyle/>
          <a:p>
            <a:fld id="{676BEB06-CD59-4FDF-9C41-A98B09EE3869}" type="slidenum">
              <a:rPr lang="it-IT" smtClean="0"/>
              <a:t>20</a:t>
            </a:fld>
            <a:endParaRPr lang="it-IT"/>
          </a:p>
        </p:txBody>
      </p:sp>
    </p:spTree>
    <p:extLst>
      <p:ext uri="{BB962C8B-B14F-4D97-AF65-F5344CB8AC3E}">
        <p14:creationId xmlns:p14="http://schemas.microsoft.com/office/powerpoint/2010/main" val="2608373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dirty="0" smtClean="0"/>
              <a:t>AUDIO</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Nei primi mesi del 2017 un gruppo di hacker noto come </a:t>
            </a:r>
            <a:r>
              <a:rPr lang="it-IT" sz="1200" b="0" i="0" u="none" strike="noStrike" kern="1200" baseline="0" dirty="0" err="1" smtClean="0">
                <a:solidFill>
                  <a:schemeClr val="tx1"/>
                </a:solidFill>
                <a:latin typeface="+mn-lt"/>
                <a:ea typeface="+mn-ea"/>
                <a:cs typeface="+mn-cs"/>
              </a:rPr>
              <a:t>Shadow</a:t>
            </a:r>
            <a:r>
              <a:rPr lang="it-IT" sz="1200" b="0" i="0" u="none" strike="noStrike" kern="1200" baseline="0" dirty="0" smtClean="0">
                <a:solidFill>
                  <a:schemeClr val="tx1"/>
                </a:solidFill>
                <a:latin typeface="+mn-lt"/>
                <a:ea typeface="+mn-ea"/>
                <a:cs typeface="+mn-cs"/>
              </a:rPr>
              <a:t> Brokers ha diffuso in rete un codice malevolo che è stato utilizzato da gruppi criminali per realizzare strumenti di attacco particolarmente virulenti.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Questo codice ha la caratteristica di replicarsi molto velocemente mediante artifici inediti e sofisticati, ideati proprio per facilitare il più possibile il contagio tra computer.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dirty="0" smtClean="0">
                <a:solidFill>
                  <a:schemeClr val="tx1"/>
                </a:solidFill>
                <a:latin typeface="+mn-lt"/>
                <a:ea typeface="+mn-ea"/>
                <a:cs typeface="+mn-cs"/>
              </a:rPr>
              <a:t>Tale meccanismo è stato alla base di due tra i più importanti attacchi dei tempi recenti: </a:t>
            </a:r>
            <a:r>
              <a:rPr lang="it-IT" sz="1200" b="0" i="0" u="none" strike="noStrike" kern="1200" baseline="0" dirty="0" err="1" smtClean="0">
                <a:solidFill>
                  <a:schemeClr val="tx1"/>
                </a:solidFill>
                <a:latin typeface="+mn-lt"/>
                <a:ea typeface="+mn-ea"/>
                <a:cs typeface="+mn-cs"/>
              </a:rPr>
              <a:t>WannaCry</a:t>
            </a:r>
            <a:r>
              <a:rPr lang="it-IT" sz="1200" b="0" i="0" u="none" strike="noStrike" kern="1200" baseline="0" dirty="0" smtClean="0">
                <a:solidFill>
                  <a:schemeClr val="tx1"/>
                </a:solidFill>
                <a:latin typeface="+mn-lt"/>
                <a:ea typeface="+mn-ea"/>
                <a:cs typeface="+mn-cs"/>
              </a:rPr>
              <a:t> e </a:t>
            </a:r>
            <a:r>
              <a:rPr lang="it-IT" sz="1200" kern="1200" dirty="0" err="1" smtClean="0">
                <a:solidFill>
                  <a:schemeClr val="tx1"/>
                </a:solidFill>
                <a:effectLst/>
                <a:latin typeface="+mn-lt"/>
                <a:ea typeface="+mn-ea"/>
                <a:cs typeface="+mn-cs"/>
              </a:rPr>
              <a:t>NotPetya</a:t>
            </a:r>
            <a:r>
              <a:rPr lang="it-IT" sz="1200" b="0" i="0" u="none" strike="noStrike" kern="1200" baseline="0" dirty="0" smtClean="0">
                <a:solidFill>
                  <a:schemeClr val="tx1"/>
                </a:solidFill>
                <a:latin typeface="+mn-lt"/>
                <a:ea typeface="+mn-ea"/>
                <a:cs typeface="+mn-cs"/>
              </a:rPr>
              <a:t>.</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Nel maggio 2017 centinaia di migliaia di utenti del sistema operativo Windows sono stati colpiti da </a:t>
            </a:r>
            <a:r>
              <a:rPr lang="it-IT" sz="1200" b="0" i="0" u="none" strike="noStrike" kern="1200" baseline="0" dirty="0" err="1" smtClean="0">
                <a:solidFill>
                  <a:schemeClr val="tx1"/>
                </a:solidFill>
                <a:latin typeface="+mn-lt"/>
                <a:ea typeface="+mn-ea"/>
                <a:cs typeface="+mn-cs"/>
              </a:rPr>
              <a:t>WannaCry</a:t>
            </a:r>
            <a:r>
              <a:rPr lang="it-IT" sz="1200" b="0" i="0" u="none" strike="noStrike" kern="1200" baseline="0" dirty="0" smtClean="0">
                <a:solidFill>
                  <a:schemeClr val="tx1"/>
                </a:solidFill>
                <a:latin typeface="+mn-lt"/>
                <a:ea typeface="+mn-ea"/>
                <a:cs typeface="+mn-cs"/>
              </a:rPr>
              <a:t>, un programma che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blocca il funzionamento di un computer cifrando i dati e che chiede un “riscatto” (</a:t>
            </a:r>
            <a:r>
              <a:rPr lang="it-IT" sz="1200" b="0" i="1" u="none" strike="noStrike" kern="1200" baseline="0" dirty="0" err="1" smtClean="0">
                <a:solidFill>
                  <a:schemeClr val="tx1"/>
                </a:solidFill>
                <a:latin typeface="+mn-lt"/>
                <a:ea typeface="+mn-ea"/>
                <a:cs typeface="+mn-cs"/>
              </a:rPr>
              <a:t>ransomware</a:t>
            </a:r>
            <a:r>
              <a:rPr lang="it-IT" sz="1200" b="0" i="0" u="none" strike="noStrike" kern="1200" baseline="0" dirty="0" smtClean="0">
                <a:solidFill>
                  <a:schemeClr val="tx1"/>
                </a:solidFill>
                <a:latin typeface="+mn-lt"/>
                <a:ea typeface="+mn-ea"/>
                <a:cs typeface="+mn-cs"/>
              </a:rPr>
              <a:t>) in </a:t>
            </a:r>
            <a:r>
              <a:rPr lang="it-IT" sz="1200" b="0" i="0" u="none" strike="noStrike" kern="1200" baseline="0" dirty="0" err="1" smtClean="0">
                <a:solidFill>
                  <a:schemeClr val="tx1"/>
                </a:solidFill>
                <a:latin typeface="+mn-lt"/>
                <a:ea typeface="+mn-ea"/>
                <a:cs typeface="+mn-cs"/>
              </a:rPr>
              <a:t>Bitcoin</a:t>
            </a:r>
            <a:r>
              <a:rPr lang="it-IT" sz="1200" b="0" i="0" u="none" strike="noStrike" kern="1200" baseline="0" dirty="0" smtClean="0">
                <a:solidFill>
                  <a:schemeClr val="tx1"/>
                </a:solidFill>
                <a:latin typeface="+mn-lt"/>
                <a:ea typeface="+mn-ea"/>
                <a:cs typeface="+mn-cs"/>
              </a:rPr>
              <a:t> per decifrarli;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in alcuni ospedali britannici è stato necessario rinviare visite e operazioni per indisponibilità dei sistemi informatici.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Nel giugno 2017 è stato sferrato un altro attacco attraverso la diffusione di </a:t>
            </a:r>
            <a:r>
              <a:rPr lang="it-IT" sz="1200" kern="1200" dirty="0" err="1" smtClean="0">
                <a:solidFill>
                  <a:schemeClr val="tx1"/>
                </a:solidFill>
                <a:effectLst/>
                <a:latin typeface="+mn-lt"/>
                <a:ea typeface="+mn-ea"/>
                <a:cs typeface="+mn-cs"/>
              </a:rPr>
              <a:t>NotPetya</a:t>
            </a:r>
            <a:r>
              <a:rPr lang="it-IT" sz="1200" b="0" i="0" u="none" strike="noStrike" kern="1200" baseline="0" dirty="0" smtClean="0">
                <a:solidFill>
                  <a:schemeClr val="tx1"/>
                </a:solidFill>
                <a:latin typeface="+mn-lt"/>
                <a:ea typeface="+mn-ea"/>
                <a:cs typeface="+mn-cs"/>
              </a:rPr>
              <a:t>, software ancora più pericoloso in quanto</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cifra i dati ma non dà la possibilità di decifrarli, di fatto distruggendo i contenuti dei dispositivi colpiti.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La multinazionale danese </a:t>
            </a:r>
            <a:r>
              <a:rPr lang="it-IT" sz="1200" b="0" i="0" u="none" strike="noStrike" kern="1200" baseline="0" dirty="0" err="1" smtClean="0">
                <a:solidFill>
                  <a:schemeClr val="tx1"/>
                </a:solidFill>
                <a:latin typeface="+mn-lt"/>
                <a:ea typeface="+mn-ea"/>
                <a:cs typeface="+mn-cs"/>
              </a:rPr>
              <a:t>Møller-Mærsk</a:t>
            </a:r>
            <a:r>
              <a:rPr lang="it-IT" sz="1200" b="0" i="0" u="none" strike="noStrike" kern="1200" baseline="0" dirty="0" smtClean="0">
                <a:solidFill>
                  <a:schemeClr val="tx1"/>
                </a:solidFill>
                <a:latin typeface="+mn-lt"/>
                <a:ea typeface="+mn-ea"/>
                <a:cs typeface="+mn-cs"/>
              </a:rPr>
              <a:t> ha dichiarato danni per circa 300 milioni di dollari;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anche altri gruppi industriali, pur non indicando un ammontare preciso, hanno rivelato di aver subito conseguenze significative. Secondo fonti giornalistiche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l’impatto globale di </a:t>
            </a:r>
            <a:r>
              <a:rPr lang="it-IT" sz="1200" kern="1200" dirty="0" err="1" smtClean="0">
                <a:solidFill>
                  <a:schemeClr val="tx1"/>
                </a:solidFill>
                <a:effectLst/>
                <a:latin typeface="+mn-lt"/>
                <a:ea typeface="+mn-ea"/>
                <a:cs typeface="+mn-cs"/>
              </a:rPr>
              <a:t>NotPetya</a:t>
            </a:r>
            <a:r>
              <a:rPr lang="it-IT" sz="1200" b="0" i="0" u="none" strike="noStrike" kern="1200" baseline="0" dirty="0" smtClean="0">
                <a:solidFill>
                  <a:schemeClr val="tx1"/>
                </a:solidFill>
                <a:latin typeface="+mn-lt"/>
                <a:ea typeface="+mn-ea"/>
                <a:cs typeface="+mn-cs"/>
              </a:rPr>
              <a:t> ha superato un miliardo di dollari.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Le due campagne di attacco hanno sfruttato vulnerabilità già note, presenti nelle piattaforme più comuni. Il numero delle vittime, seppure elevato, è rimasto contenuto grazie al fatto che molte aziende avevano aggiornato per tempo i propri sistemi. </a:t>
            </a:r>
            <a:endParaRPr lang="it-IT" b="0" dirty="0" smtClean="0"/>
          </a:p>
          <a:p>
            <a:pPr marL="228600" indent="-228600">
              <a:buFont typeface="+mj-lt"/>
              <a:buAutoNum type="arabicPeriod"/>
            </a:pPr>
            <a:endParaRPr lang="it-IT" b="0" dirty="0" smtClean="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it-IT" b="0" dirty="0" smtClean="0"/>
          </a:p>
          <a:p>
            <a:pPr marL="228600" indent="-228600" algn="just">
              <a:lnSpc>
                <a:spcPct val="120000"/>
              </a:lnSpc>
              <a:buFont typeface="+mj-lt"/>
              <a:buAutoNum type="arabicPeriod"/>
              <a:defRPr/>
            </a:pPr>
            <a:endParaRPr lang="it-IT" sz="1200" b="0" dirty="0" smtClean="0">
              <a:cs typeface="Arial" charset="0"/>
            </a:endParaRPr>
          </a:p>
          <a:p>
            <a:pPr marL="342900" indent="-342900" algn="just">
              <a:lnSpc>
                <a:spcPct val="120000"/>
              </a:lnSpc>
              <a:buFont typeface="+mj-lt"/>
              <a:buAutoNum type="arabicPeriod"/>
              <a:defRPr/>
            </a:pPr>
            <a:endParaRPr lang="it-IT" sz="1200" b="0" i="1" dirty="0" smtClean="0">
              <a:cs typeface="Arial" charset="0"/>
            </a:endParaRPr>
          </a:p>
          <a:p>
            <a:pPr marL="228600" indent="-228600" algn="just">
              <a:lnSpc>
                <a:spcPct val="120000"/>
              </a:lnSpc>
              <a:buFont typeface="+mj-lt"/>
              <a:buAutoNum type="arabicPeriod"/>
              <a:defRPr/>
            </a:pPr>
            <a:endParaRPr lang="it-IT" sz="1200" b="0" dirty="0" smtClean="0">
              <a:cs typeface="Arial" charset="0"/>
            </a:endParaRPr>
          </a:p>
          <a:p>
            <a:pPr marL="228600" indent="-228600">
              <a:buFont typeface="+mj-lt"/>
              <a:buAutoNum type="arabicPeriod"/>
            </a:pPr>
            <a:endParaRPr lang="it-IT"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it-IT" b="0" dirty="0" smtClean="0"/>
          </a:p>
        </p:txBody>
      </p:sp>
      <p:sp>
        <p:nvSpPr>
          <p:cNvPr id="4" name="Segnaposto numero diapositiva 3"/>
          <p:cNvSpPr>
            <a:spLocks noGrp="1"/>
          </p:cNvSpPr>
          <p:nvPr>
            <p:ph type="sldNum" sz="quarter" idx="10"/>
          </p:nvPr>
        </p:nvSpPr>
        <p:spPr/>
        <p:txBody>
          <a:bodyPr/>
          <a:lstStyle/>
          <a:p>
            <a:fld id="{676BEB06-CD59-4FDF-9C41-A98B09EE3869}" type="slidenum">
              <a:rPr lang="it-IT" smtClean="0"/>
              <a:t>21</a:t>
            </a:fld>
            <a:endParaRPr lang="it-IT"/>
          </a:p>
        </p:txBody>
      </p:sp>
    </p:spTree>
    <p:extLst>
      <p:ext uri="{BB962C8B-B14F-4D97-AF65-F5344CB8AC3E}">
        <p14:creationId xmlns:p14="http://schemas.microsoft.com/office/powerpoint/2010/main" val="4025220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AUDIO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smtClean="0">
                <a:solidFill>
                  <a:schemeClr val="tx1"/>
                </a:solidFill>
                <a:effectLst/>
                <a:latin typeface="+mn-lt"/>
                <a:ea typeface="+mn-ea"/>
                <a:cs typeface="+mn-cs"/>
              </a:rPr>
              <a:t>Bene, </a:t>
            </a:r>
            <a:r>
              <a:rPr lang="it-IT" sz="1200" b="0" i="0" kern="1200" baseline="0" dirty="0" smtClean="0">
                <a:solidFill>
                  <a:schemeClr val="tx1"/>
                </a:solidFill>
                <a:effectLst/>
                <a:latin typeface="+mn-lt"/>
                <a:ea typeface="+mn-ea"/>
                <a:cs typeface="+mn-cs"/>
              </a:rPr>
              <a:t>vai a fare </a:t>
            </a:r>
            <a:r>
              <a:rPr lang="it-IT" sz="1200" b="0" i="0" kern="1200" baseline="0" dirty="0">
                <a:solidFill>
                  <a:schemeClr val="tx1"/>
                </a:solidFill>
                <a:effectLst/>
                <a:latin typeface="+mn-lt"/>
                <a:ea typeface="+mn-ea"/>
                <a:cs typeface="+mn-cs"/>
              </a:rPr>
              <a:t>il </a:t>
            </a:r>
            <a:r>
              <a:rPr lang="it-IT" sz="1200" b="0" i="0" kern="1200" dirty="0">
                <a:solidFill>
                  <a:schemeClr val="tx1"/>
                </a:solidFill>
                <a:effectLst/>
                <a:latin typeface="+mn-lt"/>
                <a:ea typeface="+mn-ea"/>
                <a:cs typeface="+mn-cs"/>
              </a:rPr>
              <a:t>punto con </a:t>
            </a:r>
            <a:r>
              <a:rPr lang="it-IT" sz="1200" b="0" i="0" kern="1200" dirty="0" smtClean="0">
                <a:solidFill>
                  <a:schemeClr val="tx1"/>
                </a:solidFill>
                <a:effectLst/>
                <a:latin typeface="+mn-lt"/>
                <a:ea typeface="+mn-ea"/>
                <a:cs typeface="+mn-cs"/>
              </a:rPr>
              <a:t>l’esperto</a:t>
            </a:r>
            <a:r>
              <a:rPr lang="it-IT" sz="1200" b="0" i="0" kern="1200" dirty="0">
                <a:solidFill>
                  <a:schemeClr val="tx1"/>
                </a:solidFill>
                <a:effectLst/>
                <a:latin typeface="+mn-lt"/>
                <a:ea typeface="+mn-ea"/>
                <a:cs typeface="+mn-cs"/>
              </a:rPr>
              <a:t>. Clicca sulle domande e scopri le risposte.</a:t>
            </a:r>
          </a:p>
          <a:p>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56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AUDIO</a:t>
            </a:r>
          </a:p>
          <a:p>
            <a:r>
              <a:rPr lang="it-IT" baseline="0" dirty="0" smtClean="0"/>
              <a:t>Ora fermati un secondo e </a:t>
            </a:r>
            <a:r>
              <a:rPr lang="it-IT" dirty="0" smtClean="0"/>
              <a:t>prova </a:t>
            </a:r>
            <a:r>
              <a:rPr lang="it-IT" dirty="0"/>
              <a:t>a rispondere a questa domanda!</a:t>
            </a:r>
          </a:p>
          <a:p>
            <a:endParaRPr lang="it-IT" dirty="0"/>
          </a:p>
          <a:p>
            <a:r>
              <a:rPr lang="it-IT" dirty="0"/>
              <a:t>Feedback.</a:t>
            </a:r>
          </a:p>
          <a:p>
            <a:pPr marL="228600" indent="-228600" algn="just">
              <a:lnSpc>
                <a:spcPct val="120000"/>
              </a:lnSpc>
              <a:buFont typeface="+mj-lt"/>
              <a:buAutoNum type="arabicPeriod"/>
              <a:defRPr/>
            </a:pPr>
            <a:r>
              <a:rPr lang="it-IT" dirty="0"/>
              <a:t>Esatto!/Non </a:t>
            </a:r>
            <a:r>
              <a:rPr lang="it-IT" dirty="0" smtClean="0"/>
              <a:t>esatto!</a:t>
            </a:r>
            <a:r>
              <a:rPr lang="it-IT" baseline="0" dirty="0" smtClean="0"/>
              <a:t> L</a:t>
            </a:r>
            <a:r>
              <a:rPr lang="it-IT" sz="1200" kern="1200" dirty="0" smtClean="0">
                <a:solidFill>
                  <a:schemeClr val="tx1"/>
                </a:solidFill>
                <a:latin typeface="+mn-lt"/>
                <a:ea typeface="+mn-ea"/>
                <a:cs typeface="Arial" charset="0"/>
              </a:rPr>
              <a:t>a sicurezza informatica può essere messa in atto e sviluppata secondo tre ambiti di competenza ben specifici: g</a:t>
            </a:r>
            <a:r>
              <a:rPr lang="it-IT" sz="1200" b="0" dirty="0" smtClean="0">
                <a:cs typeface="Arial" charset="0"/>
              </a:rPr>
              <a:t>iuridico, organizzativo</a:t>
            </a:r>
            <a:r>
              <a:rPr lang="it-IT" sz="1200" b="0" baseline="0" dirty="0" smtClean="0">
                <a:cs typeface="Arial" charset="0"/>
              </a:rPr>
              <a:t> e t</a:t>
            </a:r>
            <a:r>
              <a:rPr lang="it-IT" sz="1200" b="0" dirty="0" smtClean="0">
                <a:cs typeface="Arial" charset="0"/>
              </a:rPr>
              <a:t>ecnologico.</a:t>
            </a: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23</a:t>
            </a:fld>
            <a:endParaRPr lang="it-IT"/>
          </a:p>
        </p:txBody>
      </p:sp>
    </p:spTree>
    <p:extLst>
      <p:ext uri="{BB962C8B-B14F-4D97-AF65-F5344CB8AC3E}">
        <p14:creationId xmlns:p14="http://schemas.microsoft.com/office/powerpoint/2010/main" val="3129373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it-IT" dirty="0"/>
              <a:t>AUDIO</a:t>
            </a:r>
          </a:p>
          <a:p>
            <a:pPr marL="228600" indent="-228600" algn="just">
              <a:lnSpc>
                <a:spcPct val="120000"/>
              </a:lnSpc>
              <a:buFont typeface="+mj-lt"/>
              <a:buAutoNum type="arabicPeriod"/>
              <a:defRPr/>
            </a:pPr>
            <a:r>
              <a:rPr lang="it-IT" sz="1200" dirty="0" smtClean="0">
                <a:cs typeface="Arial" charset="0"/>
              </a:rPr>
              <a:t>Non per allarmarvi, ma tutti noi siamo in pericolo. </a:t>
            </a:r>
          </a:p>
          <a:p>
            <a:pPr marL="228600" indent="-228600" algn="just">
              <a:lnSpc>
                <a:spcPct val="120000"/>
              </a:lnSpc>
              <a:buFont typeface="+mj-lt"/>
              <a:buAutoNum type="arabicPeriod"/>
              <a:defRPr/>
            </a:pPr>
            <a:r>
              <a:rPr lang="it-IT" sz="1200" dirty="0" smtClean="0">
                <a:cs typeface="Arial" charset="0"/>
              </a:rPr>
              <a:t>Numerosi studi affermano infatti che ognuno di noi </a:t>
            </a:r>
          </a:p>
          <a:p>
            <a:pPr marL="228600" indent="-228600" algn="just">
              <a:lnSpc>
                <a:spcPct val="120000"/>
              </a:lnSpc>
              <a:buFont typeface="+mj-lt"/>
              <a:buAutoNum type="arabicPeriod"/>
              <a:defRPr/>
            </a:pPr>
            <a:r>
              <a:rPr lang="it-IT" sz="1200" dirty="0" smtClean="0">
                <a:cs typeface="Arial" charset="0"/>
              </a:rPr>
              <a:t>subirà inevitabilmente prima o poi un attacco online. </a:t>
            </a:r>
          </a:p>
          <a:p>
            <a:pPr marL="228600" indent="-228600" algn="just">
              <a:lnSpc>
                <a:spcPct val="120000"/>
              </a:lnSpc>
              <a:buFont typeface="+mj-lt"/>
              <a:buAutoNum type="arabicPeriod"/>
              <a:defRPr/>
            </a:pPr>
            <a:r>
              <a:rPr lang="it-IT" sz="1200" dirty="0" smtClean="0">
                <a:cs typeface="Arial" charset="0"/>
              </a:rPr>
              <a:t>La maggior parte di questi tentativi di intrusione, purtroppo, avranno successo.</a:t>
            </a:r>
          </a:p>
          <a:p>
            <a:pPr marL="228600" indent="-228600" algn="just">
              <a:lnSpc>
                <a:spcPct val="120000"/>
              </a:lnSpc>
              <a:buFont typeface="+mj-lt"/>
              <a:buAutoNum type="arabicPeriod"/>
              <a:defRPr/>
            </a:pPr>
            <a:r>
              <a:rPr lang="it-IT" sz="1200" dirty="0" smtClean="0">
                <a:cs typeface="Arial" charset="0"/>
              </a:rPr>
              <a:t>Fai clic sulle immagini e scopri di che cosa parleremo nelle prossime pagine!</a:t>
            </a: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3</a:t>
            </a:fld>
            <a:endParaRPr lang="it-IT"/>
          </a:p>
        </p:txBody>
      </p:sp>
    </p:spTree>
    <p:extLst>
      <p:ext uri="{BB962C8B-B14F-4D97-AF65-F5344CB8AC3E}">
        <p14:creationId xmlns:p14="http://schemas.microsoft.com/office/powerpoint/2010/main" val="3558491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dirty="0"/>
              <a:t>AUDIO</a:t>
            </a:r>
          </a:p>
          <a:p>
            <a:pPr marL="228600" indent="-228600" algn="just">
              <a:lnSpc>
                <a:spcPct val="120000"/>
              </a:lnSpc>
              <a:buFont typeface="+mj-lt"/>
              <a:buAutoNum type="arabicPeriod"/>
              <a:defRPr/>
            </a:pPr>
            <a:r>
              <a:rPr lang="it-IT" sz="1200" dirty="0" smtClean="0">
                <a:cs typeface="Arial" charset="0"/>
              </a:rPr>
              <a:t>Privati cittadini, </a:t>
            </a:r>
          </a:p>
          <a:p>
            <a:pPr marL="228600" indent="-228600" algn="just">
              <a:lnSpc>
                <a:spcPct val="120000"/>
              </a:lnSpc>
              <a:buFont typeface="+mj-lt"/>
              <a:buAutoNum type="arabicPeriod"/>
              <a:defRPr/>
            </a:pPr>
            <a:r>
              <a:rPr lang="it-IT" sz="1200" dirty="0" smtClean="0">
                <a:cs typeface="Arial" charset="0"/>
              </a:rPr>
              <a:t>professionisti, </a:t>
            </a:r>
          </a:p>
          <a:p>
            <a:pPr marL="228600" indent="-228600" algn="just">
              <a:lnSpc>
                <a:spcPct val="120000"/>
              </a:lnSpc>
              <a:buFont typeface="+mj-lt"/>
              <a:buAutoNum type="arabicPeriod"/>
              <a:defRPr/>
            </a:pPr>
            <a:r>
              <a:rPr lang="it-IT" sz="1200" dirty="0" smtClean="0">
                <a:cs typeface="Arial" charset="0"/>
              </a:rPr>
              <a:t>imprese e </a:t>
            </a:r>
          </a:p>
          <a:p>
            <a:pPr marL="228600" indent="-228600" algn="just">
              <a:lnSpc>
                <a:spcPct val="120000"/>
              </a:lnSpc>
              <a:buFont typeface="+mj-lt"/>
              <a:buAutoNum type="arabicPeriod"/>
              <a:defRPr/>
            </a:pPr>
            <a:r>
              <a:rPr lang="it-IT" sz="1200" dirty="0" smtClean="0">
                <a:cs typeface="Arial" charset="0"/>
              </a:rPr>
              <a:t>persino governi: </a:t>
            </a:r>
          </a:p>
          <a:p>
            <a:pPr marL="228600" indent="-228600" algn="just">
              <a:lnSpc>
                <a:spcPct val="120000"/>
              </a:lnSpc>
              <a:buFont typeface="+mj-lt"/>
              <a:buAutoNum type="arabicPeriod"/>
              <a:defRPr/>
            </a:pPr>
            <a:r>
              <a:rPr lang="it-IT" sz="1200" dirty="0" smtClean="0">
                <a:cs typeface="Arial" charset="0"/>
              </a:rPr>
              <a:t>tutti sono vulnerabili agli attacchi informatici provenienti da ogni parte del mondo. </a:t>
            </a:r>
          </a:p>
          <a:p>
            <a:pPr marL="228600" indent="-228600" algn="just">
              <a:lnSpc>
                <a:spcPct val="120000"/>
              </a:lnSpc>
              <a:buFont typeface="+mj-lt"/>
              <a:buAutoNum type="arabicPeriod"/>
              <a:defRPr/>
            </a:pPr>
            <a:r>
              <a:rPr lang="it-IT" sz="1200" dirty="0" smtClean="0">
                <a:cs typeface="Arial" charset="0"/>
              </a:rPr>
              <a:t>I dati presenti sui nostri computer e</a:t>
            </a:r>
          </a:p>
          <a:p>
            <a:pPr marL="228600" indent="-228600" algn="just">
              <a:lnSpc>
                <a:spcPct val="120000"/>
              </a:lnSpc>
              <a:buFont typeface="+mj-lt"/>
              <a:buAutoNum type="arabicPeriod"/>
              <a:defRPr/>
            </a:pPr>
            <a:r>
              <a:rPr lang="it-IT" sz="1200" dirty="0" smtClean="0">
                <a:cs typeface="Arial" charset="0"/>
              </a:rPr>
              <a:t> le nostre identità sono costantemente minacciate.</a:t>
            </a:r>
            <a:r>
              <a:rPr lang="it-IT" sz="1200" baseline="0" dirty="0" smtClean="0">
                <a:cs typeface="Arial" charset="0"/>
              </a:rPr>
              <a:t> </a:t>
            </a:r>
            <a:r>
              <a:rPr lang="it-IT" sz="1200" dirty="0" smtClean="0">
                <a:cs typeface="Arial" charset="0"/>
              </a:rPr>
              <a:t>Ogni giorno infatti sentiamo e leggiamo storie sempre nuove </a:t>
            </a:r>
          </a:p>
          <a:p>
            <a:pPr marL="228600" indent="-228600" algn="just">
              <a:lnSpc>
                <a:spcPct val="120000"/>
              </a:lnSpc>
              <a:buFont typeface="+mj-lt"/>
              <a:buAutoNum type="arabicPeriod"/>
              <a:defRPr/>
            </a:pPr>
            <a:r>
              <a:rPr lang="it-IT" sz="1200" dirty="0" smtClean="0">
                <a:cs typeface="Arial" charset="0"/>
              </a:rPr>
              <a:t>riguardanti il </a:t>
            </a:r>
            <a:r>
              <a:rPr lang="it-IT" sz="1200" i="1" dirty="0" smtClean="0">
                <a:cs typeface="Arial" charset="0"/>
              </a:rPr>
              <a:t>cyber crimine</a:t>
            </a:r>
            <a:r>
              <a:rPr lang="it-IT" sz="1200" dirty="0" smtClean="0">
                <a:cs typeface="Arial" charset="0"/>
              </a:rPr>
              <a:t>, ossia l'utilizzo della tecnologia informatica (sia hardware che software) per lanciare attacchi online allo scopo di </a:t>
            </a:r>
          </a:p>
          <a:p>
            <a:pPr marL="228600" indent="-228600" algn="just">
              <a:lnSpc>
                <a:spcPct val="120000"/>
              </a:lnSpc>
              <a:buFont typeface="+mj-lt"/>
              <a:buAutoNum type="arabicPeriod"/>
              <a:defRPr/>
            </a:pPr>
            <a:r>
              <a:rPr lang="it-IT" sz="1200" dirty="0" smtClean="0">
                <a:cs typeface="Arial" charset="0"/>
              </a:rPr>
              <a:t>rubare numeri di carte di credito, </a:t>
            </a:r>
          </a:p>
          <a:p>
            <a:pPr marL="228600" indent="-228600" algn="just">
              <a:lnSpc>
                <a:spcPct val="120000"/>
              </a:lnSpc>
              <a:buFont typeface="+mj-lt"/>
              <a:buAutoNum type="arabicPeriod"/>
              <a:defRPr/>
            </a:pPr>
            <a:r>
              <a:rPr lang="it-IT" sz="1200" dirty="0" smtClean="0">
                <a:cs typeface="Arial" charset="0"/>
              </a:rPr>
              <a:t>diffondere immagini o informazioni private, fino ad arrivare </a:t>
            </a:r>
          </a:p>
          <a:p>
            <a:pPr marL="228600" indent="-228600" algn="just">
              <a:lnSpc>
                <a:spcPct val="120000"/>
              </a:lnSpc>
              <a:buFont typeface="+mj-lt"/>
              <a:buAutoNum type="arabicPeriod"/>
              <a:defRPr/>
            </a:pPr>
            <a:r>
              <a:rPr lang="it-IT" sz="1200" dirty="0" smtClean="0">
                <a:cs typeface="Arial" charset="0"/>
              </a:rPr>
              <a:t>all'intrusione nei</a:t>
            </a:r>
            <a:r>
              <a:rPr lang="it-IT" sz="1200" baseline="0" dirty="0" smtClean="0">
                <a:cs typeface="Arial" charset="0"/>
              </a:rPr>
              <a:t> </a:t>
            </a:r>
            <a:r>
              <a:rPr lang="it-IT" sz="1200" dirty="0" smtClean="0">
                <a:cs typeface="Arial" charset="0"/>
              </a:rPr>
              <a:t>servizi segreti stranieri o all’interno</a:t>
            </a:r>
            <a:r>
              <a:rPr lang="it-IT" sz="1200" baseline="0" dirty="0" smtClean="0">
                <a:cs typeface="Arial" charset="0"/>
              </a:rPr>
              <a:t> dei più </a:t>
            </a:r>
            <a:r>
              <a:rPr lang="it-IT" sz="1200" dirty="0" smtClean="0">
                <a:cs typeface="Arial" charset="0"/>
              </a:rPr>
              <a:t>alti livelli governativi di vari Paesi.</a:t>
            </a:r>
            <a:r>
              <a:rPr lang="it-IT" sz="1200" baseline="0" dirty="0" smtClean="0">
                <a:cs typeface="Arial" charset="0"/>
              </a:rPr>
              <a:t> </a:t>
            </a:r>
            <a:r>
              <a:rPr lang="it-IT" sz="1200" dirty="0" smtClean="0">
                <a:cs typeface="Arial" charset="0"/>
              </a:rPr>
              <a:t>Fortunatamente, anche per i non addetti ai lavori ed i meno esperti, le società specializzate offrono ad oggi una serie di </a:t>
            </a:r>
          </a:p>
          <a:p>
            <a:pPr marL="228600" indent="-228600" algn="just">
              <a:lnSpc>
                <a:spcPct val="120000"/>
              </a:lnSpc>
              <a:buFont typeface="+mj-lt"/>
              <a:buAutoNum type="arabicPeriod"/>
              <a:defRPr/>
            </a:pPr>
            <a:r>
              <a:rPr lang="it-IT" sz="1200" dirty="0" smtClean="0">
                <a:cs typeface="Arial" charset="0"/>
              </a:rPr>
              <a:t>prodotti e servizi facilmente accessibili ed utilizzabili…</a:t>
            </a:r>
            <a:r>
              <a:rPr lang="it-IT" sz="1200" baseline="0" dirty="0" smtClean="0">
                <a:cs typeface="Arial" charset="0"/>
              </a:rPr>
              <a:t> </a:t>
            </a:r>
          </a:p>
          <a:p>
            <a:pPr marL="228600" indent="-228600" algn="just">
              <a:lnSpc>
                <a:spcPct val="120000"/>
              </a:lnSpc>
              <a:buFont typeface="+mj-lt"/>
              <a:buAutoNum type="arabicPeriod"/>
              <a:defRPr/>
            </a:pPr>
            <a:r>
              <a:rPr lang="it-IT" sz="1200" baseline="0" dirty="0" smtClean="0">
                <a:cs typeface="Arial" charset="0"/>
              </a:rPr>
              <a:t>che in poco tempo però vanno a finire nuovamente nelle «grinfie» </a:t>
            </a:r>
            <a:r>
              <a:rPr lang="it-IT" sz="1200" dirty="0" smtClean="0">
                <a:cs typeface="Arial" charset="0"/>
              </a:rPr>
              <a:t>dei malintenzionati, </a:t>
            </a:r>
          </a:p>
          <a:p>
            <a:pPr marL="228600" indent="-228600" algn="just">
              <a:lnSpc>
                <a:spcPct val="120000"/>
              </a:lnSpc>
              <a:buFont typeface="+mj-lt"/>
              <a:buAutoNum type="arabicPeriod"/>
              <a:defRPr/>
            </a:pPr>
            <a:r>
              <a:rPr lang="it-IT" sz="1200" dirty="0" smtClean="0">
                <a:cs typeface="Arial" charset="0"/>
              </a:rPr>
              <a:t>che cercano continuamente nuovi modi per aggirare le protezioni tecnologiche più recenti. E allora</a:t>
            </a:r>
            <a:r>
              <a:rPr lang="it-IT" sz="1200" baseline="0" dirty="0" smtClean="0">
                <a:cs typeface="Arial" charset="0"/>
              </a:rPr>
              <a:t> come difendersi? </a:t>
            </a:r>
          </a:p>
          <a:p>
            <a:pPr marL="228600" indent="-228600" algn="just">
              <a:lnSpc>
                <a:spcPct val="120000"/>
              </a:lnSpc>
              <a:buFont typeface="+mj-lt"/>
              <a:buAutoNum type="arabicPeriod"/>
              <a:defRPr/>
            </a:pPr>
            <a:r>
              <a:rPr lang="it-IT" sz="1200" baseline="0" dirty="0" smtClean="0">
                <a:cs typeface="Arial" charset="0"/>
              </a:rPr>
              <a:t>È il </a:t>
            </a:r>
            <a:r>
              <a:rPr lang="it-IT" sz="1200" dirty="0" smtClean="0">
                <a:cs typeface="Arial" charset="0"/>
              </a:rPr>
              <a:t>buon senso la prima forma e più forte di protezione contro ogni crimine, specie se di tipo informatico!</a:t>
            </a:r>
            <a:r>
              <a:rPr lang="it-IT" sz="1200" baseline="0" dirty="0" smtClean="0">
                <a:cs typeface="Arial" charset="0"/>
              </a:rPr>
              <a:t> </a:t>
            </a:r>
            <a:endParaRPr lang="it-IT" sz="1200" dirty="0">
              <a:cs typeface="Arial" charset="0"/>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4</a:t>
            </a:fld>
            <a:endParaRPr lang="it-IT"/>
          </a:p>
        </p:txBody>
      </p:sp>
    </p:spTree>
    <p:extLst>
      <p:ext uri="{BB962C8B-B14F-4D97-AF65-F5344CB8AC3E}">
        <p14:creationId xmlns:p14="http://schemas.microsoft.com/office/powerpoint/2010/main" val="2762102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dirty="0" smtClean="0"/>
              <a:t>AUDIO</a:t>
            </a:r>
          </a:p>
          <a:p>
            <a:pPr marL="228600" indent="-228600" algn="just">
              <a:lnSpc>
                <a:spcPct val="120000"/>
              </a:lnSpc>
              <a:buFont typeface="+mj-lt"/>
              <a:buAutoNum type="arabicPeriod"/>
              <a:defRPr/>
            </a:pPr>
            <a:r>
              <a:rPr lang="it-IT" sz="1200" dirty="0" smtClean="0">
                <a:cs typeface="Arial" charset="0"/>
              </a:rPr>
              <a:t>Ogni giorno che passa, siamo più connessi con gli altri individui del pianeta: </a:t>
            </a:r>
          </a:p>
          <a:p>
            <a:pPr marL="228600" indent="-228600" algn="just">
              <a:lnSpc>
                <a:spcPct val="120000"/>
              </a:lnSpc>
              <a:buFont typeface="+mj-lt"/>
              <a:buAutoNum type="arabicPeriod"/>
              <a:defRPr/>
            </a:pPr>
            <a:r>
              <a:rPr lang="it-IT" sz="1200" dirty="0" smtClean="0">
                <a:cs typeface="Arial" charset="0"/>
              </a:rPr>
              <a:t>vita reale e vita virtuale tendono sempre più a sovrapporsi e a confondersi. Che il nostro mondo stia diventando sempre più piccolo lo percepiamo continuamente. </a:t>
            </a:r>
          </a:p>
          <a:p>
            <a:pPr marL="228600" indent="-228600" algn="just">
              <a:lnSpc>
                <a:spcPct val="120000"/>
              </a:lnSpc>
              <a:buFont typeface="+mj-lt"/>
              <a:buAutoNum type="arabicPeriod"/>
              <a:defRPr/>
            </a:pPr>
            <a:r>
              <a:rPr lang="it-IT" sz="1200" dirty="0" smtClean="0">
                <a:cs typeface="Arial" charset="0"/>
              </a:rPr>
              <a:t>Possiamo essere ovunque in poche ore prendendo un aereo, oppure </a:t>
            </a:r>
          </a:p>
          <a:p>
            <a:pPr marL="228600" indent="-228600" algn="just">
              <a:lnSpc>
                <a:spcPct val="120000"/>
              </a:lnSpc>
              <a:buFont typeface="+mj-lt"/>
              <a:buAutoNum type="arabicPeriod"/>
              <a:defRPr/>
            </a:pPr>
            <a:r>
              <a:rPr lang="it-IT" sz="1200" dirty="0" smtClean="0">
                <a:cs typeface="Arial" charset="0"/>
              </a:rPr>
              <a:t>parlare faccia a faccia con chiunque in pochi secondi usando servizi come Skype o Google </a:t>
            </a:r>
            <a:r>
              <a:rPr lang="it-IT" sz="1200" dirty="0" err="1" smtClean="0">
                <a:cs typeface="Arial" charset="0"/>
              </a:rPr>
              <a:t>Hangouts</a:t>
            </a:r>
            <a:r>
              <a:rPr lang="it-IT" sz="1200" dirty="0" smtClean="0">
                <a:cs typeface="Arial" charset="0"/>
              </a:rPr>
              <a:t>. Inoltre, abbiamo </a:t>
            </a:r>
          </a:p>
          <a:p>
            <a:pPr marL="228600" indent="-228600" algn="just">
              <a:lnSpc>
                <a:spcPct val="120000"/>
              </a:lnSpc>
              <a:buFont typeface="+mj-lt"/>
              <a:buAutoNum type="arabicPeriod"/>
              <a:defRPr/>
            </a:pPr>
            <a:r>
              <a:rPr lang="it-IT" sz="1200" dirty="0" smtClean="0">
                <a:cs typeface="Arial" charset="0"/>
              </a:rPr>
              <a:t>accesso illimitato e immediato a tutte le informazioni prodotte in giro per il mondo (libri, riviste, articoli di giornale, film, spettacoli, …). Le nostre vite sono, almeno sotto certi aspetti, decisamente migliori rispetto al passato: </a:t>
            </a:r>
          </a:p>
          <a:p>
            <a:pPr marL="228600" indent="-228600" algn="just">
              <a:lnSpc>
                <a:spcPct val="120000"/>
              </a:lnSpc>
              <a:buFont typeface="+mj-lt"/>
              <a:buAutoNum type="arabicPeriod"/>
              <a:defRPr/>
            </a:pPr>
            <a:r>
              <a:rPr lang="it-IT" sz="1200" dirty="0" smtClean="0">
                <a:cs typeface="Arial" charset="0"/>
              </a:rPr>
              <a:t>gli sviluppi della medicina, la possibilità di viaggiare e conoscere nuove culture, sono aumentati grazie al progresso tecnologico e all’uso dell’informatica. </a:t>
            </a:r>
          </a:p>
          <a:p>
            <a:pPr marL="228600" indent="-228600" algn="just">
              <a:lnSpc>
                <a:spcPct val="120000"/>
              </a:lnSpc>
              <a:buFont typeface="+mj-lt"/>
              <a:buAutoNum type="arabicPeriod"/>
              <a:defRPr/>
            </a:pPr>
            <a:r>
              <a:rPr lang="it-IT" sz="1200" dirty="0" smtClean="0">
                <a:cs typeface="Arial" charset="0"/>
              </a:rPr>
              <a:t>Una ricerca condotta nel 2012 da </a:t>
            </a:r>
            <a:r>
              <a:rPr lang="it-IT" sz="1200" dirty="0" err="1" smtClean="0">
                <a:cs typeface="Arial" charset="0"/>
              </a:rPr>
              <a:t>Broadcom</a:t>
            </a:r>
            <a:r>
              <a:rPr lang="it-IT" sz="1200" dirty="0" smtClean="0">
                <a:cs typeface="Arial" charset="0"/>
              </a:rPr>
              <a:t> Corporation su più di 2.500 adulti americani ha individuato sette distinti tipi di personalità tecnologica. </a:t>
            </a:r>
          </a:p>
          <a:p>
            <a:pPr marL="228600" indent="-228600" algn="just">
              <a:lnSpc>
                <a:spcPct val="120000"/>
              </a:lnSpc>
              <a:buFont typeface="+mj-lt"/>
              <a:buAutoNum type="arabicPeriod"/>
              <a:defRPr/>
            </a:pPr>
            <a:r>
              <a:rPr lang="it-IT" sz="1200" dirty="0" smtClean="0">
                <a:cs typeface="Arial" charset="0"/>
              </a:rPr>
              <a:t>Quasi la metà di coloro che hanno partecipato al sondaggio sono stati classificati come "</a:t>
            </a:r>
            <a:r>
              <a:rPr lang="it-IT" sz="1200" i="1" dirty="0" smtClean="0">
                <a:cs typeface="Arial" charset="0"/>
              </a:rPr>
              <a:t>Sempre connessi</a:t>
            </a:r>
            <a:r>
              <a:rPr lang="it-IT" sz="1200" dirty="0" smtClean="0">
                <a:cs typeface="Arial" charset="0"/>
              </a:rPr>
              <a:t>" o "</a:t>
            </a:r>
            <a:r>
              <a:rPr lang="it-IT" sz="1200" i="1" dirty="0" smtClean="0">
                <a:cs typeface="Arial" charset="0"/>
              </a:rPr>
              <a:t>Altamente connessi</a:t>
            </a:r>
            <a:r>
              <a:rPr lang="it-IT" sz="1200" dirty="0" smtClean="0">
                <a:cs typeface="Arial" charset="0"/>
              </a:rPr>
              <a:t>", a dimostrazione dei livelli molto elevati di presenza su Internet per ricercare informazioni o restare in contatto con amici o familiari. </a:t>
            </a:r>
          </a:p>
          <a:p>
            <a:pPr marL="228600" indent="-228600" algn="just">
              <a:lnSpc>
                <a:spcPct val="120000"/>
              </a:lnSpc>
              <a:buFont typeface="+mj-lt"/>
              <a:buAutoNum type="arabicPeriod"/>
              <a:defRPr/>
            </a:pPr>
            <a:r>
              <a:rPr lang="it-IT" sz="1200" dirty="0" smtClean="0">
                <a:cs typeface="Arial" charset="0"/>
              </a:rPr>
              <a:t>Al contrario, solo il 2% degli intervistati ha dichiarato di non essere interessato ad internet e ai social media in generale.</a:t>
            </a:r>
          </a:p>
          <a:p>
            <a:pPr marL="228600" marR="0" lvl="0" indent="-228600" algn="just" defTabSz="914400" rtl="0" eaLnBrk="1" fontAlgn="auto" latinLnBrk="0" hangingPunct="1">
              <a:lnSpc>
                <a:spcPct val="120000"/>
              </a:lnSpc>
              <a:spcBef>
                <a:spcPts val="0"/>
              </a:spcBef>
              <a:spcAft>
                <a:spcPts val="0"/>
              </a:spcAft>
              <a:buClrTx/>
              <a:buSzTx/>
              <a:buFont typeface="+mj-lt"/>
              <a:buAutoNum type="arabicPeriod"/>
              <a:tabLst/>
              <a:defRPr/>
            </a:pPr>
            <a:r>
              <a:rPr lang="it-IT" sz="1200" dirty="0" smtClean="0">
                <a:cs typeface="Arial" charset="0"/>
              </a:rPr>
              <a:t>Vivere in un mondo così interconnesso</a:t>
            </a:r>
            <a:r>
              <a:rPr lang="it-IT" sz="1200" baseline="0" dirty="0" smtClean="0">
                <a:cs typeface="Arial" charset="0"/>
              </a:rPr>
              <a:t> </a:t>
            </a:r>
            <a:r>
              <a:rPr lang="it-IT" sz="1200" dirty="0" smtClean="0">
                <a:cs typeface="Arial" charset="0"/>
              </a:rPr>
              <a:t>comporta una serie di rischi sempre nuovi e in continuo mutamento.</a:t>
            </a:r>
            <a:r>
              <a:rPr lang="it-IT" sz="1200" baseline="0" dirty="0" smtClean="0">
                <a:cs typeface="Arial" charset="0"/>
              </a:rPr>
              <a:t> </a:t>
            </a:r>
            <a:r>
              <a:rPr lang="it-IT" sz="1200" dirty="0" smtClean="0">
                <a:cs typeface="Arial" charset="0"/>
              </a:rPr>
              <a:t>Sfortunatamente, infatti, dall'altra parte della rete</a:t>
            </a:r>
            <a:r>
              <a:rPr lang="it-IT" sz="1200" baseline="0" dirty="0" smtClean="0">
                <a:cs typeface="Arial" charset="0"/>
              </a:rPr>
              <a:t> </a:t>
            </a:r>
            <a:r>
              <a:rPr lang="it-IT" sz="1200" dirty="0" smtClean="0">
                <a:cs typeface="Arial" charset="0"/>
              </a:rPr>
              <a:t>che ci connette al mondo possono esserci </a:t>
            </a:r>
          </a:p>
          <a:p>
            <a:pPr marL="228600" marR="0" lvl="0" indent="-228600" algn="just" defTabSz="914400" rtl="0" eaLnBrk="1" fontAlgn="auto" latinLnBrk="0" hangingPunct="1">
              <a:lnSpc>
                <a:spcPct val="120000"/>
              </a:lnSpc>
              <a:spcBef>
                <a:spcPts val="0"/>
              </a:spcBef>
              <a:spcAft>
                <a:spcPts val="0"/>
              </a:spcAft>
              <a:buClrTx/>
              <a:buSzTx/>
              <a:buFont typeface="+mj-lt"/>
              <a:buAutoNum type="arabicPeriod"/>
              <a:tabLst/>
              <a:defRPr/>
            </a:pPr>
            <a:r>
              <a:rPr lang="it-IT" sz="1200" dirty="0" smtClean="0">
                <a:cs typeface="Arial" charset="0"/>
              </a:rPr>
              <a:t>criminali che cercando attivamente di rubare le nostre </a:t>
            </a:r>
          </a:p>
          <a:p>
            <a:pPr marL="228600" marR="0" lvl="0" indent="-228600" algn="just" defTabSz="914400" rtl="0" eaLnBrk="1" fontAlgn="auto" latinLnBrk="0" hangingPunct="1">
              <a:lnSpc>
                <a:spcPct val="120000"/>
              </a:lnSpc>
              <a:spcBef>
                <a:spcPts val="0"/>
              </a:spcBef>
              <a:spcAft>
                <a:spcPts val="0"/>
              </a:spcAft>
              <a:buClrTx/>
              <a:buSzTx/>
              <a:buFont typeface="+mj-lt"/>
              <a:buAutoNum type="arabicPeriod"/>
              <a:tabLst/>
              <a:defRPr/>
            </a:pPr>
            <a:r>
              <a:rPr lang="it-IT" sz="1200" dirty="0" smtClean="0">
                <a:cs typeface="Arial" charset="0"/>
              </a:rPr>
              <a:t>password, le nostre </a:t>
            </a:r>
          </a:p>
          <a:p>
            <a:pPr marL="228600" marR="0" lvl="0" indent="-228600" algn="just" defTabSz="914400" rtl="0" eaLnBrk="1" fontAlgn="auto" latinLnBrk="0" hangingPunct="1">
              <a:lnSpc>
                <a:spcPct val="120000"/>
              </a:lnSpc>
              <a:spcBef>
                <a:spcPts val="0"/>
              </a:spcBef>
              <a:spcAft>
                <a:spcPts val="0"/>
              </a:spcAft>
              <a:buClrTx/>
              <a:buSzTx/>
              <a:buFont typeface="+mj-lt"/>
              <a:buAutoNum type="arabicPeriod"/>
              <a:tabLst/>
              <a:defRPr/>
            </a:pPr>
            <a:r>
              <a:rPr lang="it-IT" sz="1200" dirty="0" smtClean="0">
                <a:cs typeface="Arial" charset="0"/>
              </a:rPr>
              <a:t>informazioni personali, le nostre </a:t>
            </a:r>
          </a:p>
          <a:p>
            <a:pPr marL="228600" marR="0" lvl="0" indent="-228600" algn="just" defTabSz="914400" rtl="0" eaLnBrk="1" fontAlgn="auto" latinLnBrk="0" hangingPunct="1">
              <a:lnSpc>
                <a:spcPct val="120000"/>
              </a:lnSpc>
              <a:spcBef>
                <a:spcPts val="0"/>
              </a:spcBef>
              <a:spcAft>
                <a:spcPts val="0"/>
              </a:spcAft>
              <a:buClrTx/>
              <a:buSzTx/>
              <a:buFont typeface="+mj-lt"/>
              <a:buAutoNum type="arabicPeriod"/>
              <a:tabLst/>
              <a:defRPr/>
            </a:pPr>
            <a:r>
              <a:rPr lang="it-IT" sz="1200" dirty="0" smtClean="0">
                <a:cs typeface="Arial" charset="0"/>
              </a:rPr>
              <a:t>identità e il nostro </a:t>
            </a:r>
          </a:p>
          <a:p>
            <a:pPr marL="228600" marR="0" lvl="0" indent="-228600" algn="just" defTabSz="914400" rtl="0" eaLnBrk="1" fontAlgn="auto" latinLnBrk="0" hangingPunct="1">
              <a:lnSpc>
                <a:spcPct val="120000"/>
              </a:lnSpc>
              <a:spcBef>
                <a:spcPts val="0"/>
              </a:spcBef>
              <a:spcAft>
                <a:spcPts val="0"/>
              </a:spcAft>
              <a:buClrTx/>
              <a:buSzTx/>
              <a:buFont typeface="+mj-lt"/>
              <a:buAutoNum type="arabicPeriod"/>
              <a:tabLst/>
              <a:defRPr/>
            </a:pPr>
            <a:r>
              <a:rPr lang="it-IT" sz="1200" dirty="0" smtClean="0">
                <a:cs typeface="Arial" charset="0"/>
              </a:rPr>
              <a:t>denaro.</a:t>
            </a:r>
          </a:p>
          <a:p>
            <a:pPr algn="just">
              <a:lnSpc>
                <a:spcPct val="120000"/>
              </a:lnSpc>
              <a:defRPr/>
            </a:pPr>
            <a:endParaRPr lang="it-IT" sz="1200" dirty="0" smtClean="0">
              <a:cs typeface="Arial" charset="0"/>
            </a:endParaRPr>
          </a:p>
          <a:p>
            <a:pPr algn="just">
              <a:lnSpc>
                <a:spcPct val="120000"/>
              </a:lnSpc>
              <a:defRPr/>
            </a:pPr>
            <a:endParaRPr lang="it-IT" sz="1200" dirty="0" smtClean="0">
              <a:cs typeface="Arial" charset="0"/>
            </a:endParaRPr>
          </a:p>
          <a:p>
            <a:pPr algn="just">
              <a:lnSpc>
                <a:spcPct val="120000"/>
              </a:lnSpc>
              <a:defRPr/>
            </a:pPr>
            <a:r>
              <a:rPr lang="it-IT" sz="1200" dirty="0" smtClean="0">
                <a:cs typeface="Arial" charset="0"/>
              </a:rPr>
              <a:t>Pop</a:t>
            </a:r>
            <a:r>
              <a:rPr lang="it-IT" sz="1200" baseline="0" dirty="0" smtClean="0">
                <a:cs typeface="Arial" charset="0"/>
              </a:rPr>
              <a:t> up</a:t>
            </a:r>
          </a:p>
          <a:p>
            <a:pPr algn="just">
              <a:lnSpc>
                <a:spcPct val="120000"/>
              </a:lnSpc>
              <a:defRPr/>
            </a:pPr>
            <a:r>
              <a:rPr lang="it-IT" sz="1200" baseline="0" dirty="0" smtClean="0">
                <a:cs typeface="Arial" charset="0"/>
              </a:rPr>
              <a:t>Si apre il sito </a:t>
            </a:r>
            <a:r>
              <a:rPr lang="it-IT" sz="1200" u="sng" kern="1200" dirty="0" smtClean="0">
                <a:solidFill>
                  <a:schemeClr val="tx1"/>
                </a:solidFill>
                <a:effectLst/>
                <a:latin typeface="+mn-lt"/>
                <a:ea typeface="+mn-ea"/>
                <a:cs typeface="+mn-cs"/>
                <a:hlinkClick r:id="rId3"/>
              </a:rPr>
              <a:t>https://www.businessnewsdaily.com/3557-technology-personality-types.html</a:t>
            </a:r>
            <a:r>
              <a:rPr lang="it-IT" sz="1200" dirty="0" smtClean="0">
                <a:cs typeface="Arial" charset="0"/>
              </a:rPr>
              <a:t>. </a:t>
            </a:r>
          </a:p>
          <a:p>
            <a:pPr algn="just">
              <a:lnSpc>
                <a:spcPct val="120000"/>
              </a:lnSpc>
              <a:defRPr/>
            </a:pPr>
            <a:endParaRPr lang="it-IT" sz="1200" dirty="0" smtClean="0">
              <a:cs typeface="Arial" charset="0"/>
            </a:endParaRPr>
          </a:p>
          <a:p>
            <a:pPr algn="just">
              <a:lnSpc>
                <a:spcPct val="120000"/>
              </a:lnSpc>
              <a:defRPr/>
            </a:pPr>
            <a:endParaRPr lang="it-IT" sz="1200" dirty="0">
              <a:cs typeface="Arial" charset="0"/>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5</a:t>
            </a:fld>
            <a:endParaRPr lang="it-IT"/>
          </a:p>
        </p:txBody>
      </p:sp>
    </p:spTree>
    <p:extLst>
      <p:ext uri="{BB962C8B-B14F-4D97-AF65-F5344CB8AC3E}">
        <p14:creationId xmlns:p14="http://schemas.microsoft.com/office/powerpoint/2010/main" val="3477017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lgn="just">
              <a:lnSpc>
                <a:spcPct val="120000"/>
              </a:lnSpc>
              <a:buFont typeface="+mj-lt"/>
              <a:buAutoNum type="arabicPeriod"/>
              <a:defRPr/>
            </a:pPr>
            <a:r>
              <a:rPr lang="it-IT" sz="1200" dirty="0" smtClean="0">
                <a:cs typeface="Arial" charset="0"/>
              </a:rPr>
              <a:t>Questa vulnerabilità della rete è in gran parte una diretta conseguenza </a:t>
            </a:r>
          </a:p>
          <a:p>
            <a:pPr marL="228600" indent="-228600" algn="just">
              <a:lnSpc>
                <a:spcPct val="120000"/>
              </a:lnSpc>
              <a:buFont typeface="+mj-lt"/>
              <a:buAutoNum type="arabicPeriod"/>
              <a:defRPr/>
            </a:pPr>
            <a:r>
              <a:rPr lang="it-IT" sz="1200" dirty="0" smtClean="0">
                <a:cs typeface="Arial" charset="0"/>
              </a:rPr>
              <a:t>dell'architettura che supporta internet; la rete infatti non è stata </a:t>
            </a:r>
          </a:p>
          <a:p>
            <a:pPr marL="228600" indent="-228600" algn="just">
              <a:lnSpc>
                <a:spcPct val="120000"/>
              </a:lnSpc>
              <a:buFont typeface="+mj-lt"/>
              <a:buAutoNum type="arabicPeriod"/>
              <a:defRPr/>
            </a:pPr>
            <a:r>
              <a:rPr lang="it-IT" sz="1200" dirty="0" smtClean="0">
                <a:cs typeface="Arial" charset="0"/>
              </a:rPr>
              <a:t>progettata in origine per proteggere i dati degli utenti connessi, quanto piuttosto per facilitare gli scambi fra i vari individui,</a:t>
            </a:r>
            <a:r>
              <a:rPr lang="it-IT" sz="1200" baseline="0" dirty="0" smtClean="0">
                <a:cs typeface="Arial" charset="0"/>
              </a:rPr>
              <a:t> </a:t>
            </a:r>
          </a:p>
          <a:p>
            <a:pPr marL="228600" indent="-228600" algn="just">
              <a:lnSpc>
                <a:spcPct val="120000"/>
              </a:lnSpc>
              <a:buFont typeface="+mj-lt"/>
              <a:buAutoNum type="arabicPeriod"/>
              <a:defRPr/>
            </a:pPr>
            <a:r>
              <a:rPr lang="it-IT" sz="1200" baseline="0" dirty="0" smtClean="0">
                <a:cs typeface="Arial" charset="0"/>
              </a:rPr>
              <a:t>quindi aperta e adatta alla condivisione di dati. </a:t>
            </a:r>
          </a:p>
          <a:p>
            <a:pPr marL="228600" indent="-228600" algn="just">
              <a:lnSpc>
                <a:spcPct val="120000"/>
              </a:lnSpc>
              <a:buFont typeface="+mj-lt"/>
              <a:buAutoNum type="arabicPeriod"/>
              <a:defRPr/>
            </a:pPr>
            <a:r>
              <a:rPr lang="it-IT" sz="1200" baseline="0" dirty="0" smtClean="0">
                <a:cs typeface="Arial" charset="0"/>
              </a:rPr>
              <a:t>È solo in seguito </a:t>
            </a:r>
            <a:r>
              <a:rPr lang="it-IT" sz="1200" dirty="0" smtClean="0">
                <a:cs typeface="Arial" charset="0"/>
              </a:rPr>
              <a:t>a fatti illeciti compiuti</a:t>
            </a:r>
            <a:r>
              <a:rPr lang="it-IT" sz="1200" baseline="0" dirty="0" smtClean="0">
                <a:cs typeface="Arial" charset="0"/>
              </a:rPr>
              <a:t> che </a:t>
            </a:r>
            <a:r>
              <a:rPr lang="it-IT" sz="1200" dirty="0" smtClean="0">
                <a:cs typeface="Arial" charset="0"/>
              </a:rPr>
              <a:t>ci si è preoccupati di definire </a:t>
            </a:r>
          </a:p>
          <a:p>
            <a:pPr marL="228600" indent="-228600" algn="just">
              <a:lnSpc>
                <a:spcPct val="120000"/>
              </a:lnSpc>
              <a:buFont typeface="+mj-lt"/>
              <a:buAutoNum type="arabicPeriod"/>
              <a:defRPr/>
            </a:pPr>
            <a:r>
              <a:rPr lang="it-IT" sz="1200" dirty="0" smtClean="0">
                <a:cs typeface="Arial" charset="0"/>
              </a:rPr>
              <a:t>nuove modalità di protezione delle informazioni e degli utenti. Anche</a:t>
            </a:r>
            <a:r>
              <a:rPr lang="it-IT" sz="1200" baseline="0" dirty="0" smtClean="0">
                <a:cs typeface="Arial" charset="0"/>
              </a:rPr>
              <a:t> g</a:t>
            </a:r>
            <a:r>
              <a:rPr lang="it-IT" sz="1200" dirty="0" smtClean="0">
                <a:cs typeface="Arial" charset="0"/>
              </a:rPr>
              <a:t>li oggetti di valore non sono più oggi quelli di volta: </a:t>
            </a:r>
          </a:p>
          <a:p>
            <a:pPr marL="228600" indent="-228600" algn="just">
              <a:lnSpc>
                <a:spcPct val="120000"/>
              </a:lnSpc>
              <a:buFont typeface="+mj-lt"/>
              <a:buAutoNum type="arabicPeriod"/>
              <a:defRPr/>
            </a:pPr>
            <a:r>
              <a:rPr lang="it-IT" sz="1200" dirty="0" smtClean="0">
                <a:cs typeface="Arial" charset="0"/>
              </a:rPr>
              <a:t>se in passato </a:t>
            </a:r>
          </a:p>
          <a:p>
            <a:pPr marL="228600" indent="-228600" algn="just">
              <a:lnSpc>
                <a:spcPct val="120000"/>
              </a:lnSpc>
              <a:buFont typeface="+mj-lt"/>
              <a:buAutoNum type="arabicPeriod"/>
              <a:defRPr/>
            </a:pPr>
            <a:r>
              <a:rPr lang="it-IT" sz="1200" dirty="0" smtClean="0">
                <a:cs typeface="Arial" charset="0"/>
              </a:rPr>
              <a:t>la perdita del portafoglio era quella che generava maggiore preoccupazione nelle persone, </a:t>
            </a:r>
          </a:p>
          <a:p>
            <a:pPr marL="228600" indent="-228600" algn="just">
              <a:lnSpc>
                <a:spcPct val="120000"/>
              </a:lnSpc>
              <a:buFont typeface="+mj-lt"/>
              <a:buAutoNum type="arabicPeriod"/>
              <a:defRPr/>
            </a:pPr>
            <a:r>
              <a:rPr lang="it-IT" sz="1200" dirty="0" smtClean="0">
                <a:cs typeface="Arial" charset="0"/>
              </a:rPr>
              <a:t>oggi la preoccupazione principale è perdere il </a:t>
            </a:r>
          </a:p>
          <a:p>
            <a:pPr marL="228600" indent="-228600" algn="just">
              <a:lnSpc>
                <a:spcPct val="120000"/>
              </a:lnSpc>
              <a:buFont typeface="+mj-lt"/>
              <a:buAutoNum type="arabicPeriod"/>
              <a:defRPr/>
            </a:pPr>
            <a:r>
              <a:rPr lang="it-IT" sz="1200" dirty="0" smtClean="0">
                <a:cs typeface="Arial" charset="0"/>
              </a:rPr>
              <a:t>telefono o il computer, non tanto per il costo da pagare per l'acquisto di nuovi dispositivi, </a:t>
            </a:r>
          </a:p>
          <a:p>
            <a:pPr marL="228600" indent="-228600" algn="just">
              <a:lnSpc>
                <a:spcPct val="120000"/>
              </a:lnSpc>
              <a:buFont typeface="+mj-lt"/>
              <a:buAutoNum type="arabicPeriod"/>
              <a:defRPr/>
            </a:pPr>
            <a:r>
              <a:rPr lang="it-IT" sz="1200" dirty="0" smtClean="0">
                <a:cs typeface="Arial" charset="0"/>
              </a:rPr>
              <a:t>quanto per i dati che in essi sono contenuti. Recuperali</a:t>
            </a:r>
            <a:r>
              <a:rPr lang="it-IT" sz="1200" baseline="0" dirty="0" smtClean="0">
                <a:cs typeface="Arial" charset="0"/>
              </a:rPr>
              <a:t> infatti </a:t>
            </a:r>
            <a:r>
              <a:rPr lang="it-IT" sz="1200" dirty="0" smtClean="0">
                <a:cs typeface="Arial" charset="0"/>
              </a:rPr>
              <a:t>può richiedere decine di ore di lavoro e solitamente parte del contenuto è completamente irrecuperabile. </a:t>
            </a:r>
          </a:p>
          <a:p>
            <a:pPr marL="228600" indent="-228600" algn="just">
              <a:lnSpc>
                <a:spcPct val="120000"/>
              </a:lnSpc>
              <a:buFont typeface="+mj-lt"/>
              <a:buAutoNum type="arabicPeriod"/>
              <a:defRPr/>
            </a:pPr>
            <a:r>
              <a:rPr lang="it-IT" sz="1200" dirty="0" smtClean="0">
                <a:cs typeface="Arial" charset="0"/>
              </a:rPr>
              <a:t>È</a:t>
            </a:r>
            <a:r>
              <a:rPr lang="it-IT" sz="1200" baseline="0" dirty="0" smtClean="0">
                <a:cs typeface="Arial" charset="0"/>
              </a:rPr>
              <a:t> rilevante anche il danno reputazione che ne può derivare: i</a:t>
            </a:r>
            <a:r>
              <a:rPr lang="it-IT" sz="1200" dirty="0" smtClean="0">
                <a:cs typeface="Arial" charset="0"/>
              </a:rPr>
              <a:t>l furto dei beni può mettere a rischio non solo i dati finanziari dei malcapitati, ma anche quelli dei soggetti con i quali questi hanno delle relazioni, come ad esempio i familiari o i clienti.</a:t>
            </a:r>
          </a:p>
          <a:p>
            <a:pPr algn="just">
              <a:lnSpc>
                <a:spcPct val="120000"/>
              </a:lnSpc>
              <a:defRPr/>
            </a:pPr>
            <a:endParaRPr lang="it-IT" sz="1200" dirty="0" smtClean="0">
              <a:cs typeface="Arial" charset="0"/>
            </a:endParaRPr>
          </a:p>
          <a:p>
            <a:pPr algn="just">
              <a:lnSpc>
                <a:spcPct val="120000"/>
              </a:lnSpc>
              <a:defRPr/>
            </a:pPr>
            <a:endParaRPr lang="it-IT" sz="1200" dirty="0" smtClean="0">
              <a:cs typeface="Arial" charset="0"/>
            </a:endParaRPr>
          </a:p>
          <a:p>
            <a:pPr algn="just">
              <a:lnSpc>
                <a:spcPct val="120000"/>
              </a:lnSpc>
              <a:defRPr/>
            </a:pPr>
            <a:r>
              <a:rPr lang="it-IT" sz="1200" dirty="0" smtClean="0">
                <a:cs typeface="Arial" charset="0"/>
              </a:rPr>
              <a:t>Pop up</a:t>
            </a:r>
          </a:p>
          <a:p>
            <a:pPr algn="just">
              <a:lnSpc>
                <a:spcPct val="120000"/>
              </a:lnSpc>
              <a:defRPr/>
            </a:pPr>
            <a:r>
              <a:rPr lang="it-IT" sz="1200" b="1" dirty="0" smtClean="0">
                <a:cs typeface="Arial" charset="0"/>
              </a:rPr>
              <a:t>l</a:t>
            </a:r>
            <a:r>
              <a:rPr lang="it-IT" sz="1200" b="1" baseline="0" dirty="0" smtClean="0">
                <a:cs typeface="Arial" charset="0"/>
              </a:rPr>
              <a:t> comportamenti criminali</a:t>
            </a:r>
          </a:p>
          <a:p>
            <a:pPr algn="just">
              <a:lnSpc>
                <a:spcPct val="120000"/>
              </a:lnSpc>
              <a:defRPr/>
            </a:pPr>
            <a:r>
              <a:rPr lang="it-IT" sz="1200" dirty="0" smtClean="0">
                <a:cs typeface="Arial" charset="0"/>
              </a:rPr>
              <a:t>I criminali sono in attesa che un utente, un’azienda o un governo commetta un errore, per avere quindi accesso alle informazioni che stanno cercando, di solito utilizzando software nascosti (</a:t>
            </a:r>
            <a:r>
              <a:rPr lang="it-IT" sz="1200" dirty="0" err="1" smtClean="0">
                <a:cs typeface="Arial" charset="0"/>
              </a:rPr>
              <a:t>malware</a:t>
            </a:r>
            <a:r>
              <a:rPr lang="it-IT" sz="1200" dirty="0" smtClean="0">
                <a:cs typeface="Arial" charset="0"/>
              </a:rPr>
              <a:t>) che si installano sui computer e sugli altri dispositivi degli utenti a loro completa insaputa. Costi significativi, legati alla perdita dei dati o alla reputazione danneggiata, vengono giornalmente pagati da migliaia di vittime, che vedono sottratti dati sensibili, quali numeri di conti correnti o di carte di credito, nonché nomi utente e password dei vari account e servizi online utilizzati.  </a:t>
            </a:r>
          </a:p>
          <a:p>
            <a:pPr algn="just">
              <a:lnSpc>
                <a:spcPct val="120000"/>
              </a:lnSpc>
              <a:defRPr/>
            </a:pPr>
            <a:r>
              <a:rPr lang="it-IT" sz="1200" dirty="0" smtClean="0">
                <a:cs typeface="Arial" charset="0"/>
              </a:rPr>
              <a:t>Non solo i criminali sono interessati a mettere le mani sui dati finanziari degli utenti; sempre più spesso, infatti, i malviventi sono alla ricerca delle identità dei malcapitati da riutilizzare in altre truffe.</a:t>
            </a: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6</a:t>
            </a:fld>
            <a:endParaRPr lang="it-IT"/>
          </a:p>
        </p:txBody>
      </p:sp>
    </p:spTree>
    <p:extLst>
      <p:ext uri="{BB962C8B-B14F-4D97-AF65-F5344CB8AC3E}">
        <p14:creationId xmlns:p14="http://schemas.microsoft.com/office/powerpoint/2010/main" val="1080342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lgn="just">
              <a:lnSpc>
                <a:spcPct val="120000"/>
              </a:lnSpc>
              <a:buFont typeface="+mj-lt"/>
              <a:buAutoNum type="arabicPeriod"/>
              <a:defRPr/>
            </a:pPr>
            <a:r>
              <a:rPr lang="it-IT" sz="1200" dirty="0" smtClean="0">
                <a:cs typeface="Arial" charset="0"/>
              </a:rPr>
              <a:t>Continuamente sentiamo parlare di </a:t>
            </a:r>
            <a:r>
              <a:rPr lang="it-IT" sz="1200" dirty="0" err="1" smtClean="0">
                <a:cs typeface="Arial" charset="0"/>
              </a:rPr>
              <a:t>hackeraggio</a:t>
            </a:r>
            <a:r>
              <a:rPr lang="it-IT" sz="1200" dirty="0" smtClean="0">
                <a:cs typeface="Arial" charset="0"/>
              </a:rPr>
              <a:t>, </a:t>
            </a:r>
          </a:p>
          <a:p>
            <a:pPr marL="228600" indent="-228600" algn="just">
              <a:lnSpc>
                <a:spcPct val="120000"/>
              </a:lnSpc>
              <a:buFont typeface="+mj-lt"/>
              <a:buAutoNum type="arabicPeriod"/>
              <a:defRPr/>
            </a:pPr>
            <a:r>
              <a:rPr lang="it-IT" sz="1200" dirty="0" smtClean="0">
                <a:cs typeface="Arial" charset="0"/>
              </a:rPr>
              <a:t>con riferimento ai</a:t>
            </a:r>
          </a:p>
          <a:p>
            <a:pPr marL="228600" indent="-228600" algn="just">
              <a:lnSpc>
                <a:spcPct val="120000"/>
              </a:lnSpc>
              <a:buFont typeface="+mj-lt"/>
              <a:buAutoNum type="arabicPeriod"/>
              <a:defRPr/>
            </a:pPr>
            <a:r>
              <a:rPr lang="it-IT" sz="1200" dirty="0" smtClean="0">
                <a:cs typeface="Arial" charset="0"/>
              </a:rPr>
              <a:t>vari tentativi di frode informatica; sarebbe più opportuno parlare di </a:t>
            </a:r>
          </a:p>
          <a:p>
            <a:pPr marL="228600" indent="-228600" algn="just">
              <a:lnSpc>
                <a:spcPct val="120000"/>
              </a:lnSpc>
              <a:buFont typeface="+mj-lt"/>
              <a:buAutoNum type="arabicPeriod"/>
              <a:defRPr/>
            </a:pPr>
            <a:r>
              <a:rPr lang="it-IT" sz="1200" dirty="0" smtClean="0">
                <a:cs typeface="Arial" charset="0"/>
              </a:rPr>
              <a:t>minaccia persistente avanzata (in inglese </a:t>
            </a:r>
            <a:r>
              <a:rPr lang="it-IT" sz="1200" i="1" dirty="0" smtClean="0">
                <a:cs typeface="Arial" charset="0"/>
              </a:rPr>
              <a:t>Advanced </a:t>
            </a:r>
            <a:r>
              <a:rPr lang="it-IT" sz="1200" i="1" dirty="0" err="1" smtClean="0">
                <a:cs typeface="Arial" charset="0"/>
              </a:rPr>
              <a:t>Persistent</a:t>
            </a:r>
            <a:r>
              <a:rPr lang="it-IT" sz="1200" i="1" dirty="0" smtClean="0">
                <a:cs typeface="Arial" charset="0"/>
              </a:rPr>
              <a:t> </a:t>
            </a:r>
            <a:r>
              <a:rPr lang="it-IT" sz="1200" i="1" dirty="0" err="1" smtClean="0">
                <a:cs typeface="Arial" charset="0"/>
              </a:rPr>
              <a:t>Threat</a:t>
            </a:r>
            <a:r>
              <a:rPr lang="it-IT" sz="1200" dirty="0" smtClean="0">
                <a:cs typeface="Arial" charset="0"/>
              </a:rPr>
              <a:t>, APT): l’</a:t>
            </a:r>
            <a:r>
              <a:rPr lang="it-IT" sz="1200" dirty="0" err="1" smtClean="0">
                <a:cs typeface="Arial" charset="0"/>
              </a:rPr>
              <a:t>hackeraggio</a:t>
            </a:r>
            <a:r>
              <a:rPr lang="it-IT" sz="1200" dirty="0" smtClean="0">
                <a:cs typeface="Arial" charset="0"/>
              </a:rPr>
              <a:t> fa di solito riferimento a una singola azione eseguita in un momento specifico; le APT, come lo stesso nome suggerisce, </a:t>
            </a:r>
          </a:p>
          <a:p>
            <a:pPr marL="228600" indent="-228600" algn="just">
              <a:lnSpc>
                <a:spcPct val="120000"/>
              </a:lnSpc>
              <a:buFont typeface="+mj-lt"/>
              <a:buAutoNum type="arabicPeriod"/>
              <a:defRPr/>
            </a:pPr>
            <a:r>
              <a:rPr lang="it-IT" sz="1200" dirty="0" smtClean="0">
                <a:cs typeface="Arial" charset="0"/>
              </a:rPr>
              <a:t>sono invece sempre là fuori in agguato. </a:t>
            </a:r>
          </a:p>
          <a:p>
            <a:pPr marL="228600" indent="-228600" algn="just">
              <a:lnSpc>
                <a:spcPct val="120000"/>
              </a:lnSpc>
              <a:buFont typeface="+mj-lt"/>
              <a:buAutoNum type="arabicPeriod"/>
              <a:defRPr/>
            </a:pPr>
            <a:r>
              <a:rPr lang="it-IT" sz="1200" dirty="0" smtClean="0">
                <a:cs typeface="Arial" charset="0"/>
              </a:rPr>
              <a:t>Questi gruppi criminali possono anche impiegare alcune settimane o mesi nel ricercare punti deboli e determinare il modo più efficace per </a:t>
            </a:r>
          </a:p>
          <a:p>
            <a:pPr marL="228600" indent="-228600" algn="just">
              <a:lnSpc>
                <a:spcPct val="120000"/>
              </a:lnSpc>
              <a:buFont typeface="+mj-lt"/>
              <a:buAutoNum type="arabicPeriod"/>
              <a:defRPr/>
            </a:pPr>
            <a:r>
              <a:rPr lang="it-IT" sz="1200" dirty="0" smtClean="0">
                <a:cs typeface="Arial" charset="0"/>
              </a:rPr>
              <a:t>attaccare.</a:t>
            </a:r>
            <a:r>
              <a:rPr lang="it-IT" sz="1200" baseline="0" dirty="0" smtClean="0">
                <a:cs typeface="Arial" charset="0"/>
              </a:rPr>
              <a:t> </a:t>
            </a:r>
            <a:r>
              <a:rPr lang="it-IT" sz="1200" dirty="0" smtClean="0">
                <a:cs typeface="Arial" charset="0"/>
              </a:rPr>
              <a:t>Oggigiorno tutti gli utenti, specie i professionisti che utilizzano i dispositivi per proteggere non solo i propri dati personali, ma anche quelli di terzi soggetti, </a:t>
            </a:r>
          </a:p>
          <a:p>
            <a:pPr marL="228600" indent="-228600" algn="just">
              <a:lnSpc>
                <a:spcPct val="120000"/>
              </a:lnSpc>
              <a:buFont typeface="+mj-lt"/>
              <a:buAutoNum type="arabicPeriod"/>
              <a:defRPr/>
            </a:pPr>
            <a:r>
              <a:rPr lang="it-IT" sz="1200" dirty="0" smtClean="0">
                <a:cs typeface="Arial" charset="0"/>
              </a:rPr>
              <a:t>non possono semplicemente restare a guardare in maniera passiva, ma devono proteggere attivamente i propri dispositivi e restare sempre aggiornati circa le più recenti tecniche di intrusione usate dai malintenzionati.</a:t>
            </a:r>
            <a:endParaRPr lang="it-IT" sz="1200" dirty="0">
              <a:cs typeface="Arial" charset="0"/>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7</a:t>
            </a:fld>
            <a:endParaRPr lang="it-IT"/>
          </a:p>
        </p:txBody>
      </p:sp>
    </p:spTree>
    <p:extLst>
      <p:ext uri="{BB962C8B-B14F-4D97-AF65-F5344CB8AC3E}">
        <p14:creationId xmlns:p14="http://schemas.microsoft.com/office/powerpoint/2010/main" val="2707981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dirty="0" smtClean="0"/>
              <a:t>AUDIO</a:t>
            </a:r>
          </a:p>
          <a:p>
            <a:pPr marL="228600" indent="-228600" algn="just">
              <a:lnSpc>
                <a:spcPct val="120000"/>
              </a:lnSpc>
              <a:buFont typeface="+mj-lt"/>
              <a:buAutoNum type="arabicPeriod"/>
              <a:defRPr/>
            </a:pPr>
            <a:r>
              <a:rPr lang="it-IT" sz="1200" dirty="0" smtClean="0">
                <a:cs typeface="Arial" charset="0"/>
              </a:rPr>
              <a:t>Purtroppo molto spesso sottostimiamo i possibili rischi derivanti dall'uso di internet, in quanto la rete fa parte oramai della vita di ognuno di noi; nella realtà il web è invece un luogo molto pericoloso. </a:t>
            </a:r>
          </a:p>
          <a:p>
            <a:pPr marL="228600" indent="-228600" algn="just">
              <a:lnSpc>
                <a:spcPct val="120000"/>
              </a:lnSpc>
              <a:buFont typeface="+mj-lt"/>
              <a:buAutoNum type="arabicPeriod"/>
              <a:defRPr/>
            </a:pPr>
            <a:r>
              <a:rPr lang="it-IT" sz="1200" dirty="0" smtClean="0">
                <a:cs typeface="Arial" charset="0"/>
              </a:rPr>
              <a:t>I criminali sono interessati ai nostri dati, sebbene la maggior parte di noi ritenga di non essere particolarmente “interessante” da spiare. </a:t>
            </a:r>
          </a:p>
          <a:p>
            <a:pPr marL="228600" indent="-228600" algn="just">
              <a:lnSpc>
                <a:spcPct val="120000"/>
              </a:lnSpc>
              <a:buFont typeface="+mj-lt"/>
              <a:buAutoNum type="arabicPeriod"/>
              <a:defRPr/>
            </a:pPr>
            <a:r>
              <a:rPr lang="it-IT" sz="1200" dirty="0" smtClean="0">
                <a:cs typeface="Arial" charset="0"/>
              </a:rPr>
              <a:t>Il furto di identità, ad esempio, è tra i crimini in più rapida crescita in termini di </a:t>
            </a:r>
          </a:p>
          <a:p>
            <a:pPr marL="228600" indent="-228600" algn="just">
              <a:lnSpc>
                <a:spcPct val="120000"/>
              </a:lnSpc>
              <a:buFont typeface="+mj-lt"/>
              <a:buAutoNum type="arabicPeriod"/>
              <a:defRPr/>
            </a:pPr>
            <a:r>
              <a:rPr lang="it-IT" sz="1200" dirty="0" smtClean="0">
                <a:cs typeface="Arial" charset="0"/>
              </a:rPr>
              <a:t>danni provocati, circa $375 miliardi all'anno solo negli Stati Uniti </a:t>
            </a:r>
          </a:p>
          <a:p>
            <a:pPr marL="228600" indent="-228600" algn="just">
              <a:lnSpc>
                <a:spcPct val="120000"/>
              </a:lnSpc>
              <a:buFont typeface="+mj-lt"/>
              <a:buAutoNum type="arabicPeriod"/>
              <a:defRPr/>
            </a:pPr>
            <a:r>
              <a:rPr lang="it-IT" sz="1200" dirty="0" smtClean="0">
                <a:cs typeface="Arial" charset="0"/>
              </a:rPr>
              <a:t>e colpisce una persona su 25 ogni anno.</a:t>
            </a:r>
          </a:p>
          <a:p>
            <a:pPr marL="228600" indent="-228600" algn="just">
              <a:lnSpc>
                <a:spcPct val="120000"/>
              </a:lnSpc>
              <a:buFont typeface="+mj-lt"/>
              <a:buAutoNum type="arabicPeriod"/>
              <a:defRPr/>
            </a:pPr>
            <a:r>
              <a:rPr lang="it-IT" sz="1200" dirty="0" smtClean="0">
                <a:cs typeface="Arial" charset="0"/>
              </a:rPr>
              <a:t>Fortunatamente ci sono diversi modi per proteggersi contro tali rischi,</a:t>
            </a:r>
            <a:r>
              <a:rPr lang="it-IT" sz="1200" baseline="0" dirty="0" smtClean="0">
                <a:cs typeface="Arial" charset="0"/>
              </a:rPr>
              <a:t> anche se è</a:t>
            </a:r>
            <a:endParaRPr lang="it-IT" sz="1200" dirty="0" smtClean="0">
              <a:cs typeface="Arial" charset="0"/>
            </a:endParaRPr>
          </a:p>
          <a:p>
            <a:pPr marL="228600" indent="-228600" algn="just">
              <a:lnSpc>
                <a:spcPct val="120000"/>
              </a:lnSpc>
              <a:buFont typeface="+mj-lt"/>
              <a:buAutoNum type="arabicPeriod"/>
              <a:defRPr/>
            </a:pPr>
            <a:r>
              <a:rPr lang="it-IT" sz="1200" dirty="0" smtClean="0">
                <a:cs typeface="Arial" charset="0"/>
              </a:rPr>
              <a:t>impossibile annullare completamente le minacce virtuali. </a:t>
            </a:r>
          </a:p>
          <a:p>
            <a:pPr marL="228600" indent="-228600" algn="just">
              <a:lnSpc>
                <a:spcPct val="120000"/>
              </a:lnSpc>
              <a:buFont typeface="+mj-lt"/>
              <a:buAutoNum type="arabicPeriod"/>
              <a:defRPr/>
            </a:pPr>
            <a:r>
              <a:rPr lang="it-IT" sz="1200" dirty="0" smtClean="0">
                <a:cs typeface="Arial" charset="0"/>
              </a:rPr>
              <a:t>Allora che fare?  </a:t>
            </a:r>
          </a:p>
          <a:p>
            <a:pPr marL="228600" indent="-228600" algn="just">
              <a:lnSpc>
                <a:spcPct val="120000"/>
              </a:lnSpc>
              <a:buFont typeface="+mj-lt"/>
              <a:buAutoNum type="arabicPeriod"/>
              <a:defRPr/>
            </a:pPr>
            <a:r>
              <a:rPr lang="it-IT" sz="1200" dirty="0" smtClean="0">
                <a:cs typeface="Arial" charset="0"/>
              </a:rPr>
              <a:t>Si possono ridurre i pericoli, cercando di minimizzarli,</a:t>
            </a:r>
            <a:r>
              <a:rPr lang="it-IT" sz="1200" baseline="0" dirty="0" smtClean="0">
                <a:cs typeface="Arial" charset="0"/>
              </a:rPr>
              <a:t> prendendo </a:t>
            </a:r>
            <a:r>
              <a:rPr lang="it-IT" sz="1200" dirty="0" smtClean="0">
                <a:cs typeface="Arial" charset="0"/>
              </a:rPr>
              <a:t>precauzioni sul fronte della sicurezza, </a:t>
            </a:r>
          </a:p>
          <a:p>
            <a:pPr marL="228600" indent="-228600" algn="just">
              <a:lnSpc>
                <a:spcPct val="120000"/>
              </a:lnSpc>
              <a:buFont typeface="+mj-lt"/>
              <a:buAutoNum type="arabicPeriod"/>
              <a:defRPr/>
            </a:pPr>
            <a:r>
              <a:rPr lang="it-IT" sz="1200" dirty="0" smtClean="0">
                <a:cs typeface="Arial" charset="0"/>
              </a:rPr>
              <a:t>scoraggiando in tal modo </a:t>
            </a:r>
            <a:r>
              <a:rPr lang="it-IT" sz="1200" baseline="0" dirty="0" smtClean="0">
                <a:cs typeface="Arial" charset="0"/>
              </a:rPr>
              <a:t>i malintenzionati!</a:t>
            </a:r>
            <a:endParaRPr lang="it-IT" sz="1200" dirty="0" smtClean="0">
              <a:cs typeface="Arial" charset="0"/>
            </a:endParaRPr>
          </a:p>
          <a:p>
            <a:pPr marL="0" indent="0" algn="just">
              <a:lnSpc>
                <a:spcPct val="120000"/>
              </a:lnSpc>
              <a:buFont typeface="+mj-lt"/>
              <a:buNone/>
              <a:defRPr/>
            </a:pPr>
            <a:endParaRPr lang="it-IT" sz="1200" b="1" dirty="0" smtClean="0">
              <a:cs typeface="Arial" charset="0"/>
            </a:endParaRPr>
          </a:p>
          <a:p>
            <a:pPr marL="0" marR="0" lvl="0" indent="0" algn="just" defTabSz="914400" rtl="0" eaLnBrk="1" fontAlgn="auto" latinLnBrk="0" hangingPunct="1">
              <a:lnSpc>
                <a:spcPct val="120000"/>
              </a:lnSpc>
              <a:spcBef>
                <a:spcPts val="0"/>
              </a:spcBef>
              <a:spcAft>
                <a:spcPts val="0"/>
              </a:spcAft>
              <a:buClrTx/>
              <a:buSzTx/>
              <a:buFont typeface="+mj-lt"/>
              <a:buNone/>
              <a:tabLst/>
              <a:defRPr/>
            </a:pPr>
            <a:r>
              <a:rPr lang="it-IT" sz="1200" b="1" dirty="0" smtClean="0">
                <a:cs typeface="Arial" charset="0"/>
              </a:rPr>
              <a:t>Pop up</a:t>
            </a:r>
          </a:p>
          <a:p>
            <a:pPr marL="0" marR="0" lvl="0" indent="0" algn="just" defTabSz="914400" rtl="0" eaLnBrk="1" fontAlgn="auto" latinLnBrk="0" hangingPunct="1">
              <a:lnSpc>
                <a:spcPct val="120000"/>
              </a:lnSpc>
              <a:spcBef>
                <a:spcPts val="0"/>
              </a:spcBef>
              <a:spcAft>
                <a:spcPts val="0"/>
              </a:spcAft>
              <a:buClrTx/>
              <a:buSzTx/>
              <a:buFont typeface="+mj-lt"/>
              <a:buNone/>
              <a:tabLst/>
              <a:defRPr/>
            </a:pPr>
            <a:r>
              <a:rPr lang="it-IT" sz="1200" b="1" dirty="0" smtClean="0">
                <a:cs typeface="Arial" charset="0"/>
              </a:rPr>
              <a:t>La</a:t>
            </a:r>
            <a:r>
              <a:rPr lang="it-IT" sz="1200" b="1" baseline="0" dirty="0" smtClean="0">
                <a:cs typeface="Arial" charset="0"/>
              </a:rPr>
              <a:t> prevenzione è la prima difesa</a:t>
            </a:r>
          </a:p>
          <a:p>
            <a:pPr marL="0" marR="0" lvl="0" indent="0" algn="just" defTabSz="914400" rtl="0" eaLnBrk="1" fontAlgn="auto" latinLnBrk="0" hangingPunct="1">
              <a:lnSpc>
                <a:spcPct val="120000"/>
              </a:lnSpc>
              <a:spcBef>
                <a:spcPts val="0"/>
              </a:spcBef>
              <a:spcAft>
                <a:spcPts val="0"/>
              </a:spcAft>
              <a:buClrTx/>
              <a:buSzTx/>
              <a:buFont typeface="+mj-lt"/>
              <a:buNone/>
              <a:tabLst/>
              <a:defRPr/>
            </a:pPr>
            <a:r>
              <a:rPr lang="it-IT" sz="1200" dirty="0" smtClean="0">
                <a:cs typeface="Arial" charset="0"/>
              </a:rPr>
              <a:t>Nella maggior parte dei casi siamo proprio noi a lasciare campo libero ai malintenzionati, non mettendo in pratica nemmeno alcune precauzioni di base. Ecco un semplice esempio: essere diffidenti verso tutti i soggetti, anche le persone note, con cui entriamo in contatto o dalle quali riceviamo delle email, è la prima forma di protezione dei nostri dati; purtroppo la naturale inclinazione dell’essere umano verso il prossimo rende ciascuno di noi vulnerabile agli attacchi informatici.</a:t>
            </a:r>
            <a:r>
              <a:rPr lang="it-IT" sz="1200" baseline="0" dirty="0" smtClean="0">
                <a:cs typeface="Arial" charset="0"/>
              </a:rPr>
              <a:t> G</a:t>
            </a:r>
            <a:r>
              <a:rPr lang="it-IT" sz="1200" dirty="0" smtClean="0">
                <a:cs typeface="Arial" charset="0"/>
              </a:rPr>
              <a:t>li hacker, infatti, consci dei nostri limiti, cercheranno di attaccarci proprio su tali fronti.</a:t>
            </a:r>
          </a:p>
          <a:p>
            <a:pPr marL="0" indent="0" algn="just">
              <a:lnSpc>
                <a:spcPct val="120000"/>
              </a:lnSpc>
              <a:buFont typeface="+mj-lt"/>
              <a:buNone/>
              <a:defRPr/>
            </a:pPr>
            <a:endParaRPr lang="it-IT" dirty="0" smtClean="0"/>
          </a:p>
          <a:p>
            <a:pPr marL="228600" indent="-228600" algn="just">
              <a:lnSpc>
                <a:spcPct val="120000"/>
              </a:lnSpc>
              <a:buFont typeface="+mj-lt"/>
              <a:buAutoNum type="arabicPeriod"/>
              <a:defRPr/>
            </a:pPr>
            <a:endParaRPr lang="it-IT" sz="1200" dirty="0" smtClean="0">
              <a:cs typeface="Arial" charset="0"/>
            </a:endParaRPr>
          </a:p>
          <a:p>
            <a:pPr algn="just">
              <a:lnSpc>
                <a:spcPct val="120000"/>
              </a:lnSpc>
              <a:defRPr/>
            </a:pPr>
            <a:endParaRPr lang="it-IT" sz="1200" dirty="0">
              <a:cs typeface="Arial" charset="0"/>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t>8</a:t>
            </a:fld>
            <a:endParaRPr lang="it-IT"/>
          </a:p>
        </p:txBody>
      </p:sp>
    </p:spTree>
    <p:extLst>
      <p:ext uri="{BB962C8B-B14F-4D97-AF65-F5344CB8AC3E}">
        <p14:creationId xmlns:p14="http://schemas.microsoft.com/office/powerpoint/2010/main" val="3839862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sz="1200" dirty="0" smtClean="0">
                <a:cs typeface="+mn-cs"/>
              </a:rPr>
              <a:t>AUDIO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aseline="0" dirty="0" smtClean="0">
                <a:cs typeface="Arial" charset="0"/>
              </a:rPr>
              <a:t>Questo corso è l’occasione per costruire una s</a:t>
            </a:r>
            <a:r>
              <a:rPr lang="it-IT" sz="1200" dirty="0" smtClean="0">
                <a:cs typeface="Arial" charset="0"/>
              </a:rPr>
              <a:t>orta di "cassetta degli attrezzi" all'interno della quale il consulente</a:t>
            </a:r>
            <a:r>
              <a:rPr lang="it-IT" sz="1200" baseline="0" dirty="0" smtClean="0">
                <a:cs typeface="Arial" charset="0"/>
              </a:rPr>
              <a:t> può </a:t>
            </a:r>
            <a:r>
              <a:rPr lang="it-IT" sz="1200" dirty="0" smtClean="0">
                <a:cs typeface="Arial" charset="0"/>
              </a:rPr>
              <a:t>trovare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dirty="0" smtClean="0">
                <a:cs typeface="Arial" charset="0"/>
              </a:rPr>
              <a:t>alcuni strumenti utili e facilmente applicabili nella quotidianità,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dirty="0" smtClean="0">
                <a:cs typeface="Arial" charset="0"/>
              </a:rPr>
              <a:t>per proteggere la propria privacy e i dati di</a:t>
            </a:r>
            <a:r>
              <a:rPr lang="it-IT" sz="1200" baseline="0" dirty="0" smtClean="0">
                <a:cs typeface="Arial" charset="0"/>
              </a:rPr>
              <a:t> terzi in suo </a:t>
            </a:r>
            <a:r>
              <a:rPr lang="it-IT" sz="1200" dirty="0" smtClean="0">
                <a:cs typeface="Arial" charset="0"/>
              </a:rPr>
              <a:t>possesso.</a:t>
            </a:r>
            <a:r>
              <a:rPr lang="it-IT" sz="1200" baseline="0" dirty="0" smtClean="0">
                <a:cs typeface="Arial" charset="0"/>
              </a:rPr>
              <a:t> </a:t>
            </a:r>
            <a:r>
              <a:rPr lang="it-IT" sz="1200" dirty="0" smtClean="0">
                <a:cs typeface="Arial" charset="0"/>
              </a:rPr>
              <a:t>Se eliminarlo completamente dalla quotidiana operatività </a:t>
            </a:r>
            <a:r>
              <a:rPr lang="it-IT" sz="1200" baseline="0" dirty="0" smtClean="0">
                <a:cs typeface="Arial" charset="0"/>
              </a:rPr>
              <a:t>è impossibile, si può però </a:t>
            </a:r>
            <a:r>
              <a:rPr lang="it-IT" sz="1200" dirty="0" smtClean="0">
                <a:cs typeface="Arial" charset="0"/>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dirty="0" smtClean="0">
                <a:cs typeface="Arial" charset="0"/>
              </a:rPr>
              <a:t>ridurre il rischio informatico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dirty="0" smtClean="0">
                <a:cs typeface="Arial" charset="0"/>
              </a:rPr>
              <a:t>aumentando la consapevolezza nei confronti dei pericoli a cui si è esposti,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dirty="0" smtClean="0">
                <a:cs typeface="Arial" charset="0"/>
              </a:rPr>
              <a:t>senza perdere le opportunità che internet offre</a:t>
            </a:r>
            <a:r>
              <a:rPr lang="it-IT" sz="1200" baseline="0" dirty="0" smtClean="0">
                <a:cs typeface="Arial" charset="0"/>
              </a:rPr>
              <a:t> a livello professionale e personale</a:t>
            </a:r>
            <a:r>
              <a:rPr lang="it-IT" sz="1200" dirty="0" smtClean="0">
                <a:cs typeface="Arial" charset="0"/>
              </a:rPr>
              <a:t>.</a:t>
            </a:r>
          </a:p>
          <a:p>
            <a:pPr marL="228600" indent="-228600" algn="just">
              <a:lnSpc>
                <a:spcPct val="120000"/>
              </a:lnSpc>
              <a:buFont typeface="+mj-lt"/>
              <a:buAutoNum type="arabicPeriod"/>
              <a:defRPr/>
            </a:pPr>
            <a:r>
              <a:rPr lang="it-IT" sz="1200" dirty="0" smtClean="0">
                <a:cs typeface="Arial" charset="0"/>
              </a:rPr>
              <a:t>Anche le più sicure tecnologie sono vulnerabili, ne deriva quindi che prima o poi tutti noi saremo </a:t>
            </a:r>
          </a:p>
          <a:p>
            <a:pPr marL="228600" indent="-228600" algn="just">
              <a:lnSpc>
                <a:spcPct val="120000"/>
              </a:lnSpc>
              <a:buFont typeface="+mj-lt"/>
              <a:buAutoNum type="arabicPeriod"/>
              <a:defRPr/>
            </a:pPr>
            <a:r>
              <a:rPr lang="it-IT" sz="1200" dirty="0" smtClean="0">
                <a:cs typeface="Arial" charset="0"/>
              </a:rPr>
              <a:t>obiettivi di attacchi informatici; l'unico modo per uscire indenni, o quanto meno </a:t>
            </a:r>
          </a:p>
          <a:p>
            <a:pPr marL="228600" indent="-228600" algn="just">
              <a:lnSpc>
                <a:spcPct val="120000"/>
              </a:lnSpc>
              <a:buFont typeface="+mj-lt"/>
              <a:buAutoNum type="arabicPeriod"/>
              <a:defRPr/>
            </a:pPr>
            <a:r>
              <a:rPr lang="it-IT" sz="1200" dirty="0" smtClean="0">
                <a:cs typeface="Arial" charset="0"/>
              </a:rPr>
              <a:t>con pochi lividi, è quello di essere pronti a tale eventualità ed </a:t>
            </a:r>
          </a:p>
          <a:p>
            <a:pPr marL="228600" indent="-228600" algn="just">
              <a:lnSpc>
                <a:spcPct val="120000"/>
              </a:lnSpc>
              <a:buFont typeface="+mj-lt"/>
              <a:buAutoNum type="arabicPeriod"/>
              <a:defRPr/>
            </a:pPr>
            <a:r>
              <a:rPr lang="it-IT" sz="1200" dirty="0" smtClean="0">
                <a:cs typeface="Arial" charset="0"/>
              </a:rPr>
              <a:t>iniziare fin da subito a predisporre precauzioni per mettere al sicuro i nostri dati.</a:t>
            </a:r>
            <a:r>
              <a:rPr lang="it-IT" sz="1200" baseline="0" dirty="0" smtClean="0">
                <a:cs typeface="Arial" charset="0"/>
              </a:rPr>
              <a:t> </a:t>
            </a:r>
            <a:r>
              <a:rPr lang="it-IT" sz="1200" dirty="0" smtClean="0">
                <a:cs typeface="Arial" charset="0"/>
              </a:rPr>
              <a:t>Aspettandoci tale attacco, è naturale che saremo costantemente attenti a </a:t>
            </a:r>
          </a:p>
          <a:p>
            <a:pPr marL="228600" indent="-228600" algn="just">
              <a:lnSpc>
                <a:spcPct val="120000"/>
              </a:lnSpc>
              <a:buFont typeface="+mj-lt"/>
              <a:buAutoNum type="arabicPeriod"/>
              <a:defRPr/>
            </a:pPr>
            <a:r>
              <a:rPr lang="it-IT" sz="1200" dirty="0" smtClean="0">
                <a:cs typeface="Arial" charset="0"/>
              </a:rPr>
              <a:t>monitorare i fattori di rischio a cui siamo esposti e ad </a:t>
            </a:r>
          </a:p>
          <a:p>
            <a:pPr marL="228600" indent="-228600" algn="just">
              <a:lnSpc>
                <a:spcPct val="120000"/>
              </a:lnSpc>
              <a:buFont typeface="+mj-lt"/>
              <a:buAutoNum type="arabicPeriod"/>
              <a:defRPr/>
            </a:pPr>
            <a:r>
              <a:rPr lang="it-IT" sz="1200" dirty="0" smtClean="0">
                <a:cs typeface="Arial" charset="0"/>
              </a:rPr>
              <a:t>adeguare le misure messe in atto per rispondere ai più alti standard di sicurezza presenti sul mercato.</a:t>
            </a:r>
          </a:p>
          <a:p>
            <a:pPr algn="just">
              <a:lnSpc>
                <a:spcPct val="120000"/>
              </a:lnSpc>
              <a:defRPr/>
            </a:pPr>
            <a:endParaRPr lang="it-IT" sz="1200" dirty="0" smtClean="0">
              <a:cs typeface="Arial" charset="0"/>
            </a:endParaRPr>
          </a:p>
          <a:p>
            <a:pPr lvl="0" algn="just">
              <a:buNone/>
            </a:pPr>
            <a:endParaRPr lang="it-IT" dirty="0">
              <a:latin typeface="Garamond"/>
              <a:cs typeface="Garamond"/>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t>9</a:t>
            </a:fld>
            <a:endParaRPr lang="it-IT"/>
          </a:p>
        </p:txBody>
      </p:sp>
    </p:spTree>
    <p:extLst>
      <p:ext uri="{BB962C8B-B14F-4D97-AF65-F5344CB8AC3E}">
        <p14:creationId xmlns:p14="http://schemas.microsoft.com/office/powerpoint/2010/main" val="244231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ACA67048-8DE2-40E6-8AFC-3B04CF619662}" type="datetimeFigureOut">
              <a:rPr lang="it-IT" smtClean="0"/>
              <a:pPr/>
              <a:t>24/09/2018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492508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ACA67048-8DE2-40E6-8AFC-3B04CF619662}" type="datetimeFigureOut">
              <a:rPr lang="it-IT" smtClean="0"/>
              <a:pPr/>
              <a:t>24/09/2018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023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a:t>Fare clic per modificare lo stile del titolo dello schema</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24/09/2018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723932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a:t>Fare clic per modificare lo stile del titolo dello schema</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a:t>Modifica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24/09/2018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80460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24/09/2018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195425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CA67048-8DE2-40E6-8AFC-3B04CF619662}" type="datetimeFigureOut">
              <a:rPr lang="it-IT" smtClean="0"/>
              <a:pPr/>
              <a:t>24/09/2018</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488942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CA67048-8DE2-40E6-8AFC-3B04CF619662}" type="datetimeFigureOut">
              <a:rPr lang="it-IT" smtClean="0"/>
              <a:pPr/>
              <a:t>24/09/2018</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974292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nchorCtr="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CA67048-8DE2-40E6-8AFC-3B04CF619662}" type="datetimeFigureOut">
              <a:rPr lang="it-IT" smtClean="0"/>
              <a:pPr/>
              <a:t>24/09/2018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335862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CA67048-8DE2-40E6-8AFC-3B04CF619662}" type="datetimeFigureOut">
              <a:rPr lang="it-IT" smtClean="0"/>
              <a:pPr/>
              <a:t>24/09/2018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9231874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Vuota">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C62164E0-9644-4C0E-8373-D614D95BAFAE}"/>
              </a:ext>
            </a:extLst>
          </p:cNvPr>
          <p:cNvSpPr txBox="1"/>
          <p:nvPr userDrawn="1"/>
        </p:nvSpPr>
        <p:spPr>
          <a:xfrm>
            <a:off x="0" y="0"/>
            <a:ext cx="11587942" cy="400110"/>
          </a:xfrm>
          <a:prstGeom prst="rect">
            <a:avLst/>
          </a:prstGeom>
          <a:solidFill>
            <a:schemeClr val="tx2">
              <a:lumMod val="75000"/>
            </a:schemeClr>
          </a:solidFill>
        </p:spPr>
        <p:txBody>
          <a:bodyPr wrap="square" rtlCol="0">
            <a:spAutoFit/>
          </a:bodyPr>
          <a:lstStyle/>
          <a:p>
            <a:endParaRPr lang="it-IT" sz="2000">
              <a:solidFill>
                <a:schemeClr val="bg1"/>
              </a:solidFill>
              <a:latin typeface="Bahnschrift" panose="020B0502040204020203" pitchFamily="34" charset="0"/>
            </a:endParaRPr>
          </a:p>
        </p:txBody>
      </p:sp>
      <p:sp>
        <p:nvSpPr>
          <p:cNvPr id="6" name="CasellaDiTesto 5">
            <a:extLst>
              <a:ext uri="{FF2B5EF4-FFF2-40B4-BE49-F238E27FC236}">
                <a16:creationId xmlns:a16="http://schemas.microsoft.com/office/drawing/2014/main" id="{16B7858F-34D8-4C94-90DF-4A4E8E8C0809}"/>
              </a:ext>
            </a:extLst>
          </p:cNvPr>
          <p:cNvSpPr txBox="1"/>
          <p:nvPr userDrawn="1"/>
        </p:nvSpPr>
        <p:spPr>
          <a:xfrm>
            <a:off x="11596255" y="0"/>
            <a:ext cx="595745" cy="400110"/>
          </a:xfrm>
          <a:prstGeom prst="rect">
            <a:avLst/>
          </a:prstGeom>
          <a:solidFill>
            <a:schemeClr val="tx2">
              <a:lumMod val="75000"/>
            </a:schemeClr>
          </a:solidFill>
        </p:spPr>
        <p:txBody>
          <a:bodyPr wrap="square" rtlCol="0">
            <a:spAutoFit/>
          </a:bodyPr>
          <a:lstStyle>
            <a:defPPr>
              <a:defRPr lang="it-IT"/>
            </a:defPPr>
            <a:lvl1pPr>
              <a:defRPr sz="2000">
                <a:solidFill>
                  <a:schemeClr val="bg1"/>
                </a:solidFill>
                <a:latin typeface="Bahnschrift" panose="020B0502040204020203" pitchFamily="34" charset="0"/>
              </a:defRPr>
            </a:lvl1pPr>
          </a:lstStyle>
          <a:p>
            <a:pPr lvl="0"/>
            <a:endParaRPr lang="it-IT"/>
          </a:p>
        </p:txBody>
      </p:sp>
      <p:cxnSp>
        <p:nvCxnSpPr>
          <p:cNvPr id="10" name="Connettore diritto 9">
            <a:extLst>
              <a:ext uri="{FF2B5EF4-FFF2-40B4-BE49-F238E27FC236}">
                <a16:creationId xmlns:a16="http://schemas.microsoft.com/office/drawing/2014/main" id="{FE3C1D11-31BA-4225-9FF9-15B8F694EB1F}"/>
              </a:ext>
            </a:extLst>
          </p:cNvPr>
          <p:cNvCxnSpPr/>
          <p:nvPr userDrawn="1"/>
        </p:nvCxnSpPr>
        <p:spPr>
          <a:xfrm>
            <a:off x="0" y="400110"/>
            <a:ext cx="1219200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Segnaposto testo 11">
            <a:extLst>
              <a:ext uri="{FF2B5EF4-FFF2-40B4-BE49-F238E27FC236}">
                <a16:creationId xmlns:a16="http://schemas.microsoft.com/office/drawing/2014/main" id="{A4446023-9410-4424-B6AC-84C309F60F3A}"/>
              </a:ext>
            </a:extLst>
          </p:cNvPr>
          <p:cNvSpPr>
            <a:spLocks noGrp="1"/>
          </p:cNvSpPr>
          <p:nvPr>
            <p:ph type="body" sz="quarter" idx="11"/>
          </p:nvPr>
        </p:nvSpPr>
        <p:spPr>
          <a:xfrm>
            <a:off x="0" y="0"/>
            <a:ext cx="11496675" cy="341313"/>
          </a:xfrm>
        </p:spPr>
        <p:txBody>
          <a:bodyPr/>
          <a:lstStyle>
            <a:lvl1pPr marL="0" indent="0">
              <a:buNone/>
              <a:defRPr sz="2000">
                <a:solidFill>
                  <a:schemeClr val="bg1"/>
                </a:solidFill>
                <a:latin typeface="Bahnschrift" panose="020B0502040204020203" pitchFamily="34" charset="0"/>
              </a:defRPr>
            </a:lvl1pPr>
          </a:lstStyle>
          <a:p>
            <a:pPr lvl="0"/>
            <a:r>
              <a:rPr lang="it-IT"/>
              <a:t>Modifica gli stili del testo dello schema</a:t>
            </a:r>
          </a:p>
        </p:txBody>
      </p:sp>
      <p:sp>
        <p:nvSpPr>
          <p:cNvPr id="18" name="Segnaposto testo 19">
            <a:extLst>
              <a:ext uri="{FF2B5EF4-FFF2-40B4-BE49-F238E27FC236}">
                <a16:creationId xmlns:a16="http://schemas.microsoft.com/office/drawing/2014/main" id="{79385AC6-A2B3-4021-BD72-791421DCEEA2}"/>
              </a:ext>
            </a:extLst>
          </p:cNvPr>
          <p:cNvSpPr>
            <a:spLocks noGrp="1"/>
          </p:cNvSpPr>
          <p:nvPr>
            <p:ph type="body" sz="quarter" idx="17"/>
          </p:nvPr>
        </p:nvSpPr>
        <p:spPr>
          <a:xfrm>
            <a:off x="3021711" y="1037950"/>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4" name="Segnaposto immagine 3">
            <a:extLst>
              <a:ext uri="{FF2B5EF4-FFF2-40B4-BE49-F238E27FC236}">
                <a16:creationId xmlns:a16="http://schemas.microsoft.com/office/drawing/2014/main" id="{7C39B2CD-E6BE-4DE1-A886-9DD76ED17A20}"/>
              </a:ext>
            </a:extLst>
          </p:cNvPr>
          <p:cNvSpPr>
            <a:spLocks noGrp="1"/>
          </p:cNvSpPr>
          <p:nvPr>
            <p:ph type="pic" sz="quarter" idx="12"/>
          </p:nvPr>
        </p:nvSpPr>
        <p:spPr>
          <a:xfrm flipH="1">
            <a:off x="729554" y="1037950"/>
            <a:ext cx="2015346" cy="2015344"/>
          </a:xfrm>
          <a:prstGeom prst="flowChartDelay">
            <a:avLst/>
          </a:prstGeom>
        </p:spPr>
        <p:txBody>
          <a:bodyPr vert="horz"/>
          <a:lstStyle/>
          <a:p>
            <a:endParaRPr lang="it-IT"/>
          </a:p>
        </p:txBody>
      </p:sp>
      <p:sp>
        <p:nvSpPr>
          <p:cNvPr id="30" name="Segnaposto testo 19">
            <a:extLst>
              <a:ext uri="{FF2B5EF4-FFF2-40B4-BE49-F238E27FC236}">
                <a16:creationId xmlns:a16="http://schemas.microsoft.com/office/drawing/2014/main" id="{45FECD9B-6A25-43FA-B234-0E05658BE97F}"/>
              </a:ext>
            </a:extLst>
          </p:cNvPr>
          <p:cNvSpPr>
            <a:spLocks noGrp="1"/>
          </p:cNvSpPr>
          <p:nvPr>
            <p:ph type="body" sz="quarter" idx="18"/>
          </p:nvPr>
        </p:nvSpPr>
        <p:spPr>
          <a:xfrm>
            <a:off x="8776014" y="1122974"/>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31" name="Segnaposto immagine 3">
            <a:extLst>
              <a:ext uri="{FF2B5EF4-FFF2-40B4-BE49-F238E27FC236}">
                <a16:creationId xmlns:a16="http://schemas.microsoft.com/office/drawing/2014/main" id="{B9356514-9BD6-4AE4-B724-EC87B101CBD8}"/>
              </a:ext>
            </a:extLst>
          </p:cNvPr>
          <p:cNvSpPr>
            <a:spLocks noGrp="1"/>
          </p:cNvSpPr>
          <p:nvPr>
            <p:ph type="pic" sz="quarter" idx="19"/>
          </p:nvPr>
        </p:nvSpPr>
        <p:spPr>
          <a:xfrm flipH="1">
            <a:off x="6483857" y="1122974"/>
            <a:ext cx="2015346" cy="2015344"/>
          </a:xfrm>
          <a:prstGeom prst="flowChartDelay">
            <a:avLst/>
          </a:prstGeom>
        </p:spPr>
        <p:txBody>
          <a:bodyPr vert="horz"/>
          <a:lstStyle/>
          <a:p>
            <a:endParaRPr lang="it-IT"/>
          </a:p>
        </p:txBody>
      </p:sp>
      <p:sp>
        <p:nvSpPr>
          <p:cNvPr id="32" name="Segnaposto testo 19">
            <a:extLst>
              <a:ext uri="{FF2B5EF4-FFF2-40B4-BE49-F238E27FC236}">
                <a16:creationId xmlns:a16="http://schemas.microsoft.com/office/drawing/2014/main" id="{74325C9B-CA40-4187-ADB7-2FC431A0ECD5}"/>
              </a:ext>
            </a:extLst>
          </p:cNvPr>
          <p:cNvSpPr>
            <a:spLocks noGrp="1"/>
          </p:cNvSpPr>
          <p:nvPr>
            <p:ph type="body" sz="quarter" idx="20"/>
          </p:nvPr>
        </p:nvSpPr>
        <p:spPr>
          <a:xfrm>
            <a:off x="3021711" y="3776157"/>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33" name="Segnaposto immagine 3">
            <a:extLst>
              <a:ext uri="{FF2B5EF4-FFF2-40B4-BE49-F238E27FC236}">
                <a16:creationId xmlns:a16="http://schemas.microsoft.com/office/drawing/2014/main" id="{8035426F-B3E7-4F22-9B5D-78A44BEA9F26}"/>
              </a:ext>
            </a:extLst>
          </p:cNvPr>
          <p:cNvSpPr>
            <a:spLocks noGrp="1"/>
          </p:cNvSpPr>
          <p:nvPr>
            <p:ph type="pic" sz="quarter" idx="21"/>
          </p:nvPr>
        </p:nvSpPr>
        <p:spPr>
          <a:xfrm flipH="1">
            <a:off x="729554" y="3776157"/>
            <a:ext cx="2015346" cy="2015344"/>
          </a:xfrm>
          <a:prstGeom prst="flowChartDelay">
            <a:avLst/>
          </a:prstGeom>
        </p:spPr>
        <p:txBody>
          <a:bodyPr vert="horz"/>
          <a:lstStyle/>
          <a:p>
            <a:endParaRPr lang="it-IT"/>
          </a:p>
        </p:txBody>
      </p:sp>
      <p:sp>
        <p:nvSpPr>
          <p:cNvPr id="34" name="Segnaposto testo 19">
            <a:extLst>
              <a:ext uri="{FF2B5EF4-FFF2-40B4-BE49-F238E27FC236}">
                <a16:creationId xmlns:a16="http://schemas.microsoft.com/office/drawing/2014/main" id="{9CE9ED9C-25DF-4671-A836-0F1AC0EBEFCF}"/>
              </a:ext>
            </a:extLst>
          </p:cNvPr>
          <p:cNvSpPr>
            <a:spLocks noGrp="1"/>
          </p:cNvSpPr>
          <p:nvPr>
            <p:ph type="body" sz="quarter" idx="22"/>
          </p:nvPr>
        </p:nvSpPr>
        <p:spPr>
          <a:xfrm>
            <a:off x="8776014" y="3861181"/>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35" name="Segnaposto immagine 3">
            <a:extLst>
              <a:ext uri="{FF2B5EF4-FFF2-40B4-BE49-F238E27FC236}">
                <a16:creationId xmlns:a16="http://schemas.microsoft.com/office/drawing/2014/main" id="{0AD52653-42A4-424F-B1D4-E8CC7B0BB456}"/>
              </a:ext>
            </a:extLst>
          </p:cNvPr>
          <p:cNvSpPr>
            <a:spLocks noGrp="1"/>
          </p:cNvSpPr>
          <p:nvPr>
            <p:ph type="pic" sz="quarter" idx="23"/>
          </p:nvPr>
        </p:nvSpPr>
        <p:spPr>
          <a:xfrm flipH="1">
            <a:off x="6483857" y="3861181"/>
            <a:ext cx="2015346" cy="2015344"/>
          </a:xfrm>
          <a:prstGeom prst="flowChartDelay">
            <a:avLst/>
          </a:prstGeom>
        </p:spPr>
        <p:txBody>
          <a:bodyPr vert="horz"/>
          <a:lstStyle/>
          <a:p>
            <a:endParaRPr lang="it-IT"/>
          </a:p>
        </p:txBody>
      </p:sp>
    </p:spTree>
    <p:extLst>
      <p:ext uri="{BB962C8B-B14F-4D97-AF65-F5344CB8AC3E}">
        <p14:creationId xmlns:p14="http://schemas.microsoft.com/office/powerpoint/2010/main" val="1776602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Vuota">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C62164E0-9644-4C0E-8373-D614D95BAFAE}"/>
              </a:ext>
            </a:extLst>
          </p:cNvPr>
          <p:cNvSpPr txBox="1"/>
          <p:nvPr userDrawn="1"/>
        </p:nvSpPr>
        <p:spPr>
          <a:xfrm>
            <a:off x="0" y="0"/>
            <a:ext cx="11587942" cy="400110"/>
          </a:xfrm>
          <a:prstGeom prst="rect">
            <a:avLst/>
          </a:prstGeom>
          <a:solidFill>
            <a:schemeClr val="tx2">
              <a:lumMod val="75000"/>
            </a:schemeClr>
          </a:solidFill>
        </p:spPr>
        <p:txBody>
          <a:bodyPr wrap="square" rtlCol="0">
            <a:spAutoFit/>
          </a:bodyPr>
          <a:lstStyle/>
          <a:p>
            <a:endParaRPr lang="it-IT" sz="2000">
              <a:solidFill>
                <a:schemeClr val="bg1"/>
              </a:solidFill>
              <a:latin typeface="Bahnschrift" panose="020B0502040204020203" pitchFamily="34" charset="0"/>
            </a:endParaRPr>
          </a:p>
        </p:txBody>
      </p:sp>
      <p:sp>
        <p:nvSpPr>
          <p:cNvPr id="6" name="CasellaDiTesto 5">
            <a:extLst>
              <a:ext uri="{FF2B5EF4-FFF2-40B4-BE49-F238E27FC236}">
                <a16:creationId xmlns:a16="http://schemas.microsoft.com/office/drawing/2014/main" id="{16B7858F-34D8-4C94-90DF-4A4E8E8C0809}"/>
              </a:ext>
            </a:extLst>
          </p:cNvPr>
          <p:cNvSpPr txBox="1"/>
          <p:nvPr userDrawn="1"/>
        </p:nvSpPr>
        <p:spPr>
          <a:xfrm>
            <a:off x="11596255" y="0"/>
            <a:ext cx="595745" cy="400110"/>
          </a:xfrm>
          <a:prstGeom prst="rect">
            <a:avLst/>
          </a:prstGeom>
          <a:solidFill>
            <a:schemeClr val="tx2">
              <a:lumMod val="75000"/>
            </a:schemeClr>
          </a:solidFill>
        </p:spPr>
        <p:txBody>
          <a:bodyPr wrap="square" rtlCol="0">
            <a:spAutoFit/>
          </a:bodyPr>
          <a:lstStyle>
            <a:defPPr>
              <a:defRPr lang="it-IT"/>
            </a:defPPr>
            <a:lvl1pPr>
              <a:defRPr sz="2000">
                <a:solidFill>
                  <a:schemeClr val="bg1"/>
                </a:solidFill>
                <a:latin typeface="Bahnschrift" panose="020B0502040204020203" pitchFamily="34" charset="0"/>
              </a:defRPr>
            </a:lvl1pPr>
          </a:lstStyle>
          <a:p>
            <a:pPr lvl="0"/>
            <a:endParaRPr lang="it-IT"/>
          </a:p>
        </p:txBody>
      </p:sp>
      <p:cxnSp>
        <p:nvCxnSpPr>
          <p:cNvPr id="10" name="Connettore diritto 9">
            <a:extLst>
              <a:ext uri="{FF2B5EF4-FFF2-40B4-BE49-F238E27FC236}">
                <a16:creationId xmlns:a16="http://schemas.microsoft.com/office/drawing/2014/main" id="{FE3C1D11-31BA-4225-9FF9-15B8F694EB1F}"/>
              </a:ext>
            </a:extLst>
          </p:cNvPr>
          <p:cNvCxnSpPr/>
          <p:nvPr userDrawn="1"/>
        </p:nvCxnSpPr>
        <p:spPr>
          <a:xfrm>
            <a:off x="0" y="400110"/>
            <a:ext cx="1219200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Segnaposto testo 11">
            <a:extLst>
              <a:ext uri="{FF2B5EF4-FFF2-40B4-BE49-F238E27FC236}">
                <a16:creationId xmlns:a16="http://schemas.microsoft.com/office/drawing/2014/main" id="{A4446023-9410-4424-B6AC-84C309F60F3A}"/>
              </a:ext>
            </a:extLst>
          </p:cNvPr>
          <p:cNvSpPr>
            <a:spLocks noGrp="1"/>
          </p:cNvSpPr>
          <p:nvPr>
            <p:ph type="body" sz="quarter" idx="11"/>
          </p:nvPr>
        </p:nvSpPr>
        <p:spPr>
          <a:xfrm>
            <a:off x="0" y="0"/>
            <a:ext cx="11496675" cy="341313"/>
          </a:xfrm>
        </p:spPr>
        <p:txBody>
          <a:bodyPr/>
          <a:lstStyle>
            <a:lvl1pPr marL="0" indent="0">
              <a:buNone/>
              <a:defRPr sz="2000">
                <a:solidFill>
                  <a:schemeClr val="bg1"/>
                </a:solidFill>
                <a:latin typeface="Bahnschrift" panose="020B0502040204020203" pitchFamily="34" charset="0"/>
              </a:defRPr>
            </a:lvl1pPr>
          </a:lstStyle>
          <a:p>
            <a:pPr lvl="0"/>
            <a:r>
              <a:rPr lang="it-IT"/>
              <a:t>Modifica gli stili del testo dello schema</a:t>
            </a:r>
          </a:p>
        </p:txBody>
      </p:sp>
      <p:sp>
        <p:nvSpPr>
          <p:cNvPr id="20" name="Segnaposto testo 19">
            <a:extLst>
              <a:ext uri="{FF2B5EF4-FFF2-40B4-BE49-F238E27FC236}">
                <a16:creationId xmlns:a16="http://schemas.microsoft.com/office/drawing/2014/main" id="{5992486F-1F4F-4134-B0D9-303A275658F8}"/>
              </a:ext>
            </a:extLst>
          </p:cNvPr>
          <p:cNvSpPr>
            <a:spLocks noGrp="1"/>
          </p:cNvSpPr>
          <p:nvPr>
            <p:ph type="body" sz="quarter" idx="13"/>
          </p:nvPr>
        </p:nvSpPr>
        <p:spPr>
          <a:xfrm>
            <a:off x="322436" y="861754"/>
            <a:ext cx="6842125" cy="1954182"/>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23" name="Segnaposto testo 19">
            <a:extLst>
              <a:ext uri="{FF2B5EF4-FFF2-40B4-BE49-F238E27FC236}">
                <a16:creationId xmlns:a16="http://schemas.microsoft.com/office/drawing/2014/main" id="{5114F84A-C927-40DB-9548-17B831BA8D7B}"/>
              </a:ext>
            </a:extLst>
          </p:cNvPr>
          <p:cNvSpPr>
            <a:spLocks noGrp="1"/>
          </p:cNvSpPr>
          <p:nvPr>
            <p:ph type="body" sz="quarter" idx="14"/>
          </p:nvPr>
        </p:nvSpPr>
        <p:spPr>
          <a:xfrm>
            <a:off x="322436" y="4091940"/>
            <a:ext cx="6842125" cy="1954182"/>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cxnSp>
        <p:nvCxnSpPr>
          <p:cNvPr id="24" name="Connettore diritto 23">
            <a:extLst>
              <a:ext uri="{FF2B5EF4-FFF2-40B4-BE49-F238E27FC236}">
                <a16:creationId xmlns:a16="http://schemas.microsoft.com/office/drawing/2014/main" id="{9605B206-8EC2-4B2F-B166-FCD009CD862E}"/>
              </a:ext>
            </a:extLst>
          </p:cNvPr>
          <p:cNvCxnSpPr>
            <a:cxnSpLocks/>
          </p:cNvCxnSpPr>
          <p:nvPr userDrawn="1"/>
        </p:nvCxnSpPr>
        <p:spPr>
          <a:xfrm>
            <a:off x="0" y="3536779"/>
            <a:ext cx="12028516"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Segnaposto immagine 7">
            <a:extLst>
              <a:ext uri="{FF2B5EF4-FFF2-40B4-BE49-F238E27FC236}">
                <a16:creationId xmlns:a16="http://schemas.microsoft.com/office/drawing/2014/main" id="{106FAF5C-F3E2-439D-A23C-A25ACDAC95E2}"/>
              </a:ext>
            </a:extLst>
          </p:cNvPr>
          <p:cNvSpPr>
            <a:spLocks noGrp="1"/>
          </p:cNvSpPr>
          <p:nvPr>
            <p:ph type="pic" sz="quarter" idx="10"/>
          </p:nvPr>
        </p:nvSpPr>
        <p:spPr>
          <a:xfrm>
            <a:off x="7528560" y="573580"/>
            <a:ext cx="4599709" cy="6126480"/>
          </a:xfrm>
          <a:prstGeom prst="flowChartDelay">
            <a:avLst/>
          </a:prstGeom>
        </p:spPr>
        <p:txBody>
          <a:bodyPr/>
          <a:lstStyle/>
          <a:p>
            <a:endParaRPr lang="it-IT"/>
          </a:p>
        </p:txBody>
      </p:sp>
    </p:spTree>
    <p:extLst>
      <p:ext uri="{BB962C8B-B14F-4D97-AF65-F5344CB8AC3E}">
        <p14:creationId xmlns:p14="http://schemas.microsoft.com/office/powerpoint/2010/main" val="3517471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3"/>
          <p:cNvSpPr>
            <a:spLocks noGrp="1"/>
          </p:cNvSpPr>
          <p:nvPr>
            <p:ph type="dt" sz="half" idx="10"/>
          </p:nvPr>
        </p:nvSpPr>
        <p:spPr/>
        <p:txBody>
          <a:bodyPr/>
          <a:lstStyle/>
          <a:p>
            <a:fld id="{ACA67048-8DE2-40E6-8AFC-3B04CF619662}" type="datetimeFigureOut">
              <a:rPr lang="it-IT" smtClean="0"/>
              <a:pPr/>
              <a:t>24/09/2018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070537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24/09/2018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177631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ACA67048-8DE2-40E6-8AFC-3B04CF619662}" type="datetimeFigureOut">
              <a:rPr lang="it-IT" smtClean="0"/>
              <a:pPr/>
              <a:t>24/09/2018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1203200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ACA67048-8DE2-40E6-8AFC-3B04CF619662}" type="datetimeFigureOut">
              <a:rPr lang="it-IT" smtClean="0"/>
              <a:pPr/>
              <a:t>24/09/2018</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1724635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7" name="Date Placeholder 2"/>
          <p:cNvSpPr>
            <a:spLocks noGrp="1"/>
          </p:cNvSpPr>
          <p:nvPr>
            <p:ph type="dt" sz="half" idx="10"/>
          </p:nvPr>
        </p:nvSpPr>
        <p:spPr/>
        <p:txBody>
          <a:bodyPr/>
          <a:lstStyle/>
          <a:p>
            <a:fld id="{ACA67048-8DE2-40E6-8AFC-3B04CF619662}" type="datetimeFigureOut">
              <a:rPr lang="it-IT" smtClean="0"/>
              <a:pPr/>
              <a:t>24/09/2018</a:t>
            </a:fld>
            <a:endParaRPr lang="it-IT"/>
          </a:p>
        </p:txBody>
      </p:sp>
      <p:sp>
        <p:nvSpPr>
          <p:cNvPr id="5" name="Footer Placeholder 3"/>
          <p:cNvSpPr>
            <a:spLocks noGrp="1"/>
          </p:cNvSpPr>
          <p:nvPr>
            <p:ph type="ftr" sz="quarter" idx="11"/>
          </p:nvPr>
        </p:nvSpPr>
        <p:spPr/>
        <p:txBody>
          <a:bodyPr/>
          <a:lstStyle/>
          <a:p>
            <a:endParaRPr lang="it-IT"/>
          </a:p>
        </p:txBody>
      </p:sp>
      <p:sp>
        <p:nvSpPr>
          <p:cNvPr id="6" name="Slide Number Placeholder 4"/>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102506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CA67048-8DE2-40E6-8AFC-3B04CF619662}" type="datetimeFigureOut">
              <a:rPr lang="it-IT" smtClean="0"/>
              <a:pPr/>
              <a:t>24/09/2018</a:t>
            </a:fld>
            <a:endParaRPr lang="it-IT"/>
          </a:p>
        </p:txBody>
      </p:sp>
      <p:sp>
        <p:nvSpPr>
          <p:cNvPr id="5" name="Footer Placeholder 2"/>
          <p:cNvSpPr>
            <a:spLocks noGrp="1"/>
          </p:cNvSpPr>
          <p:nvPr>
            <p:ph type="ftr" sz="quarter" idx="11"/>
          </p:nvPr>
        </p:nvSpPr>
        <p:spPr/>
        <p:txBody>
          <a:bodyPr/>
          <a:lstStyle/>
          <a:p>
            <a:endParaRPr lang="it-IT"/>
          </a:p>
        </p:txBody>
      </p:sp>
      <p:sp>
        <p:nvSpPr>
          <p:cNvPr id="6" name="Slide Number Placeholder 3"/>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35693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7" name="Date Placeholder 4"/>
          <p:cNvSpPr>
            <a:spLocks noGrp="1"/>
          </p:cNvSpPr>
          <p:nvPr>
            <p:ph type="dt" sz="half" idx="10"/>
          </p:nvPr>
        </p:nvSpPr>
        <p:spPr/>
        <p:txBody>
          <a:bodyPr/>
          <a:lstStyle/>
          <a:p>
            <a:fld id="{ACA67048-8DE2-40E6-8AFC-3B04CF619662}" type="datetimeFigureOut">
              <a:rPr lang="it-IT" smtClean="0"/>
              <a:pPr/>
              <a:t>24/09/2018</a:t>
            </a:fld>
            <a:endParaRPr lang="it-IT"/>
          </a:p>
        </p:txBody>
      </p:sp>
      <p:sp>
        <p:nvSpPr>
          <p:cNvPr id="5" name="Footer Placeholder 5"/>
          <p:cNvSpPr>
            <a:spLocks noGrp="1"/>
          </p:cNvSpPr>
          <p:nvPr>
            <p:ph type="ftr" sz="quarter" idx="11"/>
          </p:nvPr>
        </p:nvSpPr>
        <p:spPr/>
        <p:txBody>
          <a:bodyPr/>
          <a:lstStyle/>
          <a:p>
            <a:endParaRPr lang="it-IT"/>
          </a:p>
        </p:txBody>
      </p:sp>
      <p:sp>
        <p:nvSpPr>
          <p:cNvPr id="6"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3642131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ACA67048-8DE2-40E6-8AFC-3B04CF619662}" type="datetimeFigureOut">
              <a:rPr lang="it-IT" smtClean="0"/>
              <a:pPr/>
              <a:t>24/09/2018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494607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cstate="print">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cstate="print">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cstate="print">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cstate="print">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CA67048-8DE2-40E6-8AFC-3B04CF619662}" type="datetimeFigureOut">
              <a:rPr lang="it-IT" smtClean="0"/>
              <a:pPr/>
              <a:t>24/09/2018</a:t>
            </a:fld>
            <a:endParaRPr lang="it-IT"/>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it-IT"/>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DDB8AB4-81AB-4E20-95C6-7AAAE526AF48}" type="slidenum">
              <a:rPr lang="it-IT" smtClean="0"/>
              <a:pPr/>
              <a:t>‹N›</a:t>
            </a:fld>
            <a:endParaRPr lang="it-IT"/>
          </a:p>
        </p:txBody>
      </p:sp>
    </p:spTree>
    <p:extLst>
      <p:ext uri="{BB962C8B-B14F-4D97-AF65-F5344CB8AC3E}">
        <p14:creationId xmlns:p14="http://schemas.microsoft.com/office/powerpoint/2010/main" val="2920648480"/>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660" r:id="rId19"/>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39.xml"/><Relationship Id="rId21" Type="http://schemas.openxmlformats.org/officeDocument/2006/relationships/tags" Target="../tags/tag21.xml"/><Relationship Id="rId34" Type="http://schemas.openxmlformats.org/officeDocument/2006/relationships/tags" Target="../tags/tag34.xml"/><Relationship Id="rId42" Type="http://schemas.openxmlformats.org/officeDocument/2006/relationships/tags" Target="../tags/tag42.xml"/><Relationship Id="rId47" Type="http://schemas.openxmlformats.org/officeDocument/2006/relationships/tags" Target="../tags/tag47.xml"/><Relationship Id="rId50" Type="http://schemas.openxmlformats.org/officeDocument/2006/relationships/tags" Target="../tags/tag50.xml"/><Relationship Id="rId55" Type="http://schemas.openxmlformats.org/officeDocument/2006/relationships/tags" Target="../tags/tag55.xml"/><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41" Type="http://schemas.openxmlformats.org/officeDocument/2006/relationships/tags" Target="../tags/tag41.xml"/><Relationship Id="rId54" Type="http://schemas.openxmlformats.org/officeDocument/2006/relationships/tags" Target="../tags/tag54.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tags" Target="../tags/tag37.xml"/><Relationship Id="rId40" Type="http://schemas.openxmlformats.org/officeDocument/2006/relationships/tags" Target="../tags/tag40.xml"/><Relationship Id="rId45" Type="http://schemas.openxmlformats.org/officeDocument/2006/relationships/tags" Target="../tags/tag45.xml"/><Relationship Id="rId53" Type="http://schemas.openxmlformats.org/officeDocument/2006/relationships/tags" Target="../tags/tag53.xml"/><Relationship Id="rId58" Type="http://schemas.openxmlformats.org/officeDocument/2006/relationships/tags" Target="../tags/tag58.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61" Type="http://schemas.openxmlformats.org/officeDocument/2006/relationships/image" Target="../media/image25.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notesSlide" Target="../notesSlides/notesSlide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 Id="rId43" Type="http://schemas.openxmlformats.org/officeDocument/2006/relationships/tags" Target="../tags/tag43.xml"/><Relationship Id="rId48" Type="http://schemas.openxmlformats.org/officeDocument/2006/relationships/tags" Target="../tags/tag48.xml"/><Relationship Id="rId56" Type="http://schemas.openxmlformats.org/officeDocument/2006/relationships/tags" Target="../tags/tag56.xml"/><Relationship Id="rId8" Type="http://schemas.openxmlformats.org/officeDocument/2006/relationships/tags" Target="../tags/tag8.xml"/><Relationship Id="rId51" Type="http://schemas.openxmlformats.org/officeDocument/2006/relationships/tags" Target="../tags/tag51.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3" Type="http://schemas.openxmlformats.org/officeDocument/2006/relationships/tags" Target="../tags/tag71.xml"/><Relationship Id="rId18" Type="http://schemas.openxmlformats.org/officeDocument/2006/relationships/tags" Target="../tags/tag76.xml"/><Relationship Id="rId26" Type="http://schemas.openxmlformats.org/officeDocument/2006/relationships/tags" Target="../tags/tag84.xml"/><Relationship Id="rId39" Type="http://schemas.openxmlformats.org/officeDocument/2006/relationships/tags" Target="../tags/tag97.xml"/><Relationship Id="rId21" Type="http://schemas.openxmlformats.org/officeDocument/2006/relationships/tags" Target="../tags/tag79.xml"/><Relationship Id="rId34" Type="http://schemas.openxmlformats.org/officeDocument/2006/relationships/tags" Target="../tags/tag92.xml"/><Relationship Id="rId42" Type="http://schemas.openxmlformats.org/officeDocument/2006/relationships/tags" Target="../tags/tag100.xml"/><Relationship Id="rId47" Type="http://schemas.openxmlformats.org/officeDocument/2006/relationships/tags" Target="../tags/tag105.xml"/><Relationship Id="rId50" Type="http://schemas.openxmlformats.org/officeDocument/2006/relationships/tags" Target="../tags/tag108.xml"/><Relationship Id="rId55" Type="http://schemas.openxmlformats.org/officeDocument/2006/relationships/tags" Target="../tags/tag113.xml"/><Relationship Id="rId7" Type="http://schemas.openxmlformats.org/officeDocument/2006/relationships/tags" Target="../tags/tag65.xml"/><Relationship Id="rId2" Type="http://schemas.openxmlformats.org/officeDocument/2006/relationships/tags" Target="../tags/tag60.xml"/><Relationship Id="rId16" Type="http://schemas.openxmlformats.org/officeDocument/2006/relationships/tags" Target="../tags/tag74.xml"/><Relationship Id="rId20" Type="http://schemas.openxmlformats.org/officeDocument/2006/relationships/tags" Target="../tags/tag78.xml"/><Relationship Id="rId29" Type="http://schemas.openxmlformats.org/officeDocument/2006/relationships/tags" Target="../tags/tag87.xml"/><Relationship Id="rId41" Type="http://schemas.openxmlformats.org/officeDocument/2006/relationships/tags" Target="../tags/tag99.xml"/><Relationship Id="rId54" Type="http://schemas.openxmlformats.org/officeDocument/2006/relationships/tags" Target="../tags/tag112.xml"/><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tags" Target="../tags/tag69.xml"/><Relationship Id="rId24" Type="http://schemas.openxmlformats.org/officeDocument/2006/relationships/tags" Target="../tags/tag82.xml"/><Relationship Id="rId32" Type="http://schemas.openxmlformats.org/officeDocument/2006/relationships/tags" Target="../tags/tag90.xml"/><Relationship Id="rId37" Type="http://schemas.openxmlformats.org/officeDocument/2006/relationships/tags" Target="../tags/tag95.xml"/><Relationship Id="rId40" Type="http://schemas.openxmlformats.org/officeDocument/2006/relationships/tags" Target="../tags/tag98.xml"/><Relationship Id="rId45" Type="http://schemas.openxmlformats.org/officeDocument/2006/relationships/tags" Target="../tags/tag103.xml"/><Relationship Id="rId53" Type="http://schemas.openxmlformats.org/officeDocument/2006/relationships/tags" Target="../tags/tag111.xml"/><Relationship Id="rId58" Type="http://schemas.openxmlformats.org/officeDocument/2006/relationships/tags" Target="../tags/tag116.xml"/><Relationship Id="rId5" Type="http://schemas.openxmlformats.org/officeDocument/2006/relationships/tags" Target="../tags/tag63.xml"/><Relationship Id="rId15" Type="http://schemas.openxmlformats.org/officeDocument/2006/relationships/tags" Target="../tags/tag73.xml"/><Relationship Id="rId23" Type="http://schemas.openxmlformats.org/officeDocument/2006/relationships/tags" Target="../tags/tag81.xml"/><Relationship Id="rId28" Type="http://schemas.openxmlformats.org/officeDocument/2006/relationships/tags" Target="../tags/tag86.xml"/><Relationship Id="rId36" Type="http://schemas.openxmlformats.org/officeDocument/2006/relationships/tags" Target="../tags/tag94.xml"/><Relationship Id="rId49" Type="http://schemas.openxmlformats.org/officeDocument/2006/relationships/tags" Target="../tags/tag107.xml"/><Relationship Id="rId57" Type="http://schemas.openxmlformats.org/officeDocument/2006/relationships/tags" Target="../tags/tag115.xml"/><Relationship Id="rId61" Type="http://schemas.openxmlformats.org/officeDocument/2006/relationships/image" Target="../media/image25.png"/><Relationship Id="rId10" Type="http://schemas.openxmlformats.org/officeDocument/2006/relationships/tags" Target="../tags/tag68.xml"/><Relationship Id="rId19" Type="http://schemas.openxmlformats.org/officeDocument/2006/relationships/tags" Target="../tags/tag77.xml"/><Relationship Id="rId31" Type="http://schemas.openxmlformats.org/officeDocument/2006/relationships/tags" Target="../tags/tag89.xml"/><Relationship Id="rId44" Type="http://schemas.openxmlformats.org/officeDocument/2006/relationships/tags" Target="../tags/tag102.xml"/><Relationship Id="rId52" Type="http://schemas.openxmlformats.org/officeDocument/2006/relationships/tags" Target="../tags/tag110.xml"/><Relationship Id="rId60" Type="http://schemas.openxmlformats.org/officeDocument/2006/relationships/notesSlide" Target="../notesSlides/notesSlide11.xml"/><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tags" Target="../tags/tag72.xml"/><Relationship Id="rId22" Type="http://schemas.openxmlformats.org/officeDocument/2006/relationships/tags" Target="../tags/tag80.xml"/><Relationship Id="rId27" Type="http://schemas.openxmlformats.org/officeDocument/2006/relationships/tags" Target="../tags/tag85.xml"/><Relationship Id="rId30" Type="http://schemas.openxmlformats.org/officeDocument/2006/relationships/tags" Target="../tags/tag88.xml"/><Relationship Id="rId35" Type="http://schemas.openxmlformats.org/officeDocument/2006/relationships/tags" Target="../tags/tag93.xml"/><Relationship Id="rId43" Type="http://schemas.openxmlformats.org/officeDocument/2006/relationships/tags" Target="../tags/tag101.xml"/><Relationship Id="rId48" Type="http://schemas.openxmlformats.org/officeDocument/2006/relationships/tags" Target="../tags/tag106.xml"/><Relationship Id="rId56" Type="http://schemas.openxmlformats.org/officeDocument/2006/relationships/tags" Target="../tags/tag114.xml"/><Relationship Id="rId8" Type="http://schemas.openxmlformats.org/officeDocument/2006/relationships/tags" Target="../tags/tag66.xml"/><Relationship Id="rId51" Type="http://schemas.openxmlformats.org/officeDocument/2006/relationships/tags" Target="../tags/tag109.xml"/><Relationship Id="rId3" Type="http://schemas.openxmlformats.org/officeDocument/2006/relationships/tags" Target="../tags/tag61.xml"/><Relationship Id="rId12" Type="http://schemas.openxmlformats.org/officeDocument/2006/relationships/tags" Target="../tags/tag70.xml"/><Relationship Id="rId17" Type="http://schemas.openxmlformats.org/officeDocument/2006/relationships/tags" Target="../tags/tag75.xml"/><Relationship Id="rId25" Type="http://schemas.openxmlformats.org/officeDocument/2006/relationships/tags" Target="../tags/tag83.xml"/><Relationship Id="rId33" Type="http://schemas.openxmlformats.org/officeDocument/2006/relationships/tags" Target="../tags/tag91.xml"/><Relationship Id="rId38" Type="http://schemas.openxmlformats.org/officeDocument/2006/relationships/tags" Target="../tags/tag96.xml"/><Relationship Id="rId46" Type="http://schemas.openxmlformats.org/officeDocument/2006/relationships/tags" Target="../tags/tag104.xml"/><Relationship Id="rId59"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3" Type="http://schemas.openxmlformats.org/officeDocument/2006/relationships/tags" Target="../tags/tag129.xml"/><Relationship Id="rId18" Type="http://schemas.openxmlformats.org/officeDocument/2006/relationships/tags" Target="../tags/tag134.xml"/><Relationship Id="rId26" Type="http://schemas.openxmlformats.org/officeDocument/2006/relationships/tags" Target="../tags/tag142.xml"/><Relationship Id="rId39" Type="http://schemas.openxmlformats.org/officeDocument/2006/relationships/tags" Target="../tags/tag155.xml"/><Relationship Id="rId21" Type="http://schemas.openxmlformats.org/officeDocument/2006/relationships/tags" Target="../tags/tag137.xml"/><Relationship Id="rId34" Type="http://schemas.openxmlformats.org/officeDocument/2006/relationships/tags" Target="../tags/tag150.xml"/><Relationship Id="rId42" Type="http://schemas.openxmlformats.org/officeDocument/2006/relationships/tags" Target="../tags/tag158.xml"/><Relationship Id="rId47" Type="http://schemas.openxmlformats.org/officeDocument/2006/relationships/tags" Target="../tags/tag163.xml"/><Relationship Id="rId50" Type="http://schemas.openxmlformats.org/officeDocument/2006/relationships/tags" Target="../tags/tag166.xml"/><Relationship Id="rId55" Type="http://schemas.openxmlformats.org/officeDocument/2006/relationships/tags" Target="../tags/tag171.xml"/><Relationship Id="rId7" Type="http://schemas.openxmlformats.org/officeDocument/2006/relationships/tags" Target="../tags/tag123.xml"/><Relationship Id="rId2" Type="http://schemas.openxmlformats.org/officeDocument/2006/relationships/tags" Target="../tags/tag118.xml"/><Relationship Id="rId16" Type="http://schemas.openxmlformats.org/officeDocument/2006/relationships/tags" Target="../tags/tag132.xml"/><Relationship Id="rId20" Type="http://schemas.openxmlformats.org/officeDocument/2006/relationships/tags" Target="../tags/tag136.xml"/><Relationship Id="rId29" Type="http://schemas.openxmlformats.org/officeDocument/2006/relationships/tags" Target="../tags/tag145.xml"/><Relationship Id="rId41" Type="http://schemas.openxmlformats.org/officeDocument/2006/relationships/tags" Target="../tags/tag157.xml"/><Relationship Id="rId54" Type="http://schemas.openxmlformats.org/officeDocument/2006/relationships/tags" Target="../tags/tag170.xml"/><Relationship Id="rId1" Type="http://schemas.openxmlformats.org/officeDocument/2006/relationships/tags" Target="../tags/tag117.xml"/><Relationship Id="rId6" Type="http://schemas.openxmlformats.org/officeDocument/2006/relationships/tags" Target="../tags/tag122.xml"/><Relationship Id="rId11" Type="http://schemas.openxmlformats.org/officeDocument/2006/relationships/tags" Target="../tags/tag127.xml"/><Relationship Id="rId24" Type="http://schemas.openxmlformats.org/officeDocument/2006/relationships/tags" Target="../tags/tag140.xml"/><Relationship Id="rId32" Type="http://schemas.openxmlformats.org/officeDocument/2006/relationships/tags" Target="../tags/tag148.xml"/><Relationship Id="rId37" Type="http://schemas.openxmlformats.org/officeDocument/2006/relationships/tags" Target="../tags/tag153.xml"/><Relationship Id="rId40" Type="http://schemas.openxmlformats.org/officeDocument/2006/relationships/tags" Target="../tags/tag156.xml"/><Relationship Id="rId45" Type="http://schemas.openxmlformats.org/officeDocument/2006/relationships/tags" Target="../tags/tag161.xml"/><Relationship Id="rId53" Type="http://schemas.openxmlformats.org/officeDocument/2006/relationships/tags" Target="../tags/tag169.xml"/><Relationship Id="rId58" Type="http://schemas.openxmlformats.org/officeDocument/2006/relationships/tags" Target="../tags/tag174.xml"/><Relationship Id="rId5" Type="http://schemas.openxmlformats.org/officeDocument/2006/relationships/tags" Target="../tags/tag121.xml"/><Relationship Id="rId15" Type="http://schemas.openxmlformats.org/officeDocument/2006/relationships/tags" Target="../tags/tag131.xml"/><Relationship Id="rId23" Type="http://schemas.openxmlformats.org/officeDocument/2006/relationships/tags" Target="../tags/tag139.xml"/><Relationship Id="rId28" Type="http://schemas.openxmlformats.org/officeDocument/2006/relationships/tags" Target="../tags/tag144.xml"/><Relationship Id="rId36" Type="http://schemas.openxmlformats.org/officeDocument/2006/relationships/tags" Target="../tags/tag152.xml"/><Relationship Id="rId49" Type="http://schemas.openxmlformats.org/officeDocument/2006/relationships/tags" Target="../tags/tag165.xml"/><Relationship Id="rId57" Type="http://schemas.openxmlformats.org/officeDocument/2006/relationships/tags" Target="../tags/tag173.xml"/><Relationship Id="rId61" Type="http://schemas.openxmlformats.org/officeDocument/2006/relationships/image" Target="../media/image25.png"/><Relationship Id="rId10" Type="http://schemas.openxmlformats.org/officeDocument/2006/relationships/tags" Target="../tags/tag126.xml"/><Relationship Id="rId19" Type="http://schemas.openxmlformats.org/officeDocument/2006/relationships/tags" Target="../tags/tag135.xml"/><Relationship Id="rId31" Type="http://schemas.openxmlformats.org/officeDocument/2006/relationships/tags" Target="../tags/tag147.xml"/><Relationship Id="rId44" Type="http://schemas.openxmlformats.org/officeDocument/2006/relationships/tags" Target="../tags/tag160.xml"/><Relationship Id="rId52" Type="http://schemas.openxmlformats.org/officeDocument/2006/relationships/tags" Target="../tags/tag168.xml"/><Relationship Id="rId60" Type="http://schemas.openxmlformats.org/officeDocument/2006/relationships/notesSlide" Target="../notesSlides/notesSlide12.xml"/><Relationship Id="rId4" Type="http://schemas.openxmlformats.org/officeDocument/2006/relationships/tags" Target="../tags/tag120.xml"/><Relationship Id="rId9" Type="http://schemas.openxmlformats.org/officeDocument/2006/relationships/tags" Target="../tags/tag125.xml"/><Relationship Id="rId14" Type="http://schemas.openxmlformats.org/officeDocument/2006/relationships/tags" Target="../tags/tag130.xml"/><Relationship Id="rId22" Type="http://schemas.openxmlformats.org/officeDocument/2006/relationships/tags" Target="../tags/tag138.xml"/><Relationship Id="rId27" Type="http://schemas.openxmlformats.org/officeDocument/2006/relationships/tags" Target="../tags/tag143.xml"/><Relationship Id="rId30" Type="http://schemas.openxmlformats.org/officeDocument/2006/relationships/tags" Target="../tags/tag146.xml"/><Relationship Id="rId35" Type="http://schemas.openxmlformats.org/officeDocument/2006/relationships/tags" Target="../tags/tag151.xml"/><Relationship Id="rId43" Type="http://schemas.openxmlformats.org/officeDocument/2006/relationships/tags" Target="../tags/tag159.xml"/><Relationship Id="rId48" Type="http://schemas.openxmlformats.org/officeDocument/2006/relationships/tags" Target="../tags/tag164.xml"/><Relationship Id="rId56" Type="http://schemas.openxmlformats.org/officeDocument/2006/relationships/tags" Target="../tags/tag172.xml"/><Relationship Id="rId8" Type="http://schemas.openxmlformats.org/officeDocument/2006/relationships/tags" Target="../tags/tag124.xml"/><Relationship Id="rId51" Type="http://schemas.openxmlformats.org/officeDocument/2006/relationships/tags" Target="../tags/tag167.xml"/><Relationship Id="rId3" Type="http://schemas.openxmlformats.org/officeDocument/2006/relationships/tags" Target="../tags/tag119.xml"/><Relationship Id="rId12" Type="http://schemas.openxmlformats.org/officeDocument/2006/relationships/tags" Target="../tags/tag128.xml"/><Relationship Id="rId17" Type="http://schemas.openxmlformats.org/officeDocument/2006/relationships/tags" Target="../tags/tag133.xml"/><Relationship Id="rId25" Type="http://schemas.openxmlformats.org/officeDocument/2006/relationships/tags" Target="../tags/tag141.xml"/><Relationship Id="rId33" Type="http://schemas.openxmlformats.org/officeDocument/2006/relationships/tags" Target="../tags/tag149.xml"/><Relationship Id="rId38" Type="http://schemas.openxmlformats.org/officeDocument/2006/relationships/tags" Target="../tags/tag154.xml"/><Relationship Id="rId46" Type="http://schemas.openxmlformats.org/officeDocument/2006/relationships/tags" Target="../tags/tag162.xml"/><Relationship Id="rId59"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1.jpg"/><Relationship Id="rId7" Type="http://schemas.openxmlformats.org/officeDocument/2006/relationships/diagramColors" Target="../diagrams/colors5.xm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4.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5.png"/><Relationship Id="rId7" Type="http://schemas.openxmlformats.org/officeDocument/2006/relationships/diagramColors" Target="../diagrams/colors6.xml"/><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6.jpg"/><Relationship Id="rId7" Type="http://schemas.openxmlformats.org/officeDocument/2006/relationships/diagramColors" Target="../diagrams/colors7.xm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jpg"/><Relationship Id="rId7"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25.png"/><Relationship Id="rId4" Type="http://schemas.openxmlformats.org/officeDocument/2006/relationships/hyperlink" Target="https://pixabay.com/it/internet-informatica-rete-dito-3563638/" TargetMode="External"/><Relationship Id="rId9" Type="http://schemas.openxmlformats.org/officeDocument/2006/relationships/image" Target="../media/image55.png"/></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image" Target="../media/image56.jpg"/><Relationship Id="rId7" Type="http://schemas.openxmlformats.org/officeDocument/2006/relationships/diagramData" Target="../diagrams/data8.xml"/><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36.jpeg"/><Relationship Id="rId11" Type="http://schemas.microsoft.com/office/2007/relationships/diagramDrawing" Target="../diagrams/drawing8.xml"/><Relationship Id="rId5" Type="http://schemas.openxmlformats.org/officeDocument/2006/relationships/hyperlink" Target="https://pixabay.com/it/social-media-media-pensione-1989152/" TargetMode="External"/><Relationship Id="rId10" Type="http://schemas.openxmlformats.org/officeDocument/2006/relationships/diagramColors" Target="../diagrams/colors8.xml"/><Relationship Id="rId4" Type="http://schemas.openxmlformats.org/officeDocument/2006/relationships/image" Target="../media/image57.jpg"/><Relationship Id="rId9"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61.jpg"/><Relationship Id="rId7" Type="http://schemas.openxmlformats.org/officeDocument/2006/relationships/diagramLayout" Target="../diagrams/layout9.xml"/><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diagramData" Target="../diagrams/data9.xml"/><Relationship Id="rId5" Type="http://schemas.openxmlformats.org/officeDocument/2006/relationships/image" Target="../media/image63.png"/><Relationship Id="rId10" Type="http://schemas.microsoft.com/office/2007/relationships/diagramDrawing" Target="../diagrams/drawing9.xml"/><Relationship Id="rId4" Type="http://schemas.openxmlformats.org/officeDocument/2006/relationships/image" Target="../media/image62.jpg"/><Relationship Id="rId9" Type="http://schemas.openxmlformats.org/officeDocument/2006/relationships/diagramColors" Target="../diagrams/colors9.xml"/></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66.jp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68.jpg"/><Relationship Id="rId7" Type="http://schemas.openxmlformats.org/officeDocument/2006/relationships/diagramColors" Target="../diagrams/colors10.xml"/><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 Id="rId9" Type="http://schemas.openxmlformats.org/officeDocument/2006/relationships/image" Target="../media/image6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hyperlink" Target="https://pixabay.com/it/internet-criminalit%C3%A0-informatica-1862314/"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Layout" Target="../diagrams/layout2.xml"/><Relationship Id="rId3" Type="http://schemas.openxmlformats.org/officeDocument/2006/relationships/image" Target="../media/image18.jpg"/><Relationship Id="rId7" Type="http://schemas.openxmlformats.org/officeDocument/2006/relationships/diagramLayout" Target="../diagrams/layout1.xml"/><Relationship Id="rId12" Type="http://schemas.openxmlformats.org/officeDocument/2006/relationships/diagramData" Target="../diagrams/data2.xml"/><Relationship Id="rId17" Type="http://schemas.openxmlformats.org/officeDocument/2006/relationships/image" Target="../media/image17.png"/><Relationship Id="rId2" Type="http://schemas.openxmlformats.org/officeDocument/2006/relationships/notesSlide" Target="../notesSlides/notesSlide5.xml"/><Relationship Id="rId16" Type="http://schemas.microsoft.com/office/2007/relationships/diagramDrawing" Target="../diagrams/drawing2.xml"/><Relationship Id="rId1" Type="http://schemas.openxmlformats.org/officeDocument/2006/relationships/slideLayout" Target="../slideLayouts/slideLayout18.xml"/><Relationship Id="rId6" Type="http://schemas.openxmlformats.org/officeDocument/2006/relationships/diagramData" Target="../diagrams/data1.xml"/><Relationship Id="rId11" Type="http://schemas.openxmlformats.org/officeDocument/2006/relationships/image" Target="../media/image25.png"/><Relationship Id="rId5" Type="http://schemas.openxmlformats.org/officeDocument/2006/relationships/hyperlink" Target="https://it.freepik.com/vettori-gratuito/sfera-cyber-poligonale-astratta_1534720.htm" TargetMode="External"/><Relationship Id="rId15" Type="http://schemas.openxmlformats.org/officeDocument/2006/relationships/diagramColors" Target="../diagrams/colors2.xml"/><Relationship Id="rId10" Type="http://schemas.microsoft.com/office/2007/relationships/diagramDrawing" Target="../diagrams/drawing1.xml"/><Relationship Id="rId4" Type="http://schemas.openxmlformats.org/officeDocument/2006/relationships/image" Target="../media/image19.jpg"/><Relationship Id="rId9" Type="http://schemas.openxmlformats.org/officeDocument/2006/relationships/diagramColors" Target="../diagrams/colors1.xml"/><Relationship Id="rId1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18" Type="http://schemas.openxmlformats.org/officeDocument/2006/relationships/image" Target="../media/image25.png"/><Relationship Id="rId3" Type="http://schemas.openxmlformats.org/officeDocument/2006/relationships/image" Target="../media/image26.jpeg"/><Relationship Id="rId7" Type="http://schemas.openxmlformats.org/officeDocument/2006/relationships/diagramQuickStyle" Target="../diagrams/quickStyle3.xml"/><Relationship Id="rId12" Type="http://schemas.openxmlformats.org/officeDocument/2006/relationships/diagramQuickStyle" Target="../diagrams/quickStyle4.xml"/><Relationship Id="rId17" Type="http://schemas.openxmlformats.org/officeDocument/2006/relationships/image" Target="../media/image29.png"/><Relationship Id="rId2" Type="http://schemas.openxmlformats.org/officeDocument/2006/relationships/notesSlide" Target="../notesSlides/notesSlide6.xml"/><Relationship Id="rId16" Type="http://schemas.openxmlformats.org/officeDocument/2006/relationships/image" Target="../media/image28.png"/><Relationship Id="rId1" Type="http://schemas.openxmlformats.org/officeDocument/2006/relationships/slideLayout" Target="../slideLayouts/slideLayout18.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5" Type="http://schemas.openxmlformats.org/officeDocument/2006/relationships/image" Target="../media/image27.png"/><Relationship Id="rId10" Type="http://schemas.openxmlformats.org/officeDocument/2006/relationships/diagramData" Target="../diagrams/data4.xml"/><Relationship Id="rId19" Type="http://schemas.openxmlformats.org/officeDocument/2006/relationships/image" Target="../media/image30.png"/><Relationship Id="rId4" Type="http://schemas.openxmlformats.org/officeDocument/2006/relationships/image" Target="../media/image17.png"/><Relationship Id="rId9" Type="http://schemas.microsoft.com/office/2007/relationships/diagramDrawing" Target="../diagrams/drawing3.xml"/><Relationship Id="rId14" Type="http://schemas.microsoft.com/office/2007/relationships/diagramDrawing" Target="../diagrams/drawing4.xml"/></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33.png"/><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4.jpg"/><Relationship Id="rId7"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hyperlink" Target="https://pixabay.com/it/difesa-protezione-minaccia-1403067/" TargetMode="External"/><Relationship Id="rId5" Type="http://schemas.openxmlformats.org/officeDocument/2006/relationships/hyperlink" Target="https://pixabay.com/it/carnevale-venezia-gli-occhi-411494/" TargetMode="External"/><Relationship Id="rId4" Type="http://schemas.openxmlformats.org/officeDocument/2006/relationships/image" Target="../media/image35.jpg"/></Relationships>
</file>

<file path=ppt/slides/_rels/slide9.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it.freepik.com/foto-gratuito/vecchi-strumenti-vista-dall-39-alto_896419.htm#term=cassetta%20attrezzi&amp;page=1&amp;position=1"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alpha val="82000"/>
          </a:schemeClr>
        </a:solid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EE6EAE5D-D554-4C29-BFCC-8FB07C1A4B42}"/>
              </a:ext>
            </a:extLst>
          </p:cNvPr>
          <p:cNvSpPr/>
          <p:nvPr/>
        </p:nvSpPr>
        <p:spPr>
          <a:xfrm>
            <a:off x="0" y="1605280"/>
            <a:ext cx="12192000" cy="390144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Rettangolo 2">
            <a:extLst>
              <a:ext uri="{FF2B5EF4-FFF2-40B4-BE49-F238E27FC236}">
                <a16:creationId xmlns:a16="http://schemas.microsoft.com/office/drawing/2014/main" id="{A0E21B82-D5FE-4693-A1B5-F7CAB16976A4}"/>
              </a:ext>
            </a:extLst>
          </p:cNvPr>
          <p:cNvSpPr/>
          <p:nvPr/>
        </p:nvSpPr>
        <p:spPr>
          <a:xfrm>
            <a:off x="0" y="1605280"/>
            <a:ext cx="12192000" cy="212852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Ritardo 7">
            <a:extLst>
              <a:ext uri="{FF2B5EF4-FFF2-40B4-BE49-F238E27FC236}">
                <a16:creationId xmlns:a16="http://schemas.microsoft.com/office/drawing/2014/main" id="{B7123CEB-155E-4C7B-8A86-118048044F1A}"/>
              </a:ext>
            </a:extLst>
          </p:cNvPr>
          <p:cNvSpPr/>
          <p:nvPr/>
        </p:nvSpPr>
        <p:spPr>
          <a:xfrm rot="5400000">
            <a:off x="2645898" y="-1098227"/>
            <a:ext cx="2743201" cy="10033236"/>
          </a:xfrm>
          <a:prstGeom prst="flowChartDela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it-IT" sz="3600" b="1" dirty="0">
                <a:solidFill>
                  <a:schemeClr val="tx2">
                    <a:lumMod val="75000"/>
                  </a:schemeClr>
                </a:solidFill>
                <a:latin typeface="Articulate Light" panose="02000503040000020004" pitchFamily="2" charset="0"/>
              </a:rPr>
              <a:t>Proteggere la privacy "online"</a:t>
            </a:r>
          </a:p>
          <a:p>
            <a:pPr algn="ctr"/>
            <a:r>
              <a:rPr lang="it-IT" sz="3600" b="1" dirty="0" smtClean="0">
                <a:solidFill>
                  <a:schemeClr val="tx2">
                    <a:lumMod val="75000"/>
                  </a:schemeClr>
                </a:solidFill>
                <a:latin typeface="Articulate Light" panose="02000503040000020004" pitchFamily="2" charset="0"/>
              </a:rPr>
              <a:t>Introduzione</a:t>
            </a:r>
            <a:endParaRPr lang="it-IT" sz="3600" b="1" dirty="0">
              <a:solidFill>
                <a:schemeClr val="tx2">
                  <a:lumMod val="75000"/>
                </a:schemeClr>
              </a:solidFill>
              <a:latin typeface="Articulate Light" panose="02000503040000020004" pitchFamily="2" charset="0"/>
            </a:endParaRPr>
          </a:p>
        </p:txBody>
      </p:sp>
      <p:cxnSp>
        <p:nvCxnSpPr>
          <p:cNvPr id="17" name="Connettore diritto 16">
            <a:extLst>
              <a:ext uri="{FF2B5EF4-FFF2-40B4-BE49-F238E27FC236}">
                <a16:creationId xmlns:a16="http://schemas.microsoft.com/office/drawing/2014/main" id="{9AC420FA-A18E-4CB2-BAB3-A63E3EC1ED91}"/>
              </a:ext>
            </a:extLst>
          </p:cNvPr>
          <p:cNvCxnSpPr/>
          <p:nvPr/>
        </p:nvCxnSpPr>
        <p:spPr>
          <a:xfrm>
            <a:off x="0" y="3733800"/>
            <a:ext cx="777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23974546-CBAC-4664-9B03-882C9DC135E3}"/>
              </a:ext>
            </a:extLst>
          </p:cNvPr>
          <p:cNvCxnSpPr>
            <a:cxnSpLocks/>
          </p:cNvCxnSpPr>
          <p:nvPr/>
        </p:nvCxnSpPr>
        <p:spPr>
          <a:xfrm>
            <a:off x="11559396" y="3733800"/>
            <a:ext cx="6326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Immagine correlata"/>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543800" y="1501774"/>
            <a:ext cx="4331898" cy="3817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3330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normAutofit fontScale="92500" lnSpcReduction="20000"/>
          </a:bodyPr>
          <a:lstStyle/>
          <a:p>
            <a:r>
              <a:rPr lang="it-IT" dirty="0"/>
              <a:t>Gli attacchi informatici nella storia</a:t>
            </a:r>
          </a:p>
        </p:txBody>
      </p:sp>
      <p:grpSp>
        <p:nvGrpSpPr>
          <p:cNvPr id="69" name="Gruppo 68"/>
          <p:cNvGrpSpPr/>
          <p:nvPr/>
        </p:nvGrpSpPr>
        <p:grpSpPr>
          <a:xfrm>
            <a:off x="1346152" y="2179344"/>
            <a:ext cx="8804367" cy="2736304"/>
            <a:chOff x="52845" y="3789040"/>
            <a:chExt cx="8804367" cy="2736304"/>
          </a:xfrm>
        </p:grpSpPr>
        <p:cxnSp>
          <p:nvCxnSpPr>
            <p:cNvPr id="70" name="OTLSHAPE_M_d4e6e796d1d3492bbed0ac9a7c100ca9_Connector11"/>
            <p:cNvCxnSpPr/>
            <p:nvPr>
              <p:custDataLst>
                <p:tags r:id="rId2"/>
              </p:custDataLst>
            </p:nvPr>
          </p:nvCxnSpPr>
          <p:spPr>
            <a:xfrm>
              <a:off x="8207811" y="5055897"/>
              <a:ext cx="0" cy="152400"/>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OTLSHAPE_M_d4e6e796d1d3492bbed0ac9a7c100ca9_Connector10"/>
            <p:cNvCxnSpPr>
              <a:stCxn id="97" idx="3"/>
              <a:endCxn id="96" idx="2"/>
            </p:cNvCxnSpPr>
            <p:nvPr>
              <p:custDataLst>
                <p:tags r:id="rId3"/>
              </p:custDataLst>
            </p:nvPr>
          </p:nvCxnSpPr>
          <p:spPr>
            <a:xfrm flipV="1">
              <a:off x="5178871" y="4254114"/>
              <a:ext cx="0" cy="763683"/>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OTLSHAPE_M_d4e6e796d1d3492bbed0ac9a7c100ca9_Connector9"/>
            <p:cNvCxnSpPr>
              <a:endCxn id="94" idx="3"/>
            </p:cNvCxnSpPr>
            <p:nvPr>
              <p:custDataLst>
                <p:tags r:id="rId4"/>
              </p:custDataLst>
            </p:nvPr>
          </p:nvCxnSpPr>
          <p:spPr>
            <a:xfrm>
              <a:off x="8207811" y="4732278"/>
              <a:ext cx="0" cy="349019"/>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OTLSHAPE_M_f8ce024184224652bbf3050456bd997a_Connector11"/>
            <p:cNvCxnSpPr>
              <a:stCxn id="89" idx="2"/>
              <a:endCxn id="122" idx="3"/>
            </p:cNvCxnSpPr>
            <p:nvPr>
              <p:custDataLst>
                <p:tags r:id="rId5"/>
              </p:custDataLst>
            </p:nvPr>
          </p:nvCxnSpPr>
          <p:spPr>
            <a:xfrm flipH="1">
              <a:off x="2951459" y="4339409"/>
              <a:ext cx="173563" cy="719459"/>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OTLSHAPE_M_f8ce024184224652bbf3050456bd997a_Connector10"/>
            <p:cNvCxnSpPr>
              <a:stCxn id="109" idx="2"/>
              <a:endCxn id="90" idx="3"/>
            </p:cNvCxnSpPr>
            <p:nvPr>
              <p:custDataLst>
                <p:tags r:id="rId6"/>
              </p:custDataLst>
            </p:nvPr>
          </p:nvCxnSpPr>
          <p:spPr>
            <a:xfrm>
              <a:off x="4088597" y="4674074"/>
              <a:ext cx="0" cy="362773"/>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OTLSHAPE_M_f8ce024184224652bbf3050456bd997a_Connector8"/>
            <p:cNvCxnSpPr>
              <a:stCxn id="110" idx="3"/>
              <a:endCxn id="99" idx="0"/>
            </p:cNvCxnSpPr>
            <p:nvPr>
              <p:custDataLst>
                <p:tags r:id="rId7"/>
              </p:custDataLst>
            </p:nvPr>
          </p:nvCxnSpPr>
          <p:spPr>
            <a:xfrm>
              <a:off x="6450649" y="5741697"/>
              <a:ext cx="0" cy="428031"/>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OTLSHAPE_M_f8ce024184224652bbf3050456bd997a_Connector7"/>
            <p:cNvCxnSpPr>
              <a:stCxn id="100" idx="2"/>
              <a:endCxn id="124" idx="3"/>
            </p:cNvCxnSpPr>
            <p:nvPr>
              <p:custDataLst>
                <p:tags r:id="rId8"/>
              </p:custDataLst>
            </p:nvPr>
          </p:nvCxnSpPr>
          <p:spPr>
            <a:xfrm>
              <a:off x="6818630" y="4411736"/>
              <a:ext cx="1343" cy="625111"/>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OTLSHAPE_TB_00000000000000000000000000000000_ScaleContainer"/>
            <p:cNvSpPr/>
            <p:nvPr>
              <p:custDataLst>
                <p:tags r:id="rId9"/>
              </p:custDataLst>
            </p:nvPr>
          </p:nvSpPr>
          <p:spPr>
            <a:xfrm>
              <a:off x="844464" y="5263323"/>
              <a:ext cx="7903999" cy="262474"/>
            </a:xfrm>
            <a:prstGeom prst="roundRect">
              <a:avLst/>
            </a:prstGeom>
            <a:solidFill>
              <a:srgbClr val="44546A"/>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OTLSHAPE_TB_00000000000000000000000000000000_TimescaleInterval1"/>
            <p:cNvSpPr txBox="1"/>
            <p:nvPr>
              <p:custDataLst>
                <p:tags r:id="rId10"/>
              </p:custDataLst>
            </p:nvPr>
          </p:nvSpPr>
          <p:spPr>
            <a:xfrm>
              <a:off x="907965" y="5309897"/>
              <a:ext cx="314189" cy="177800"/>
            </a:xfrm>
            <a:prstGeom prst="rect">
              <a:avLst/>
            </a:prstGeom>
            <a:noFill/>
          </p:spPr>
          <p:txBody>
            <a:bodyPr vert="horz" wrap="none" lIns="0" tIns="0" rIns="0" bIns="0" rtlCol="0" anchor="ctr" anchorCtr="0">
              <a:noAutofit/>
            </a:bodyPr>
            <a:lstStyle/>
            <a:p>
              <a:r>
                <a:rPr lang="en-US" sz="1200" spc="-20" smtClean="0">
                  <a:latin typeface="Calibri" panose="020F0502020204030204" pitchFamily="34" charset="0"/>
                </a:rPr>
                <a:t>1903</a:t>
              </a:r>
              <a:endParaRPr lang="en-US" sz="1200" spc="-20">
                <a:latin typeface="Calibri" panose="020F0502020204030204" pitchFamily="34" charset="0"/>
              </a:endParaRPr>
            </a:p>
          </p:txBody>
        </p:sp>
        <p:sp>
          <p:nvSpPr>
            <p:cNvPr id="79" name="OTLSHAPE_TB_00000000000000000000000000000000_TimescaleInterval2"/>
            <p:cNvSpPr txBox="1"/>
            <p:nvPr>
              <p:custDataLst>
                <p:tags r:id="rId11"/>
              </p:custDataLst>
            </p:nvPr>
          </p:nvSpPr>
          <p:spPr>
            <a:xfrm>
              <a:off x="1449499"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1939</a:t>
              </a:r>
              <a:endParaRPr lang="en-US" sz="1200" spc="-20" dirty="0">
                <a:latin typeface="Calibri" panose="020F0502020204030204" pitchFamily="34" charset="0"/>
              </a:endParaRPr>
            </a:p>
          </p:txBody>
        </p:sp>
        <p:sp>
          <p:nvSpPr>
            <p:cNvPr id="80" name="OTLSHAPE_TB_00000000000000000000000000000000_TimescaleInterval3"/>
            <p:cNvSpPr txBox="1"/>
            <p:nvPr>
              <p:custDataLst>
                <p:tags r:id="rId12"/>
              </p:custDataLst>
            </p:nvPr>
          </p:nvSpPr>
          <p:spPr>
            <a:xfrm>
              <a:off x="1844707"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1943</a:t>
              </a:r>
              <a:endParaRPr lang="en-US" sz="1200" spc="-20" dirty="0">
                <a:latin typeface="Calibri" panose="020F0502020204030204" pitchFamily="34" charset="0"/>
              </a:endParaRPr>
            </a:p>
          </p:txBody>
        </p:sp>
        <p:sp>
          <p:nvSpPr>
            <p:cNvPr id="81" name="OTLSHAPE_TB_00000000000000000000000000000000_TimescaleInterval4"/>
            <p:cNvSpPr txBox="1"/>
            <p:nvPr>
              <p:custDataLst>
                <p:tags r:id="rId13"/>
              </p:custDataLst>
            </p:nvPr>
          </p:nvSpPr>
          <p:spPr>
            <a:xfrm>
              <a:off x="2267744"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1957</a:t>
              </a:r>
              <a:endParaRPr lang="en-US" sz="1200" spc="-20" dirty="0">
                <a:latin typeface="Calibri" panose="020F0502020204030204" pitchFamily="34" charset="0"/>
              </a:endParaRPr>
            </a:p>
          </p:txBody>
        </p:sp>
        <p:sp>
          <p:nvSpPr>
            <p:cNvPr id="82" name="OTLSHAPE_TB_00000000000000000000000000000000_TimescaleInterval5"/>
            <p:cNvSpPr txBox="1"/>
            <p:nvPr>
              <p:custDataLst>
                <p:tags r:id="rId14"/>
              </p:custDataLst>
            </p:nvPr>
          </p:nvSpPr>
          <p:spPr>
            <a:xfrm>
              <a:off x="3203848"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1981</a:t>
              </a:r>
              <a:endParaRPr lang="en-US" sz="1200" spc="-20" dirty="0">
                <a:latin typeface="Calibri" panose="020F0502020204030204" pitchFamily="34" charset="0"/>
              </a:endParaRPr>
            </a:p>
          </p:txBody>
        </p:sp>
        <p:sp>
          <p:nvSpPr>
            <p:cNvPr id="83" name="OTLSHAPE_TB_00000000000000000000000000000000_TimescaleInterval6"/>
            <p:cNvSpPr txBox="1"/>
            <p:nvPr>
              <p:custDataLst>
                <p:tags r:id="rId15"/>
              </p:custDataLst>
            </p:nvPr>
          </p:nvSpPr>
          <p:spPr>
            <a:xfrm>
              <a:off x="3563888"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1983</a:t>
              </a:r>
              <a:endParaRPr lang="en-US" sz="1200" spc="-20" dirty="0">
                <a:latin typeface="Calibri" panose="020F0502020204030204" pitchFamily="34" charset="0"/>
              </a:endParaRPr>
            </a:p>
          </p:txBody>
        </p:sp>
        <p:sp>
          <p:nvSpPr>
            <p:cNvPr id="84" name="OTLSHAPE_TB_00000000000000000000000000000000_TimescaleInterval7"/>
            <p:cNvSpPr txBox="1"/>
            <p:nvPr>
              <p:custDataLst>
                <p:tags r:id="rId16"/>
              </p:custDataLst>
            </p:nvPr>
          </p:nvSpPr>
          <p:spPr>
            <a:xfrm>
              <a:off x="3923928"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1987</a:t>
              </a:r>
              <a:endParaRPr lang="en-US" sz="1200" spc="-20" dirty="0">
                <a:latin typeface="Calibri" panose="020F0502020204030204" pitchFamily="34" charset="0"/>
              </a:endParaRPr>
            </a:p>
          </p:txBody>
        </p:sp>
        <p:sp>
          <p:nvSpPr>
            <p:cNvPr id="85" name="OTLSHAPE_M_9264e1e25f62466b92a10a515539fa3b_Title"/>
            <p:cNvSpPr txBox="1"/>
            <p:nvPr>
              <p:custDataLst>
                <p:tags r:id="rId17"/>
              </p:custDataLst>
            </p:nvPr>
          </p:nvSpPr>
          <p:spPr>
            <a:xfrm>
              <a:off x="52845" y="4590375"/>
              <a:ext cx="2024428" cy="153888"/>
            </a:xfrm>
            <a:prstGeom prst="rect">
              <a:avLst/>
            </a:prstGeom>
            <a:noFill/>
          </p:spPr>
          <p:txBody>
            <a:bodyPr vert="horz" wrap="square" lIns="0" tIns="0" rIns="0" bIns="0" rtlCol="0" anchor="ctr" anchorCtr="0">
              <a:spAutoFit/>
            </a:bodyPr>
            <a:lstStyle/>
            <a:p>
              <a:pPr algn="ctr"/>
              <a:r>
                <a:rPr lang="it-IT" sz="1000" b="1" dirty="0" smtClean="0">
                  <a:latin typeface="Calibri" panose="020F0502020204030204" pitchFamily="34" charset="0"/>
                </a:rPr>
                <a:t>1903 - Il messaggio in codice Morse</a:t>
              </a:r>
              <a:endParaRPr lang="en-US" sz="1000" b="1" dirty="0">
                <a:latin typeface="Calibri" panose="020F0502020204030204" pitchFamily="34" charset="0"/>
              </a:endParaRPr>
            </a:p>
          </p:txBody>
        </p:sp>
        <p:sp>
          <p:nvSpPr>
            <p:cNvPr id="86" name="OTLSHAPE_M_9264e1e25f62466b92a10a515539fa3b_Shape"/>
            <p:cNvSpPr/>
            <p:nvPr>
              <p:custDataLst>
                <p:tags r:id="rId18"/>
              </p:custDataLst>
            </p:nvPr>
          </p:nvSpPr>
          <p:spPr>
            <a:xfrm flipV="1">
              <a:off x="730417" y="50812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OTLSHAPE_M_cbe37d0c242140ebbdae263e74d15070_Title"/>
            <p:cNvSpPr txBox="1"/>
            <p:nvPr>
              <p:custDataLst>
                <p:tags r:id="rId19"/>
              </p:custDataLst>
            </p:nvPr>
          </p:nvSpPr>
          <p:spPr>
            <a:xfrm>
              <a:off x="1134133" y="4767586"/>
              <a:ext cx="1447800" cy="307777"/>
            </a:xfrm>
            <a:prstGeom prst="rect">
              <a:avLst/>
            </a:prstGeom>
            <a:noFill/>
          </p:spPr>
          <p:txBody>
            <a:bodyPr vert="horz" wrap="square" lIns="0" tIns="0" rIns="0" bIns="0" rtlCol="0" anchor="ctr" anchorCtr="0">
              <a:spAutoFit/>
            </a:bodyPr>
            <a:lstStyle/>
            <a:p>
              <a:pPr algn="ctr"/>
              <a:r>
                <a:rPr lang="it-IT" sz="1000" b="1" spc="-4" dirty="0" smtClean="0">
                  <a:latin typeface="Calibri" panose="020F0502020204030204" pitchFamily="34" charset="0"/>
                </a:rPr>
                <a:t>1943 - Le schede elettorali francesi</a:t>
              </a:r>
              <a:endParaRPr lang="en-US" sz="1000" b="1" spc="-4" dirty="0">
                <a:latin typeface="Calibri" panose="020F0502020204030204" pitchFamily="34" charset="0"/>
              </a:endParaRPr>
            </a:p>
          </p:txBody>
        </p:sp>
        <p:sp>
          <p:nvSpPr>
            <p:cNvPr id="88" name="OTLSHAPE_M_cbe37d0c242140ebbdae263e74d15070_Shape"/>
            <p:cNvSpPr/>
            <p:nvPr>
              <p:custDataLst>
                <p:tags r:id="rId20"/>
              </p:custDataLst>
            </p:nvPr>
          </p:nvSpPr>
          <p:spPr>
            <a:xfrm flipV="1">
              <a:off x="1872957" y="50812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OTLSHAPE_M_f8ce024184224652bbf3050456bd997a_Title"/>
            <p:cNvSpPr txBox="1"/>
            <p:nvPr>
              <p:custDataLst>
                <p:tags r:id="rId21"/>
              </p:custDataLst>
            </p:nvPr>
          </p:nvSpPr>
          <p:spPr>
            <a:xfrm>
              <a:off x="2329260" y="4185521"/>
              <a:ext cx="1591523" cy="153888"/>
            </a:xfrm>
            <a:prstGeom prst="rect">
              <a:avLst/>
            </a:prstGeom>
            <a:noFill/>
          </p:spPr>
          <p:txBody>
            <a:bodyPr vert="horz" wrap="square" lIns="0" tIns="0" rIns="0" bIns="0" rtlCol="0" anchor="ctr" anchorCtr="0">
              <a:spAutoFit/>
            </a:bodyPr>
            <a:lstStyle/>
            <a:p>
              <a:pPr algn="ctr"/>
              <a:r>
                <a:rPr lang="it-IT" sz="1000" b="1" spc="-2" dirty="0" smtClean="0">
                  <a:latin typeface="Calibri" panose="020F0502020204030204" pitchFamily="34" charset="0"/>
                </a:rPr>
                <a:t>1980 – NCSS </a:t>
              </a:r>
              <a:r>
                <a:rPr lang="it-IT" sz="1000" b="1" spc="-2" dirty="0" err="1" smtClean="0">
                  <a:latin typeface="Calibri" panose="020F0502020204030204" pitchFamily="34" charset="0"/>
                </a:rPr>
                <a:t>Inc</a:t>
              </a:r>
              <a:r>
                <a:rPr lang="it-IT" sz="1000" b="1" spc="-2" dirty="0" smtClean="0">
                  <a:latin typeface="Calibri" panose="020F0502020204030204" pitchFamily="34" charset="0"/>
                </a:rPr>
                <a:t>.</a:t>
              </a:r>
              <a:endParaRPr lang="en-US" sz="1000" b="1" spc="-2" dirty="0">
                <a:latin typeface="Calibri" panose="020F0502020204030204" pitchFamily="34" charset="0"/>
              </a:endParaRPr>
            </a:p>
          </p:txBody>
        </p:sp>
        <p:sp>
          <p:nvSpPr>
            <p:cNvPr id="90" name="OTLSHAPE_M_f8ce024184224652bbf3050456bd997a_Shape"/>
            <p:cNvSpPr/>
            <p:nvPr>
              <p:custDataLst>
                <p:tags r:id="rId22"/>
              </p:custDataLst>
            </p:nvPr>
          </p:nvSpPr>
          <p:spPr>
            <a:xfrm flipV="1">
              <a:off x="3974297" y="503684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OTLSHAPE_M_33be3b76e6f54eedad9088d921a46499_Title"/>
            <p:cNvSpPr txBox="1"/>
            <p:nvPr>
              <p:custDataLst>
                <p:tags r:id="rId23"/>
              </p:custDataLst>
            </p:nvPr>
          </p:nvSpPr>
          <p:spPr>
            <a:xfrm>
              <a:off x="3151295" y="6215295"/>
              <a:ext cx="1150566" cy="310049"/>
            </a:xfrm>
            <a:prstGeom prst="rect">
              <a:avLst/>
            </a:prstGeom>
            <a:noFill/>
          </p:spPr>
          <p:txBody>
            <a:bodyPr vert="horz" wrap="square" lIns="0" tIns="0" rIns="0" bIns="0" rtlCol="0" anchor="ctr" anchorCtr="0">
              <a:spAutoFit/>
            </a:bodyPr>
            <a:lstStyle/>
            <a:p>
              <a:pPr algn="ctr"/>
              <a:r>
                <a:rPr lang="it-IT" sz="1000" b="1" dirty="0" smtClean="0">
                  <a:latin typeface="Calibri" panose="020F0502020204030204" pitchFamily="34" charset="0"/>
                </a:rPr>
                <a:t>1983 - Norme sulla sicurezza informatica</a:t>
              </a:r>
              <a:endParaRPr lang="en-US" sz="1000" b="1" dirty="0">
                <a:latin typeface="Calibri" panose="020F0502020204030204" pitchFamily="34" charset="0"/>
              </a:endParaRPr>
            </a:p>
          </p:txBody>
        </p:sp>
        <p:sp>
          <p:nvSpPr>
            <p:cNvPr id="92" name="OTLSHAPE_M_33be3b76e6f54eedad9088d921a46499_Shape"/>
            <p:cNvSpPr/>
            <p:nvPr>
              <p:custDataLst>
                <p:tags r:id="rId24"/>
              </p:custDataLst>
            </p:nvPr>
          </p:nvSpPr>
          <p:spPr>
            <a:xfrm flipV="1">
              <a:off x="8093511" y="50812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OTLSHAPE_M_4eb1d8df52b64f9594252f244360e102_Title"/>
            <p:cNvSpPr txBox="1"/>
            <p:nvPr>
              <p:custDataLst>
                <p:tags r:id="rId25"/>
              </p:custDataLst>
            </p:nvPr>
          </p:nvSpPr>
          <p:spPr>
            <a:xfrm>
              <a:off x="3847932" y="5775447"/>
              <a:ext cx="1066151" cy="307777"/>
            </a:xfrm>
            <a:prstGeom prst="rect">
              <a:avLst/>
            </a:prstGeom>
            <a:noFill/>
          </p:spPr>
          <p:txBody>
            <a:bodyPr vert="horz" wrap="square" lIns="0" tIns="0" rIns="0" bIns="0" rtlCol="0" anchor="ctr" anchorCtr="0">
              <a:spAutoFit/>
            </a:bodyPr>
            <a:lstStyle/>
            <a:p>
              <a:pPr algn="ctr"/>
              <a:r>
                <a:rPr lang="en-US" sz="1000" b="1" spc="-6" dirty="0" smtClean="0">
                  <a:latin typeface="Calibri" panose="020F0502020204030204" pitchFamily="34" charset="0"/>
                </a:rPr>
                <a:t>1988 - </a:t>
              </a:r>
              <a:r>
                <a:rPr lang="en-US" sz="1000" b="1" spc="-6" dirty="0" err="1" smtClean="0">
                  <a:latin typeface="Calibri" panose="020F0502020204030204" pitchFamily="34" charset="0"/>
                </a:rPr>
                <a:t>L'attacco</a:t>
              </a:r>
              <a:r>
                <a:rPr lang="en-US" sz="1000" b="1" spc="-6" dirty="0" smtClean="0">
                  <a:latin typeface="Calibri" panose="020F0502020204030204" pitchFamily="34" charset="0"/>
                </a:rPr>
                <a:t> ad ARPANET</a:t>
              </a:r>
              <a:endParaRPr lang="en-US" sz="1000" b="1" spc="-6" dirty="0">
                <a:latin typeface="Calibri" panose="020F0502020204030204" pitchFamily="34" charset="0"/>
              </a:endParaRPr>
            </a:p>
          </p:txBody>
        </p:sp>
        <p:sp>
          <p:nvSpPr>
            <p:cNvPr id="94" name="OTLSHAPE_M_4eb1d8df52b64f9594252f244360e102_Shape"/>
            <p:cNvSpPr/>
            <p:nvPr>
              <p:custDataLst>
                <p:tags r:id="rId26"/>
              </p:custDataLst>
            </p:nvPr>
          </p:nvSpPr>
          <p:spPr>
            <a:xfrm flipV="1">
              <a:off x="8093511" y="50812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OTLSHAPE_M_87ea61868af142359a531cef2658a059_Shape"/>
            <p:cNvSpPr/>
            <p:nvPr>
              <p:custDataLst>
                <p:tags r:id="rId27"/>
              </p:custDataLst>
            </p:nvPr>
          </p:nvSpPr>
          <p:spPr>
            <a:xfrm flipV="1">
              <a:off x="7547604" y="5045310"/>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OTLSHAPE_M_54b495a50c83404382005ca470cdcefe_Title"/>
            <p:cNvSpPr txBox="1"/>
            <p:nvPr>
              <p:custDataLst>
                <p:tags r:id="rId28"/>
              </p:custDataLst>
            </p:nvPr>
          </p:nvSpPr>
          <p:spPr>
            <a:xfrm>
              <a:off x="4550221" y="3789040"/>
              <a:ext cx="1257300" cy="465074"/>
            </a:xfrm>
            <a:prstGeom prst="rect">
              <a:avLst/>
            </a:prstGeom>
            <a:noFill/>
          </p:spPr>
          <p:txBody>
            <a:bodyPr vert="horz" wrap="square" lIns="0" tIns="0" rIns="0" bIns="0" rtlCol="0" anchor="ctr" anchorCtr="0">
              <a:spAutoFit/>
            </a:bodyPr>
            <a:lstStyle/>
            <a:p>
              <a:pPr algn="ctr"/>
              <a:r>
                <a:rPr lang="it-IT" sz="1000" b="1" dirty="0" smtClean="0">
                  <a:latin typeface="Calibri" panose="020F0502020204030204" pitchFamily="34" charset="0"/>
                </a:rPr>
                <a:t>1999 - Il programma di protezione del governo statunitense</a:t>
              </a:r>
              <a:endParaRPr lang="en-US" sz="1000" b="1" dirty="0">
                <a:latin typeface="Calibri" panose="020F0502020204030204" pitchFamily="34" charset="0"/>
              </a:endParaRPr>
            </a:p>
          </p:txBody>
        </p:sp>
        <p:sp>
          <p:nvSpPr>
            <p:cNvPr id="97" name="OTLSHAPE_M_54b495a50c83404382005ca470cdcefe_Shape"/>
            <p:cNvSpPr/>
            <p:nvPr>
              <p:custDataLst>
                <p:tags r:id="rId29"/>
              </p:custDataLst>
            </p:nvPr>
          </p:nvSpPr>
          <p:spPr>
            <a:xfrm flipV="1">
              <a:off x="5064571" y="50177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OTLSHAPE_M_357fe7b7022e46dcae056747a2f26978_Title"/>
            <p:cNvSpPr txBox="1"/>
            <p:nvPr>
              <p:custDataLst>
                <p:tags r:id="rId30"/>
              </p:custDataLst>
            </p:nvPr>
          </p:nvSpPr>
          <p:spPr>
            <a:xfrm>
              <a:off x="5125705" y="5918897"/>
              <a:ext cx="901700" cy="155025"/>
            </a:xfrm>
            <a:prstGeom prst="rect">
              <a:avLst/>
            </a:prstGeom>
            <a:noFill/>
          </p:spPr>
          <p:txBody>
            <a:bodyPr vert="horz" wrap="square" lIns="0" tIns="0" rIns="0" bIns="0" rtlCol="0" anchor="ctr" anchorCtr="0">
              <a:spAutoFit/>
            </a:bodyPr>
            <a:lstStyle/>
            <a:p>
              <a:r>
                <a:rPr lang="en-US" sz="1000" b="1" spc="-8" dirty="0" smtClean="0">
                  <a:latin typeface="Calibri" panose="020F0502020204030204" pitchFamily="34" charset="0"/>
                </a:rPr>
                <a:t>2000 - ILOVEYOU</a:t>
              </a:r>
              <a:endParaRPr lang="en-US" sz="1000" b="1" spc="-8" dirty="0">
                <a:latin typeface="Calibri" panose="020F0502020204030204" pitchFamily="34" charset="0"/>
              </a:endParaRPr>
            </a:p>
          </p:txBody>
        </p:sp>
        <p:sp>
          <p:nvSpPr>
            <p:cNvPr id="99" name="OTLSHAPE_M_ee8d3bbfd0a446fdb4e829274d5c1a7e_Title"/>
            <p:cNvSpPr txBox="1"/>
            <p:nvPr>
              <p:custDataLst>
                <p:tags r:id="rId31"/>
              </p:custDataLst>
            </p:nvPr>
          </p:nvSpPr>
          <p:spPr>
            <a:xfrm>
              <a:off x="5752149" y="6169728"/>
              <a:ext cx="1397000" cy="155025"/>
            </a:xfrm>
            <a:prstGeom prst="rect">
              <a:avLst/>
            </a:prstGeom>
            <a:noFill/>
          </p:spPr>
          <p:txBody>
            <a:bodyPr vert="horz" wrap="square" lIns="0" tIns="0" rIns="0" bIns="0" rtlCol="0" anchor="ctr" anchorCtr="0">
              <a:spAutoFit/>
            </a:bodyPr>
            <a:lstStyle/>
            <a:p>
              <a:pPr algn="ctr"/>
              <a:r>
                <a:rPr lang="en-US" sz="1000" b="1" spc="-10" dirty="0" smtClean="0">
                  <a:latin typeface="Calibri" panose="020F0502020204030204" pitchFamily="34" charset="0"/>
                </a:rPr>
                <a:t>2010 - YouTube</a:t>
              </a:r>
              <a:endParaRPr lang="en-US" sz="1000" b="1" spc="-10" dirty="0">
                <a:latin typeface="Calibri" panose="020F0502020204030204" pitchFamily="34" charset="0"/>
              </a:endParaRPr>
            </a:p>
          </p:txBody>
        </p:sp>
        <p:sp>
          <p:nvSpPr>
            <p:cNvPr id="100" name="OTLSHAPE_M_0cfc9d02a422453a86c55343d0921604_Title"/>
            <p:cNvSpPr txBox="1"/>
            <p:nvPr>
              <p:custDataLst>
                <p:tags r:id="rId32"/>
              </p:custDataLst>
            </p:nvPr>
          </p:nvSpPr>
          <p:spPr>
            <a:xfrm>
              <a:off x="6158230" y="4256711"/>
              <a:ext cx="1320800" cy="155025"/>
            </a:xfrm>
            <a:prstGeom prst="rect">
              <a:avLst/>
            </a:prstGeom>
            <a:noFill/>
          </p:spPr>
          <p:txBody>
            <a:bodyPr vert="horz" wrap="square" lIns="0" tIns="0" rIns="0" bIns="0" rtlCol="0" anchor="ctr" anchorCtr="0">
              <a:spAutoFit/>
            </a:bodyPr>
            <a:lstStyle/>
            <a:p>
              <a:pPr algn="ctr"/>
              <a:r>
                <a:rPr lang="en-US" sz="1000" b="1" spc="-6" dirty="0" smtClean="0">
                  <a:latin typeface="Calibri" panose="020F0502020204030204" pitchFamily="34" charset="0"/>
                </a:rPr>
                <a:t>2013 - Tumblr</a:t>
              </a:r>
              <a:endParaRPr lang="en-US" sz="1000" b="1" spc="-6" dirty="0">
                <a:latin typeface="Calibri" panose="020F0502020204030204" pitchFamily="34" charset="0"/>
              </a:endParaRPr>
            </a:p>
          </p:txBody>
        </p:sp>
        <p:sp>
          <p:nvSpPr>
            <p:cNvPr id="101" name="OTLSHAPE_M_2c2b0e0a011442f7b4fbe1a655f0f92a_Title"/>
            <p:cNvSpPr txBox="1"/>
            <p:nvPr>
              <p:custDataLst>
                <p:tags r:id="rId33"/>
              </p:custDataLst>
            </p:nvPr>
          </p:nvSpPr>
          <p:spPr>
            <a:xfrm>
              <a:off x="6667078" y="5829786"/>
              <a:ext cx="1264554" cy="310049"/>
            </a:xfrm>
            <a:prstGeom prst="rect">
              <a:avLst/>
            </a:prstGeom>
            <a:noFill/>
          </p:spPr>
          <p:txBody>
            <a:bodyPr vert="horz" wrap="square" lIns="0" tIns="0" rIns="0" bIns="0" rtlCol="0" anchor="ctr" anchorCtr="0">
              <a:spAutoFit/>
            </a:bodyPr>
            <a:lstStyle/>
            <a:p>
              <a:pPr algn="ctr"/>
              <a:r>
                <a:rPr lang="it-IT" sz="1000" b="1" dirty="0" smtClean="0">
                  <a:latin typeface="Calibri" panose="020F0502020204030204" pitchFamily="34" charset="0"/>
                </a:rPr>
                <a:t>2015 - Furti di identità negli Stati Uniti</a:t>
              </a:r>
              <a:endParaRPr lang="en-US" sz="1000" b="1" dirty="0">
                <a:latin typeface="Calibri" panose="020F0502020204030204" pitchFamily="34" charset="0"/>
              </a:endParaRPr>
            </a:p>
          </p:txBody>
        </p:sp>
        <p:sp>
          <p:nvSpPr>
            <p:cNvPr id="102" name="OTLSHAPE_M_3d140a17361642f989873cb6ea6ec00b_Title"/>
            <p:cNvSpPr txBox="1"/>
            <p:nvPr>
              <p:custDataLst>
                <p:tags r:id="rId34"/>
              </p:custDataLst>
            </p:nvPr>
          </p:nvSpPr>
          <p:spPr>
            <a:xfrm>
              <a:off x="7210635" y="4762597"/>
              <a:ext cx="863600" cy="307777"/>
            </a:xfrm>
            <a:prstGeom prst="rect">
              <a:avLst/>
            </a:prstGeom>
            <a:noFill/>
          </p:spPr>
          <p:txBody>
            <a:bodyPr vert="horz" wrap="square" lIns="0" tIns="0" rIns="0" bIns="0" rtlCol="0" anchor="ctr" anchorCtr="0">
              <a:spAutoFit/>
            </a:bodyPr>
            <a:lstStyle/>
            <a:p>
              <a:r>
                <a:rPr lang="en-US" sz="1000" b="1" spc="-4" dirty="0" smtClean="0">
                  <a:latin typeface="Calibri" panose="020F0502020204030204" pitchFamily="34" charset="0"/>
                </a:rPr>
                <a:t>2016 - WikiLeaks</a:t>
              </a:r>
              <a:endParaRPr lang="en-US" sz="1000" b="1" spc="-4" dirty="0">
                <a:latin typeface="Calibri" panose="020F0502020204030204" pitchFamily="34" charset="0"/>
              </a:endParaRPr>
            </a:p>
          </p:txBody>
        </p:sp>
        <p:sp>
          <p:nvSpPr>
            <p:cNvPr id="103" name="OTLSHAPE_M_44a0ea1ccbda4af0bbafee1d5edb333c_Title"/>
            <p:cNvSpPr txBox="1"/>
            <p:nvPr>
              <p:custDataLst>
                <p:tags r:id="rId35"/>
              </p:custDataLst>
            </p:nvPr>
          </p:nvSpPr>
          <p:spPr>
            <a:xfrm>
              <a:off x="1047333" y="5743185"/>
              <a:ext cx="1105586" cy="307777"/>
            </a:xfrm>
            <a:prstGeom prst="rect">
              <a:avLst/>
            </a:prstGeom>
            <a:noFill/>
          </p:spPr>
          <p:txBody>
            <a:bodyPr vert="horz" wrap="square" lIns="0" tIns="0" rIns="0" bIns="0" rtlCol="0" anchor="ctr" anchorCtr="0">
              <a:spAutoFit/>
            </a:bodyPr>
            <a:lstStyle/>
            <a:p>
              <a:pPr algn="ctr"/>
              <a:r>
                <a:rPr lang="it-IT" sz="1000" b="1" spc="-4" dirty="0" smtClean="0">
                  <a:latin typeface="Calibri" panose="020F0502020204030204" pitchFamily="34" charset="0"/>
                </a:rPr>
                <a:t>1939 - Alan </a:t>
              </a:r>
              <a:r>
                <a:rPr lang="it-IT" sz="1000" b="1" spc="-4" dirty="0" err="1" smtClean="0">
                  <a:latin typeface="Calibri" panose="020F0502020204030204" pitchFamily="34" charset="0"/>
                </a:rPr>
                <a:t>Turing</a:t>
              </a:r>
              <a:r>
                <a:rPr lang="it-IT" sz="1000" b="1" spc="-4" dirty="0">
                  <a:latin typeface="Calibri" panose="020F0502020204030204" pitchFamily="34" charset="0"/>
                </a:rPr>
                <a:t/>
              </a:r>
              <a:br>
                <a:rPr lang="it-IT" sz="1000" b="1" spc="-4" dirty="0">
                  <a:latin typeface="Calibri" panose="020F0502020204030204" pitchFamily="34" charset="0"/>
                </a:rPr>
              </a:br>
              <a:r>
                <a:rPr lang="it-IT" sz="1000" b="1" spc="-4" dirty="0" smtClean="0">
                  <a:latin typeface="Calibri" panose="020F0502020204030204" pitchFamily="34" charset="0"/>
                </a:rPr>
                <a:t>e la "bomba"</a:t>
              </a:r>
              <a:endParaRPr lang="en-US" sz="1000" b="1" spc="-4" dirty="0">
                <a:latin typeface="Calibri" panose="020F0502020204030204" pitchFamily="34" charset="0"/>
              </a:endParaRPr>
            </a:p>
          </p:txBody>
        </p:sp>
        <p:sp>
          <p:nvSpPr>
            <p:cNvPr id="104" name="OTLSHAPE_M_44a0ea1ccbda4af0bbafee1d5edb333c_Shape"/>
            <p:cNvSpPr/>
            <p:nvPr>
              <p:custDataLst>
                <p:tags r:id="rId36"/>
              </p:custDataLst>
            </p:nvPr>
          </p:nvSpPr>
          <p:spPr>
            <a:xfrm>
              <a:off x="1485931" y="54622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 name="OTLSHAPE_M_0f09645830714ae2ac4bc5fe5a47fe88_Title"/>
            <p:cNvSpPr txBox="1"/>
            <p:nvPr>
              <p:custDataLst>
                <p:tags r:id="rId37"/>
              </p:custDataLst>
            </p:nvPr>
          </p:nvSpPr>
          <p:spPr>
            <a:xfrm>
              <a:off x="1931362" y="6092216"/>
              <a:ext cx="977900" cy="155025"/>
            </a:xfrm>
            <a:prstGeom prst="rect">
              <a:avLst/>
            </a:prstGeom>
            <a:noFill/>
          </p:spPr>
          <p:txBody>
            <a:bodyPr vert="horz" wrap="square" lIns="0" tIns="0" rIns="0" bIns="0" rtlCol="0" anchor="ctr" anchorCtr="0">
              <a:spAutoFit/>
            </a:bodyPr>
            <a:lstStyle/>
            <a:p>
              <a:pPr algn="ctr"/>
              <a:r>
                <a:rPr lang="en-US" sz="1000" b="1" spc="-2" dirty="0" smtClean="0">
                  <a:latin typeface="Calibri" panose="020F0502020204030204" pitchFamily="34" charset="0"/>
                </a:rPr>
                <a:t>1957 - Il phreaking</a:t>
              </a:r>
              <a:endParaRPr lang="en-US" sz="1000" b="1" spc="-2" dirty="0">
                <a:latin typeface="Calibri" panose="020F0502020204030204" pitchFamily="34" charset="0"/>
              </a:endParaRPr>
            </a:p>
          </p:txBody>
        </p:sp>
        <p:sp>
          <p:nvSpPr>
            <p:cNvPr id="106" name="OTLSHAPE_M_0f09645830714ae2ac4bc5fe5a47fe88_Shape"/>
            <p:cNvSpPr/>
            <p:nvPr>
              <p:custDataLst>
                <p:tags r:id="rId38"/>
              </p:custDataLst>
            </p:nvPr>
          </p:nvSpPr>
          <p:spPr>
            <a:xfrm>
              <a:off x="2317349" y="54622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OTLSHAPE_M_6e5d1c805f1644b8bf67b89c5e886b3b_Title"/>
            <p:cNvSpPr txBox="1"/>
            <p:nvPr>
              <p:custDataLst>
                <p:tags r:id="rId39"/>
              </p:custDataLst>
            </p:nvPr>
          </p:nvSpPr>
          <p:spPr>
            <a:xfrm>
              <a:off x="2931494" y="4715328"/>
              <a:ext cx="904714" cy="307777"/>
            </a:xfrm>
            <a:prstGeom prst="rect">
              <a:avLst/>
            </a:prstGeom>
            <a:noFill/>
          </p:spPr>
          <p:txBody>
            <a:bodyPr vert="horz" wrap="square" lIns="0" tIns="0" rIns="0" bIns="0" rtlCol="0" anchor="ctr" anchorCtr="0">
              <a:spAutoFit/>
            </a:bodyPr>
            <a:lstStyle/>
            <a:p>
              <a:pPr algn="ctr"/>
              <a:r>
                <a:rPr lang="en-US" sz="1000" b="1" spc="-2" dirty="0" smtClean="0">
                  <a:latin typeface="Calibri" panose="020F0502020204030204" pitchFamily="34" charset="0"/>
                </a:rPr>
                <a:t>1981 - Il primo </a:t>
              </a:r>
              <a:r>
                <a:rPr lang="en-US" sz="1000" b="1" spc="-2" dirty="0" err="1" smtClean="0">
                  <a:latin typeface="Calibri" panose="020F0502020204030204" pitchFamily="34" charset="0"/>
                </a:rPr>
                <a:t>craking</a:t>
              </a:r>
              <a:endParaRPr lang="en-US" sz="1000" b="1" spc="-2" dirty="0">
                <a:latin typeface="Calibri" panose="020F0502020204030204" pitchFamily="34" charset="0"/>
              </a:endParaRPr>
            </a:p>
          </p:txBody>
        </p:sp>
        <p:sp>
          <p:nvSpPr>
            <p:cNvPr id="108" name="OTLSHAPE_M_6e5d1c805f1644b8bf67b89c5e886b3b_Shape"/>
            <p:cNvSpPr/>
            <p:nvPr>
              <p:custDataLst>
                <p:tags r:id="rId40"/>
              </p:custDataLst>
            </p:nvPr>
          </p:nvSpPr>
          <p:spPr>
            <a:xfrm>
              <a:off x="5462255" y="5526945"/>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9" name="OTLSHAPE_M_8aecbe4b6fab460791e1b8c0aade3f6c_Title"/>
            <p:cNvSpPr txBox="1"/>
            <p:nvPr>
              <p:custDataLst>
                <p:tags r:id="rId41"/>
              </p:custDataLst>
            </p:nvPr>
          </p:nvSpPr>
          <p:spPr>
            <a:xfrm>
              <a:off x="3447247" y="4519049"/>
              <a:ext cx="1282700" cy="155025"/>
            </a:xfrm>
            <a:prstGeom prst="rect">
              <a:avLst/>
            </a:prstGeom>
            <a:noFill/>
          </p:spPr>
          <p:txBody>
            <a:bodyPr vert="horz" wrap="square" lIns="0" tIns="0" rIns="0" bIns="0" rtlCol="0" anchor="ctr" anchorCtr="0">
              <a:spAutoFit/>
            </a:bodyPr>
            <a:lstStyle/>
            <a:p>
              <a:pPr algn="ctr"/>
              <a:r>
                <a:rPr lang="en-US" sz="1000" b="1" spc="-4" dirty="0" smtClean="0">
                  <a:latin typeface="Calibri" panose="020F0502020204030204" pitchFamily="34" charset="0"/>
                </a:rPr>
                <a:t>1987 - </a:t>
              </a:r>
              <a:r>
                <a:rPr lang="en-US" sz="1000" b="1" spc="-4" dirty="0" err="1" smtClean="0">
                  <a:latin typeface="Calibri" panose="020F0502020204030204" pitchFamily="34" charset="0"/>
                </a:rPr>
                <a:t>L'albero</a:t>
              </a:r>
              <a:r>
                <a:rPr lang="en-US" sz="1000" b="1" spc="-4" dirty="0" smtClean="0">
                  <a:latin typeface="Calibri" panose="020F0502020204030204" pitchFamily="34" charset="0"/>
                </a:rPr>
                <a:t> di </a:t>
              </a:r>
              <a:r>
                <a:rPr lang="en-US" sz="1000" b="1" spc="-4" dirty="0" err="1" smtClean="0">
                  <a:latin typeface="Calibri" panose="020F0502020204030204" pitchFamily="34" charset="0"/>
                </a:rPr>
                <a:t>Natale</a:t>
              </a:r>
              <a:endParaRPr lang="en-US" sz="1000" b="1" spc="-4" dirty="0">
                <a:latin typeface="Calibri" panose="020F0502020204030204" pitchFamily="34" charset="0"/>
              </a:endParaRPr>
            </a:p>
          </p:txBody>
        </p:sp>
        <p:sp>
          <p:nvSpPr>
            <p:cNvPr id="110" name="OTLSHAPE_M_8aecbe4b6fab460791e1b8c0aade3f6c_Shape"/>
            <p:cNvSpPr/>
            <p:nvPr>
              <p:custDataLst>
                <p:tags r:id="rId42"/>
              </p:custDataLst>
            </p:nvPr>
          </p:nvSpPr>
          <p:spPr>
            <a:xfrm>
              <a:off x="6336349" y="54876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OTLSHAPE_M_f8ce024184224652bbf3050456bd997a_Shape"/>
            <p:cNvSpPr/>
            <p:nvPr>
              <p:custDataLst>
                <p:tags r:id="rId43"/>
              </p:custDataLst>
            </p:nvPr>
          </p:nvSpPr>
          <p:spPr>
            <a:xfrm flipV="1">
              <a:off x="3233564" y="5085080"/>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OTLSHAPE_M_6e5d1c805f1644b8bf67b89c5e886b3b_Shape"/>
            <p:cNvSpPr/>
            <p:nvPr>
              <p:custDataLst>
                <p:tags r:id="rId44"/>
              </p:custDataLst>
            </p:nvPr>
          </p:nvSpPr>
          <p:spPr>
            <a:xfrm>
              <a:off x="3622130" y="54622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OTLSHAPE_TB_00000000000000000000000000000000_TimescaleInterval7"/>
            <p:cNvSpPr txBox="1"/>
            <p:nvPr>
              <p:custDataLst>
                <p:tags r:id="rId45"/>
              </p:custDataLst>
            </p:nvPr>
          </p:nvSpPr>
          <p:spPr>
            <a:xfrm>
              <a:off x="4257811"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1988</a:t>
              </a:r>
              <a:endParaRPr lang="en-US" sz="1200" spc="-20" dirty="0">
                <a:latin typeface="Calibri" panose="020F0502020204030204" pitchFamily="34" charset="0"/>
              </a:endParaRPr>
            </a:p>
          </p:txBody>
        </p:sp>
        <p:sp>
          <p:nvSpPr>
            <p:cNvPr id="114" name="OTLSHAPE_M_6e5d1c805f1644b8bf67b89c5e886b3b_Shape"/>
            <p:cNvSpPr/>
            <p:nvPr>
              <p:custDataLst>
                <p:tags r:id="rId46"/>
              </p:custDataLst>
            </p:nvPr>
          </p:nvSpPr>
          <p:spPr>
            <a:xfrm>
              <a:off x="4305365" y="5518752"/>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5" name="OTLSHAPE_TB_00000000000000000000000000000000_TimescaleInterval8 - 1"/>
            <p:cNvSpPr txBox="1"/>
            <p:nvPr>
              <p:custDataLst>
                <p:tags r:id="rId47"/>
              </p:custDataLst>
            </p:nvPr>
          </p:nvSpPr>
          <p:spPr>
            <a:xfrm>
              <a:off x="5049899"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1999</a:t>
              </a:r>
              <a:endParaRPr lang="en-US" sz="1200" spc="-20" dirty="0">
                <a:latin typeface="Calibri" panose="020F0502020204030204" pitchFamily="34" charset="0"/>
              </a:endParaRPr>
            </a:p>
          </p:txBody>
        </p:sp>
        <p:sp>
          <p:nvSpPr>
            <p:cNvPr id="116" name="OTLSHAPE_TB_00000000000000000000000000000000_TimescaleInterval8 - 2"/>
            <p:cNvSpPr txBox="1"/>
            <p:nvPr>
              <p:custDataLst>
                <p:tags r:id="rId48"/>
              </p:custDataLst>
            </p:nvPr>
          </p:nvSpPr>
          <p:spPr>
            <a:xfrm>
              <a:off x="5410568"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2000</a:t>
              </a:r>
            </a:p>
          </p:txBody>
        </p:sp>
        <p:sp>
          <p:nvSpPr>
            <p:cNvPr id="117" name="OTLSHAPE_TB_00000000000000000000000000000000_TimescaleInterval8 - 4"/>
            <p:cNvSpPr txBox="1"/>
            <p:nvPr>
              <p:custDataLst>
                <p:tags r:id="rId49"/>
              </p:custDataLst>
            </p:nvPr>
          </p:nvSpPr>
          <p:spPr>
            <a:xfrm>
              <a:off x="6274035"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2010</a:t>
              </a:r>
            </a:p>
          </p:txBody>
        </p:sp>
        <p:sp>
          <p:nvSpPr>
            <p:cNvPr id="118" name="OTLSHAPE_TB_00000000000000000000000000000000_TimescaleInterval8 - 5"/>
            <p:cNvSpPr txBox="1"/>
            <p:nvPr>
              <p:custDataLst>
                <p:tags r:id="rId50"/>
              </p:custDataLst>
            </p:nvPr>
          </p:nvSpPr>
          <p:spPr>
            <a:xfrm>
              <a:off x="6660232"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2013</a:t>
              </a:r>
            </a:p>
          </p:txBody>
        </p:sp>
        <p:sp>
          <p:nvSpPr>
            <p:cNvPr id="119" name="OTLSHAPE_TB_00000000000000000000000000000000_TimescaleInterval8 - 6"/>
            <p:cNvSpPr txBox="1"/>
            <p:nvPr>
              <p:custDataLst>
                <p:tags r:id="rId51"/>
              </p:custDataLst>
            </p:nvPr>
          </p:nvSpPr>
          <p:spPr>
            <a:xfrm>
              <a:off x="7092280"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2015</a:t>
              </a:r>
            </a:p>
          </p:txBody>
        </p:sp>
        <p:sp>
          <p:nvSpPr>
            <p:cNvPr id="120" name="OTLSHAPE_TB_00000000000000000000000000000000_TimescaleInterval8 - 7"/>
            <p:cNvSpPr txBox="1"/>
            <p:nvPr>
              <p:custDataLst>
                <p:tags r:id="rId52"/>
              </p:custDataLst>
            </p:nvPr>
          </p:nvSpPr>
          <p:spPr>
            <a:xfrm>
              <a:off x="7524328"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2016</a:t>
              </a:r>
            </a:p>
          </p:txBody>
        </p:sp>
        <p:sp>
          <p:nvSpPr>
            <p:cNvPr id="121" name="OTLSHAPE_TB_00000000000000000000000000000000_TimescaleInterval8 - 8"/>
            <p:cNvSpPr txBox="1"/>
            <p:nvPr>
              <p:custDataLst>
                <p:tags r:id="rId53"/>
              </p:custDataLst>
            </p:nvPr>
          </p:nvSpPr>
          <p:spPr>
            <a:xfrm>
              <a:off x="8074235"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2017</a:t>
              </a:r>
            </a:p>
          </p:txBody>
        </p:sp>
        <p:sp>
          <p:nvSpPr>
            <p:cNvPr id="122" name="OTLSHAPE_M_d4e6e796d1d3492bbed0ac9a7c100ca9_Shape"/>
            <p:cNvSpPr/>
            <p:nvPr>
              <p:custDataLst>
                <p:tags r:id="rId54"/>
              </p:custDataLst>
            </p:nvPr>
          </p:nvSpPr>
          <p:spPr>
            <a:xfrm flipV="1">
              <a:off x="2837159" y="5058868"/>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OTLSHAPE_TB_00000000000000000000000000000000_TimescaleInterval8"/>
            <p:cNvSpPr txBox="1"/>
            <p:nvPr>
              <p:custDataLst>
                <p:tags r:id="rId55"/>
              </p:custDataLst>
            </p:nvPr>
          </p:nvSpPr>
          <p:spPr>
            <a:xfrm>
              <a:off x="2792089"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1980</a:t>
              </a:r>
              <a:endParaRPr lang="en-US" sz="1200" spc="-20" dirty="0">
                <a:latin typeface="Calibri" panose="020F0502020204030204" pitchFamily="34" charset="0"/>
              </a:endParaRPr>
            </a:p>
          </p:txBody>
        </p:sp>
        <p:sp>
          <p:nvSpPr>
            <p:cNvPr id="124" name="OTLSHAPE_M_d4e6e796d1d3492bbed0ac9a7c100ca9_Shape"/>
            <p:cNvSpPr/>
            <p:nvPr>
              <p:custDataLst>
                <p:tags r:id="rId56"/>
              </p:custDataLst>
            </p:nvPr>
          </p:nvSpPr>
          <p:spPr>
            <a:xfrm flipV="1">
              <a:off x="6705673" y="503684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5" name="OTLSHAPE_M_8aecbe4b6fab460791e1b8c0aade3f6c_Shape"/>
            <p:cNvSpPr/>
            <p:nvPr>
              <p:custDataLst>
                <p:tags r:id="rId57"/>
              </p:custDataLst>
            </p:nvPr>
          </p:nvSpPr>
          <p:spPr>
            <a:xfrm>
              <a:off x="7155662" y="55257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OTLSHAPE_M_d4e6e796d1d3492bbed0ac9a7c100ca9_Title"/>
            <p:cNvSpPr txBox="1"/>
            <p:nvPr>
              <p:custDataLst>
                <p:tags r:id="rId58"/>
              </p:custDataLst>
            </p:nvPr>
          </p:nvSpPr>
          <p:spPr>
            <a:xfrm>
              <a:off x="7523712" y="4296364"/>
              <a:ext cx="1333500" cy="307777"/>
            </a:xfrm>
            <a:prstGeom prst="rect">
              <a:avLst/>
            </a:prstGeom>
            <a:noFill/>
          </p:spPr>
          <p:txBody>
            <a:bodyPr vert="horz" wrap="square" lIns="0" tIns="0" rIns="0" bIns="0" rtlCol="0" anchor="ctr" anchorCtr="0">
              <a:spAutoFit/>
            </a:bodyPr>
            <a:lstStyle/>
            <a:p>
              <a:pPr algn="ctr"/>
              <a:r>
                <a:rPr lang="en-US" sz="1000" b="1" spc="-6" dirty="0" smtClean="0">
                  <a:latin typeface="Calibri" panose="020F0502020204030204" pitchFamily="34" charset="0"/>
                </a:rPr>
                <a:t>2017 – </a:t>
              </a:r>
              <a:r>
                <a:rPr lang="en-US" sz="1000" b="1" spc="-6" dirty="0" err="1" smtClean="0">
                  <a:latin typeface="Calibri" panose="020F0502020204030204" pitchFamily="34" charset="0"/>
                </a:rPr>
                <a:t>WannaCry</a:t>
              </a:r>
              <a:r>
                <a:rPr lang="en-US" sz="1000" b="1" spc="-6" dirty="0" smtClean="0">
                  <a:latin typeface="Calibri" panose="020F0502020204030204" pitchFamily="34" charset="0"/>
                </a:rPr>
                <a:t/>
              </a:r>
              <a:br>
                <a:rPr lang="en-US" sz="1000" b="1" spc="-6" dirty="0" smtClean="0">
                  <a:latin typeface="Calibri" panose="020F0502020204030204" pitchFamily="34" charset="0"/>
                </a:rPr>
              </a:br>
              <a:r>
                <a:rPr lang="en-US" sz="1000" b="1" spc="-6" dirty="0" smtClean="0">
                  <a:latin typeface="Calibri" panose="020F0502020204030204" pitchFamily="34" charset="0"/>
                </a:rPr>
                <a:t>e Equifax</a:t>
              </a:r>
              <a:endParaRPr lang="en-US" sz="1000" b="1" spc="-6" dirty="0">
                <a:latin typeface="Calibri" panose="020F0502020204030204" pitchFamily="34" charset="0"/>
              </a:endParaRPr>
            </a:p>
          </p:txBody>
        </p:sp>
      </p:grpSp>
      <p:cxnSp>
        <p:nvCxnSpPr>
          <p:cNvPr id="127" name="OTLSHAPE_M_f8ce024184224652bbf3050456bd997a_Connector10"/>
          <p:cNvCxnSpPr>
            <a:stCxn id="91" idx="0"/>
            <a:endCxn id="112" idx="3"/>
          </p:cNvCxnSpPr>
          <p:nvPr>
            <p:custDataLst>
              <p:tags r:id="rId1"/>
            </p:custDataLst>
          </p:nvPr>
        </p:nvCxnSpPr>
        <p:spPr>
          <a:xfrm flipV="1">
            <a:off x="5019885" y="4106601"/>
            <a:ext cx="9852" cy="498998"/>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8" name="Rettangolo 127">
            <a:extLst>
              <a:ext uri="{FF2B5EF4-FFF2-40B4-BE49-F238E27FC236}">
                <a16:creationId xmlns:a16="http://schemas.microsoft.com/office/drawing/2014/main" id="{048A20EE-898C-45AD-BBC6-70B473489B8A}"/>
              </a:ext>
            </a:extLst>
          </p:cNvPr>
          <p:cNvSpPr/>
          <p:nvPr/>
        </p:nvSpPr>
        <p:spPr>
          <a:xfrm>
            <a:off x="-15240" y="17728"/>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9"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Gli attacchi informatici nella </a:t>
            </a:r>
            <a:r>
              <a:rPr lang="it-IT" sz="3200" dirty="0" smtClean="0">
                <a:solidFill>
                  <a:schemeClr val="tx1"/>
                </a:solidFill>
                <a:latin typeface="Microsoft Yi Baiti" panose="03000500000000000000" pitchFamily="66" charset="0"/>
                <a:ea typeface="Microsoft Yi Baiti" panose="03000500000000000000" pitchFamily="66" charset="0"/>
              </a:rPr>
              <a:t>storia 1/3</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30" name="Rettangolo 129"/>
          <p:cNvSpPr/>
          <p:nvPr/>
        </p:nvSpPr>
        <p:spPr>
          <a:xfrm>
            <a:off x="1145879" y="778163"/>
            <a:ext cx="9204915" cy="461665"/>
          </a:xfrm>
          <a:prstGeom prst="rect">
            <a:avLst/>
          </a:prstGeom>
        </p:spPr>
        <p:txBody>
          <a:bodyPr wrap="square">
            <a:spAutoFit/>
          </a:bodyPr>
          <a:lstStyle/>
          <a:p>
            <a:pPr algn="ctr"/>
            <a:r>
              <a:rPr lang="it-IT" sz="2400" b="1" dirty="0">
                <a:latin typeface="Tempus Sans ITC" panose="04020404030D07020202" pitchFamily="82" charset="0"/>
                <a:cs typeface="Gisha" panose="020B0502040204020203" pitchFamily="34" charset="-79"/>
              </a:rPr>
              <a:t>La storia degli attacchi mediante l'uso della tecnologia</a:t>
            </a:r>
          </a:p>
        </p:txBody>
      </p:sp>
      <p:sp>
        <p:nvSpPr>
          <p:cNvPr id="131" name="Rettangolo arrotondato 130"/>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Immagine</a:t>
            </a:r>
            <a:r>
              <a:rPr lang="it-IT" sz="1400" dirty="0"/>
              <a:t> </a:t>
            </a:r>
          </a:p>
          <a:p>
            <a:r>
              <a:rPr lang="it-IT" sz="1400" dirty="0" smtClean="0"/>
              <a:t>Rifare in grafica stile corso</a:t>
            </a:r>
          </a:p>
          <a:p>
            <a:endParaRPr lang="it-IT" sz="1400" dirty="0"/>
          </a:p>
          <a:p>
            <a:r>
              <a:rPr lang="it-IT" sz="1400" dirty="0" smtClean="0"/>
              <a:t>Gli eventi compaiono in </a:t>
            </a:r>
            <a:r>
              <a:rPr lang="it-IT" sz="1400" dirty="0" err="1" smtClean="0"/>
              <a:t>sincro</a:t>
            </a:r>
            <a:r>
              <a:rPr lang="it-IT" sz="1400" dirty="0" smtClean="0"/>
              <a:t> con audio. Quelli prima degli anni 80 tutti insieme. Nelle altre pagine in </a:t>
            </a:r>
            <a:r>
              <a:rPr lang="it-IT" sz="1400" dirty="0" err="1" smtClean="0"/>
              <a:t>sucessivi</a:t>
            </a:r>
            <a:r>
              <a:rPr lang="it-IT" sz="1400" dirty="0" smtClean="0"/>
              <a:t>.</a:t>
            </a:r>
          </a:p>
        </p:txBody>
      </p:sp>
      <p:pic>
        <p:nvPicPr>
          <p:cNvPr id="132" name="Immagine 131">
            <a:extLst>
              <a:ext uri="{FF2B5EF4-FFF2-40B4-BE49-F238E27FC236}">
                <a16:creationId xmlns:a16="http://schemas.microsoft.com/office/drawing/2014/main" id="{088C000B-1634-4045-A4B4-8C7E9B4922A4}"/>
              </a:ext>
            </a:extLst>
          </p:cNvPr>
          <p:cNvPicPr>
            <a:picLocks noChangeAspect="1"/>
          </p:cNvPicPr>
          <p:nvPr/>
        </p:nvPicPr>
        <p:blipFill>
          <a:blip r:embed="rId61" cstate="hqprint">
            <a:lum bright="70000" contrast="-70000"/>
            <a:extLst>
              <a:ext uri="{28A0092B-C50C-407E-A947-70E740481C1C}">
                <a14:useLocalDpi xmlns:a14="http://schemas.microsoft.com/office/drawing/2010/main" val="0"/>
              </a:ext>
            </a:extLst>
          </a:blip>
          <a:stretch>
            <a:fillRect/>
          </a:stretch>
        </p:blipFill>
        <p:spPr>
          <a:xfrm>
            <a:off x="5644209" y="5317810"/>
            <a:ext cx="758090" cy="758090"/>
          </a:xfrm>
          <a:prstGeom prst="rect">
            <a:avLst/>
          </a:prstGeom>
        </p:spPr>
      </p:pic>
      <p:sp>
        <p:nvSpPr>
          <p:cNvPr id="142" name="Rettangolo arrotondato 141"/>
          <p:cNvSpPr/>
          <p:nvPr/>
        </p:nvSpPr>
        <p:spPr>
          <a:xfrm>
            <a:off x="-501954" y="560159"/>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143" name="Rettangolo arrotondato 142"/>
          <p:cNvSpPr/>
          <p:nvPr/>
        </p:nvSpPr>
        <p:spPr>
          <a:xfrm>
            <a:off x="670539" y="3325609"/>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2-3</a:t>
            </a:r>
            <a:endParaRPr lang="it-IT" dirty="0"/>
          </a:p>
        </p:txBody>
      </p:sp>
      <p:sp>
        <p:nvSpPr>
          <p:cNvPr id="145" name="CasellaDiTesto 144">
            <a:extLst>
              <a:ext uri="{FF2B5EF4-FFF2-40B4-BE49-F238E27FC236}">
                <a16:creationId xmlns:a16="http://schemas.microsoft.com/office/drawing/2014/main" id="{AF1E612F-E871-41C3-93FC-8FB6829603D9}"/>
              </a:ext>
            </a:extLst>
          </p:cNvPr>
          <p:cNvSpPr txBox="1"/>
          <p:nvPr/>
        </p:nvSpPr>
        <p:spPr>
          <a:xfrm>
            <a:off x="8659715" y="6553779"/>
            <a:ext cx="3532285" cy="2805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it-IT" sz="1200" i="1" dirty="0">
                <a:latin typeface="Times New Roman" panose="02020603050405020304" pitchFamily="18" charset="0"/>
                <a:cs typeface="Times New Roman" panose="02020603050405020304" pitchFamily="18" charset="0"/>
              </a:rPr>
              <a:t>Fai clic sull'info point per approfondire l’argomento</a:t>
            </a:r>
          </a:p>
        </p:txBody>
      </p:sp>
      <p:sp>
        <p:nvSpPr>
          <p:cNvPr id="133" name="CasellaDiTesto 132">
            <a:extLst>
              <a:ext uri="{FF2B5EF4-FFF2-40B4-BE49-F238E27FC236}">
                <a16:creationId xmlns:a16="http://schemas.microsoft.com/office/drawing/2014/main" id="{98A41FEB-BE46-4298-8F16-16001189BF7E}"/>
              </a:ext>
            </a:extLst>
          </p:cNvPr>
          <p:cNvSpPr txBox="1"/>
          <p:nvPr/>
        </p:nvSpPr>
        <p:spPr>
          <a:xfrm>
            <a:off x="11627140" y="0"/>
            <a:ext cx="549619" cy="338554"/>
          </a:xfrm>
          <a:prstGeom prst="rect">
            <a:avLst/>
          </a:prstGeom>
          <a:noFill/>
        </p:spPr>
        <p:txBody>
          <a:bodyPr wrap="square" rtlCol="0">
            <a:spAutoFit/>
          </a:bodyPr>
          <a:lstStyle/>
          <a:p>
            <a:r>
              <a:rPr lang="it-IT" sz="1600" dirty="0">
                <a:latin typeface="Microsoft Yi Baiti" panose="03000500000000000000" pitchFamily="66" charset="0"/>
                <a:ea typeface="Microsoft Yi Baiti" panose="03000500000000000000" pitchFamily="66" charset="0"/>
              </a:rPr>
              <a:t>9</a:t>
            </a:r>
          </a:p>
        </p:txBody>
      </p:sp>
    </p:spTree>
    <p:extLst>
      <p:ext uri="{BB962C8B-B14F-4D97-AF65-F5344CB8AC3E}">
        <p14:creationId xmlns:p14="http://schemas.microsoft.com/office/powerpoint/2010/main" val="1723478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normAutofit fontScale="92500" lnSpcReduction="20000"/>
          </a:bodyPr>
          <a:lstStyle/>
          <a:p>
            <a:r>
              <a:rPr lang="it-IT" dirty="0"/>
              <a:t>Gli attacchi informatici nella storia</a:t>
            </a:r>
          </a:p>
        </p:txBody>
      </p:sp>
      <p:grpSp>
        <p:nvGrpSpPr>
          <p:cNvPr id="69" name="Gruppo 68"/>
          <p:cNvGrpSpPr/>
          <p:nvPr/>
        </p:nvGrpSpPr>
        <p:grpSpPr>
          <a:xfrm>
            <a:off x="1346152" y="2179344"/>
            <a:ext cx="8804367" cy="2736304"/>
            <a:chOff x="52845" y="3789040"/>
            <a:chExt cx="8804367" cy="2736304"/>
          </a:xfrm>
        </p:grpSpPr>
        <p:cxnSp>
          <p:nvCxnSpPr>
            <p:cNvPr id="70" name="OTLSHAPE_M_d4e6e796d1d3492bbed0ac9a7c100ca9_Connector11"/>
            <p:cNvCxnSpPr/>
            <p:nvPr>
              <p:custDataLst>
                <p:tags r:id="rId2"/>
              </p:custDataLst>
            </p:nvPr>
          </p:nvCxnSpPr>
          <p:spPr>
            <a:xfrm>
              <a:off x="8207811" y="5055897"/>
              <a:ext cx="0" cy="152400"/>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OTLSHAPE_M_d4e6e796d1d3492bbed0ac9a7c100ca9_Connector10"/>
            <p:cNvCxnSpPr>
              <a:stCxn id="97" idx="3"/>
              <a:endCxn id="96" idx="2"/>
            </p:cNvCxnSpPr>
            <p:nvPr>
              <p:custDataLst>
                <p:tags r:id="rId3"/>
              </p:custDataLst>
            </p:nvPr>
          </p:nvCxnSpPr>
          <p:spPr>
            <a:xfrm flipV="1">
              <a:off x="5178871" y="4254114"/>
              <a:ext cx="0" cy="763683"/>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OTLSHAPE_M_d4e6e796d1d3492bbed0ac9a7c100ca9_Connector9"/>
            <p:cNvCxnSpPr>
              <a:endCxn id="94" idx="3"/>
            </p:cNvCxnSpPr>
            <p:nvPr>
              <p:custDataLst>
                <p:tags r:id="rId4"/>
              </p:custDataLst>
            </p:nvPr>
          </p:nvCxnSpPr>
          <p:spPr>
            <a:xfrm>
              <a:off x="8207811" y="4732278"/>
              <a:ext cx="0" cy="349019"/>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OTLSHAPE_M_f8ce024184224652bbf3050456bd997a_Connector11"/>
            <p:cNvCxnSpPr>
              <a:stCxn id="89" idx="2"/>
              <a:endCxn id="122" idx="3"/>
            </p:cNvCxnSpPr>
            <p:nvPr>
              <p:custDataLst>
                <p:tags r:id="rId5"/>
              </p:custDataLst>
            </p:nvPr>
          </p:nvCxnSpPr>
          <p:spPr>
            <a:xfrm flipH="1">
              <a:off x="2951459" y="4339409"/>
              <a:ext cx="173563" cy="719459"/>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OTLSHAPE_M_f8ce024184224652bbf3050456bd997a_Connector10"/>
            <p:cNvCxnSpPr>
              <a:stCxn id="109" idx="2"/>
              <a:endCxn id="90" idx="3"/>
            </p:cNvCxnSpPr>
            <p:nvPr>
              <p:custDataLst>
                <p:tags r:id="rId6"/>
              </p:custDataLst>
            </p:nvPr>
          </p:nvCxnSpPr>
          <p:spPr>
            <a:xfrm>
              <a:off x="4088597" y="4674074"/>
              <a:ext cx="0" cy="362773"/>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OTLSHAPE_M_f8ce024184224652bbf3050456bd997a_Connector8"/>
            <p:cNvCxnSpPr>
              <a:stCxn id="110" idx="3"/>
              <a:endCxn id="99" idx="0"/>
            </p:cNvCxnSpPr>
            <p:nvPr>
              <p:custDataLst>
                <p:tags r:id="rId7"/>
              </p:custDataLst>
            </p:nvPr>
          </p:nvCxnSpPr>
          <p:spPr>
            <a:xfrm>
              <a:off x="6450649" y="5741697"/>
              <a:ext cx="0" cy="428031"/>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OTLSHAPE_M_f8ce024184224652bbf3050456bd997a_Connector7"/>
            <p:cNvCxnSpPr>
              <a:stCxn id="100" idx="2"/>
              <a:endCxn id="124" idx="3"/>
            </p:cNvCxnSpPr>
            <p:nvPr>
              <p:custDataLst>
                <p:tags r:id="rId8"/>
              </p:custDataLst>
            </p:nvPr>
          </p:nvCxnSpPr>
          <p:spPr>
            <a:xfrm>
              <a:off x="6818630" y="4411736"/>
              <a:ext cx="1343" cy="625111"/>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OTLSHAPE_TB_00000000000000000000000000000000_ScaleContainer"/>
            <p:cNvSpPr/>
            <p:nvPr>
              <p:custDataLst>
                <p:tags r:id="rId9"/>
              </p:custDataLst>
            </p:nvPr>
          </p:nvSpPr>
          <p:spPr>
            <a:xfrm>
              <a:off x="844464" y="5263323"/>
              <a:ext cx="7903999" cy="262474"/>
            </a:xfrm>
            <a:prstGeom prst="roundRect">
              <a:avLst/>
            </a:prstGeom>
            <a:solidFill>
              <a:srgbClr val="44546A"/>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OTLSHAPE_TB_00000000000000000000000000000000_TimescaleInterval1"/>
            <p:cNvSpPr txBox="1"/>
            <p:nvPr>
              <p:custDataLst>
                <p:tags r:id="rId10"/>
              </p:custDataLst>
            </p:nvPr>
          </p:nvSpPr>
          <p:spPr>
            <a:xfrm>
              <a:off x="907965" y="5309897"/>
              <a:ext cx="314189" cy="177800"/>
            </a:xfrm>
            <a:prstGeom prst="rect">
              <a:avLst/>
            </a:prstGeom>
            <a:noFill/>
          </p:spPr>
          <p:txBody>
            <a:bodyPr vert="horz" wrap="none" lIns="0" tIns="0" rIns="0" bIns="0" rtlCol="0" anchor="ctr" anchorCtr="0">
              <a:noAutofit/>
            </a:bodyPr>
            <a:lstStyle/>
            <a:p>
              <a:r>
                <a:rPr lang="en-US" sz="1200" spc="-20" smtClean="0">
                  <a:latin typeface="Calibri" panose="020F0502020204030204" pitchFamily="34" charset="0"/>
                </a:rPr>
                <a:t>1903</a:t>
              </a:r>
              <a:endParaRPr lang="en-US" sz="1200" spc="-20">
                <a:latin typeface="Calibri" panose="020F0502020204030204" pitchFamily="34" charset="0"/>
              </a:endParaRPr>
            </a:p>
          </p:txBody>
        </p:sp>
        <p:sp>
          <p:nvSpPr>
            <p:cNvPr id="79" name="OTLSHAPE_TB_00000000000000000000000000000000_TimescaleInterval2"/>
            <p:cNvSpPr txBox="1"/>
            <p:nvPr>
              <p:custDataLst>
                <p:tags r:id="rId11"/>
              </p:custDataLst>
            </p:nvPr>
          </p:nvSpPr>
          <p:spPr>
            <a:xfrm>
              <a:off x="1449499"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1939</a:t>
              </a:r>
              <a:endParaRPr lang="en-US" sz="1200" spc="-20" dirty="0">
                <a:latin typeface="Calibri" panose="020F0502020204030204" pitchFamily="34" charset="0"/>
              </a:endParaRPr>
            </a:p>
          </p:txBody>
        </p:sp>
        <p:sp>
          <p:nvSpPr>
            <p:cNvPr id="80" name="OTLSHAPE_TB_00000000000000000000000000000000_TimescaleInterval3"/>
            <p:cNvSpPr txBox="1"/>
            <p:nvPr>
              <p:custDataLst>
                <p:tags r:id="rId12"/>
              </p:custDataLst>
            </p:nvPr>
          </p:nvSpPr>
          <p:spPr>
            <a:xfrm>
              <a:off x="1844707"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1943</a:t>
              </a:r>
              <a:endParaRPr lang="en-US" sz="1200" spc="-20" dirty="0">
                <a:latin typeface="Calibri" panose="020F0502020204030204" pitchFamily="34" charset="0"/>
              </a:endParaRPr>
            </a:p>
          </p:txBody>
        </p:sp>
        <p:sp>
          <p:nvSpPr>
            <p:cNvPr id="81" name="OTLSHAPE_TB_00000000000000000000000000000000_TimescaleInterval4"/>
            <p:cNvSpPr txBox="1"/>
            <p:nvPr>
              <p:custDataLst>
                <p:tags r:id="rId13"/>
              </p:custDataLst>
            </p:nvPr>
          </p:nvSpPr>
          <p:spPr>
            <a:xfrm>
              <a:off x="2267744"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1957</a:t>
              </a:r>
              <a:endParaRPr lang="en-US" sz="1200" spc="-20" dirty="0">
                <a:latin typeface="Calibri" panose="020F0502020204030204" pitchFamily="34" charset="0"/>
              </a:endParaRPr>
            </a:p>
          </p:txBody>
        </p:sp>
        <p:sp>
          <p:nvSpPr>
            <p:cNvPr id="82" name="OTLSHAPE_TB_00000000000000000000000000000000_TimescaleInterval5"/>
            <p:cNvSpPr txBox="1"/>
            <p:nvPr>
              <p:custDataLst>
                <p:tags r:id="rId14"/>
              </p:custDataLst>
            </p:nvPr>
          </p:nvSpPr>
          <p:spPr>
            <a:xfrm>
              <a:off x="3203848"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1981</a:t>
              </a:r>
              <a:endParaRPr lang="en-US" sz="1200" spc="-20" dirty="0">
                <a:latin typeface="Calibri" panose="020F0502020204030204" pitchFamily="34" charset="0"/>
              </a:endParaRPr>
            </a:p>
          </p:txBody>
        </p:sp>
        <p:sp>
          <p:nvSpPr>
            <p:cNvPr id="83" name="OTLSHAPE_TB_00000000000000000000000000000000_TimescaleInterval6"/>
            <p:cNvSpPr txBox="1"/>
            <p:nvPr>
              <p:custDataLst>
                <p:tags r:id="rId15"/>
              </p:custDataLst>
            </p:nvPr>
          </p:nvSpPr>
          <p:spPr>
            <a:xfrm>
              <a:off x="3563888"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1983</a:t>
              </a:r>
              <a:endParaRPr lang="en-US" sz="1200" spc="-20" dirty="0">
                <a:latin typeface="Calibri" panose="020F0502020204030204" pitchFamily="34" charset="0"/>
              </a:endParaRPr>
            </a:p>
          </p:txBody>
        </p:sp>
        <p:sp>
          <p:nvSpPr>
            <p:cNvPr id="84" name="OTLSHAPE_TB_00000000000000000000000000000000_TimescaleInterval7"/>
            <p:cNvSpPr txBox="1"/>
            <p:nvPr>
              <p:custDataLst>
                <p:tags r:id="rId16"/>
              </p:custDataLst>
            </p:nvPr>
          </p:nvSpPr>
          <p:spPr>
            <a:xfrm>
              <a:off x="3923928"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1987</a:t>
              </a:r>
              <a:endParaRPr lang="en-US" sz="1200" spc="-20" dirty="0">
                <a:latin typeface="Calibri" panose="020F0502020204030204" pitchFamily="34" charset="0"/>
              </a:endParaRPr>
            </a:p>
          </p:txBody>
        </p:sp>
        <p:sp>
          <p:nvSpPr>
            <p:cNvPr id="85" name="OTLSHAPE_M_9264e1e25f62466b92a10a515539fa3b_Title"/>
            <p:cNvSpPr txBox="1"/>
            <p:nvPr>
              <p:custDataLst>
                <p:tags r:id="rId17"/>
              </p:custDataLst>
            </p:nvPr>
          </p:nvSpPr>
          <p:spPr>
            <a:xfrm>
              <a:off x="52845" y="4590375"/>
              <a:ext cx="2024428" cy="153888"/>
            </a:xfrm>
            <a:prstGeom prst="rect">
              <a:avLst/>
            </a:prstGeom>
            <a:noFill/>
          </p:spPr>
          <p:txBody>
            <a:bodyPr vert="horz" wrap="square" lIns="0" tIns="0" rIns="0" bIns="0" rtlCol="0" anchor="ctr" anchorCtr="0">
              <a:spAutoFit/>
            </a:bodyPr>
            <a:lstStyle/>
            <a:p>
              <a:pPr algn="ctr"/>
              <a:r>
                <a:rPr lang="it-IT" sz="1000" b="1" dirty="0" smtClean="0">
                  <a:latin typeface="Calibri" panose="020F0502020204030204" pitchFamily="34" charset="0"/>
                </a:rPr>
                <a:t>1903 - Il messaggio in codice Morse</a:t>
              </a:r>
              <a:endParaRPr lang="en-US" sz="1000" b="1" dirty="0">
                <a:latin typeface="Calibri" panose="020F0502020204030204" pitchFamily="34" charset="0"/>
              </a:endParaRPr>
            </a:p>
          </p:txBody>
        </p:sp>
        <p:sp>
          <p:nvSpPr>
            <p:cNvPr id="86" name="OTLSHAPE_M_9264e1e25f62466b92a10a515539fa3b_Shape"/>
            <p:cNvSpPr/>
            <p:nvPr>
              <p:custDataLst>
                <p:tags r:id="rId18"/>
              </p:custDataLst>
            </p:nvPr>
          </p:nvSpPr>
          <p:spPr>
            <a:xfrm flipV="1">
              <a:off x="730417" y="50812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OTLSHAPE_M_cbe37d0c242140ebbdae263e74d15070_Title"/>
            <p:cNvSpPr txBox="1"/>
            <p:nvPr>
              <p:custDataLst>
                <p:tags r:id="rId19"/>
              </p:custDataLst>
            </p:nvPr>
          </p:nvSpPr>
          <p:spPr>
            <a:xfrm>
              <a:off x="1134133" y="4767586"/>
              <a:ext cx="1447800" cy="307777"/>
            </a:xfrm>
            <a:prstGeom prst="rect">
              <a:avLst/>
            </a:prstGeom>
            <a:noFill/>
          </p:spPr>
          <p:txBody>
            <a:bodyPr vert="horz" wrap="square" lIns="0" tIns="0" rIns="0" bIns="0" rtlCol="0" anchor="ctr" anchorCtr="0">
              <a:spAutoFit/>
            </a:bodyPr>
            <a:lstStyle/>
            <a:p>
              <a:pPr algn="ctr"/>
              <a:r>
                <a:rPr lang="it-IT" sz="1000" b="1" spc="-4" dirty="0" smtClean="0">
                  <a:latin typeface="Calibri" panose="020F0502020204030204" pitchFamily="34" charset="0"/>
                </a:rPr>
                <a:t>1943 - Le schede elettorali francesi</a:t>
              </a:r>
              <a:endParaRPr lang="en-US" sz="1000" b="1" spc="-4" dirty="0">
                <a:latin typeface="Calibri" panose="020F0502020204030204" pitchFamily="34" charset="0"/>
              </a:endParaRPr>
            </a:p>
          </p:txBody>
        </p:sp>
        <p:sp>
          <p:nvSpPr>
            <p:cNvPr id="88" name="OTLSHAPE_M_cbe37d0c242140ebbdae263e74d15070_Shape"/>
            <p:cNvSpPr/>
            <p:nvPr>
              <p:custDataLst>
                <p:tags r:id="rId20"/>
              </p:custDataLst>
            </p:nvPr>
          </p:nvSpPr>
          <p:spPr>
            <a:xfrm flipV="1">
              <a:off x="1872957" y="50812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OTLSHAPE_M_f8ce024184224652bbf3050456bd997a_Title"/>
            <p:cNvSpPr txBox="1"/>
            <p:nvPr>
              <p:custDataLst>
                <p:tags r:id="rId21"/>
              </p:custDataLst>
            </p:nvPr>
          </p:nvSpPr>
          <p:spPr>
            <a:xfrm>
              <a:off x="2329260" y="4185521"/>
              <a:ext cx="1591523" cy="153888"/>
            </a:xfrm>
            <a:prstGeom prst="rect">
              <a:avLst/>
            </a:prstGeom>
            <a:noFill/>
          </p:spPr>
          <p:txBody>
            <a:bodyPr vert="horz" wrap="square" lIns="0" tIns="0" rIns="0" bIns="0" rtlCol="0" anchor="ctr" anchorCtr="0">
              <a:spAutoFit/>
            </a:bodyPr>
            <a:lstStyle/>
            <a:p>
              <a:pPr algn="ctr"/>
              <a:r>
                <a:rPr lang="it-IT" sz="1000" b="1" spc="-2" dirty="0" smtClean="0">
                  <a:latin typeface="Calibri" panose="020F0502020204030204" pitchFamily="34" charset="0"/>
                </a:rPr>
                <a:t>1980 – NCSS </a:t>
              </a:r>
              <a:r>
                <a:rPr lang="it-IT" sz="1000" b="1" spc="-2" dirty="0" err="1" smtClean="0">
                  <a:latin typeface="Calibri" panose="020F0502020204030204" pitchFamily="34" charset="0"/>
                </a:rPr>
                <a:t>Inc</a:t>
              </a:r>
              <a:r>
                <a:rPr lang="it-IT" sz="1000" b="1" spc="-2" dirty="0" smtClean="0">
                  <a:latin typeface="Calibri" panose="020F0502020204030204" pitchFamily="34" charset="0"/>
                </a:rPr>
                <a:t>.</a:t>
              </a:r>
              <a:endParaRPr lang="en-US" sz="1000" b="1" spc="-2" dirty="0">
                <a:latin typeface="Calibri" panose="020F0502020204030204" pitchFamily="34" charset="0"/>
              </a:endParaRPr>
            </a:p>
          </p:txBody>
        </p:sp>
        <p:sp>
          <p:nvSpPr>
            <p:cNvPr id="90" name="OTLSHAPE_M_f8ce024184224652bbf3050456bd997a_Shape"/>
            <p:cNvSpPr/>
            <p:nvPr>
              <p:custDataLst>
                <p:tags r:id="rId22"/>
              </p:custDataLst>
            </p:nvPr>
          </p:nvSpPr>
          <p:spPr>
            <a:xfrm flipV="1">
              <a:off x="3974297" y="503684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OTLSHAPE_M_33be3b76e6f54eedad9088d921a46499_Title"/>
            <p:cNvSpPr txBox="1"/>
            <p:nvPr>
              <p:custDataLst>
                <p:tags r:id="rId23"/>
              </p:custDataLst>
            </p:nvPr>
          </p:nvSpPr>
          <p:spPr>
            <a:xfrm>
              <a:off x="3151295" y="6215295"/>
              <a:ext cx="1150566" cy="310049"/>
            </a:xfrm>
            <a:prstGeom prst="rect">
              <a:avLst/>
            </a:prstGeom>
            <a:noFill/>
          </p:spPr>
          <p:txBody>
            <a:bodyPr vert="horz" wrap="square" lIns="0" tIns="0" rIns="0" bIns="0" rtlCol="0" anchor="ctr" anchorCtr="0">
              <a:spAutoFit/>
            </a:bodyPr>
            <a:lstStyle/>
            <a:p>
              <a:pPr algn="ctr"/>
              <a:r>
                <a:rPr lang="it-IT" sz="1000" b="1" dirty="0" smtClean="0">
                  <a:latin typeface="Calibri" panose="020F0502020204030204" pitchFamily="34" charset="0"/>
                </a:rPr>
                <a:t>1983 - Norme sulla sicurezza informatica</a:t>
              </a:r>
              <a:endParaRPr lang="en-US" sz="1000" b="1" dirty="0">
                <a:latin typeface="Calibri" panose="020F0502020204030204" pitchFamily="34" charset="0"/>
              </a:endParaRPr>
            </a:p>
          </p:txBody>
        </p:sp>
        <p:sp>
          <p:nvSpPr>
            <p:cNvPr id="92" name="OTLSHAPE_M_33be3b76e6f54eedad9088d921a46499_Shape"/>
            <p:cNvSpPr/>
            <p:nvPr>
              <p:custDataLst>
                <p:tags r:id="rId24"/>
              </p:custDataLst>
            </p:nvPr>
          </p:nvSpPr>
          <p:spPr>
            <a:xfrm flipV="1">
              <a:off x="8093511" y="50812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OTLSHAPE_M_4eb1d8df52b64f9594252f244360e102_Title"/>
            <p:cNvSpPr txBox="1"/>
            <p:nvPr>
              <p:custDataLst>
                <p:tags r:id="rId25"/>
              </p:custDataLst>
            </p:nvPr>
          </p:nvSpPr>
          <p:spPr>
            <a:xfrm>
              <a:off x="3847932" y="5775447"/>
              <a:ext cx="1066151" cy="307777"/>
            </a:xfrm>
            <a:prstGeom prst="rect">
              <a:avLst/>
            </a:prstGeom>
            <a:noFill/>
          </p:spPr>
          <p:txBody>
            <a:bodyPr vert="horz" wrap="square" lIns="0" tIns="0" rIns="0" bIns="0" rtlCol="0" anchor="ctr" anchorCtr="0">
              <a:spAutoFit/>
            </a:bodyPr>
            <a:lstStyle/>
            <a:p>
              <a:pPr algn="ctr"/>
              <a:r>
                <a:rPr lang="en-US" sz="1000" b="1" spc="-6" dirty="0" smtClean="0">
                  <a:latin typeface="Calibri" panose="020F0502020204030204" pitchFamily="34" charset="0"/>
                </a:rPr>
                <a:t>1988 - </a:t>
              </a:r>
              <a:r>
                <a:rPr lang="en-US" sz="1000" b="1" spc="-6" dirty="0" err="1" smtClean="0">
                  <a:latin typeface="Calibri" panose="020F0502020204030204" pitchFamily="34" charset="0"/>
                </a:rPr>
                <a:t>L'attacco</a:t>
              </a:r>
              <a:r>
                <a:rPr lang="en-US" sz="1000" b="1" spc="-6" dirty="0" smtClean="0">
                  <a:latin typeface="Calibri" panose="020F0502020204030204" pitchFamily="34" charset="0"/>
                </a:rPr>
                <a:t> ad ARPANET</a:t>
              </a:r>
              <a:endParaRPr lang="en-US" sz="1000" b="1" spc="-6" dirty="0">
                <a:latin typeface="Calibri" panose="020F0502020204030204" pitchFamily="34" charset="0"/>
              </a:endParaRPr>
            </a:p>
          </p:txBody>
        </p:sp>
        <p:sp>
          <p:nvSpPr>
            <p:cNvPr id="94" name="OTLSHAPE_M_4eb1d8df52b64f9594252f244360e102_Shape"/>
            <p:cNvSpPr/>
            <p:nvPr>
              <p:custDataLst>
                <p:tags r:id="rId26"/>
              </p:custDataLst>
            </p:nvPr>
          </p:nvSpPr>
          <p:spPr>
            <a:xfrm flipV="1">
              <a:off x="8093511" y="50812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OTLSHAPE_M_87ea61868af142359a531cef2658a059_Shape"/>
            <p:cNvSpPr/>
            <p:nvPr>
              <p:custDataLst>
                <p:tags r:id="rId27"/>
              </p:custDataLst>
            </p:nvPr>
          </p:nvSpPr>
          <p:spPr>
            <a:xfrm flipV="1">
              <a:off x="7547604" y="5045310"/>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OTLSHAPE_M_54b495a50c83404382005ca470cdcefe_Title"/>
            <p:cNvSpPr txBox="1"/>
            <p:nvPr>
              <p:custDataLst>
                <p:tags r:id="rId28"/>
              </p:custDataLst>
            </p:nvPr>
          </p:nvSpPr>
          <p:spPr>
            <a:xfrm>
              <a:off x="4550221" y="3789040"/>
              <a:ext cx="1257300" cy="465074"/>
            </a:xfrm>
            <a:prstGeom prst="rect">
              <a:avLst/>
            </a:prstGeom>
            <a:noFill/>
          </p:spPr>
          <p:txBody>
            <a:bodyPr vert="horz" wrap="square" lIns="0" tIns="0" rIns="0" bIns="0" rtlCol="0" anchor="ctr" anchorCtr="0">
              <a:spAutoFit/>
            </a:bodyPr>
            <a:lstStyle/>
            <a:p>
              <a:pPr algn="ctr"/>
              <a:r>
                <a:rPr lang="it-IT" sz="1000" b="1" dirty="0" smtClean="0">
                  <a:latin typeface="Calibri" panose="020F0502020204030204" pitchFamily="34" charset="0"/>
                </a:rPr>
                <a:t>1999 - Il programma di protezione del governo statunitense</a:t>
              </a:r>
              <a:endParaRPr lang="en-US" sz="1000" b="1" dirty="0">
                <a:latin typeface="Calibri" panose="020F0502020204030204" pitchFamily="34" charset="0"/>
              </a:endParaRPr>
            </a:p>
          </p:txBody>
        </p:sp>
        <p:sp>
          <p:nvSpPr>
            <p:cNvPr id="97" name="OTLSHAPE_M_54b495a50c83404382005ca470cdcefe_Shape"/>
            <p:cNvSpPr/>
            <p:nvPr>
              <p:custDataLst>
                <p:tags r:id="rId29"/>
              </p:custDataLst>
            </p:nvPr>
          </p:nvSpPr>
          <p:spPr>
            <a:xfrm flipV="1">
              <a:off x="5064571" y="50177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OTLSHAPE_M_357fe7b7022e46dcae056747a2f26978_Title"/>
            <p:cNvSpPr txBox="1"/>
            <p:nvPr>
              <p:custDataLst>
                <p:tags r:id="rId30"/>
              </p:custDataLst>
            </p:nvPr>
          </p:nvSpPr>
          <p:spPr>
            <a:xfrm>
              <a:off x="5125705" y="5918897"/>
              <a:ext cx="901700" cy="155025"/>
            </a:xfrm>
            <a:prstGeom prst="rect">
              <a:avLst/>
            </a:prstGeom>
            <a:noFill/>
          </p:spPr>
          <p:txBody>
            <a:bodyPr vert="horz" wrap="square" lIns="0" tIns="0" rIns="0" bIns="0" rtlCol="0" anchor="ctr" anchorCtr="0">
              <a:spAutoFit/>
            </a:bodyPr>
            <a:lstStyle/>
            <a:p>
              <a:r>
                <a:rPr lang="en-US" sz="1000" b="1" spc="-8" dirty="0" smtClean="0">
                  <a:latin typeface="Calibri" panose="020F0502020204030204" pitchFamily="34" charset="0"/>
                </a:rPr>
                <a:t>2000 - ILOVEYOU</a:t>
              </a:r>
              <a:endParaRPr lang="en-US" sz="1000" b="1" spc="-8" dirty="0">
                <a:latin typeface="Calibri" panose="020F0502020204030204" pitchFamily="34" charset="0"/>
              </a:endParaRPr>
            </a:p>
          </p:txBody>
        </p:sp>
        <p:sp>
          <p:nvSpPr>
            <p:cNvPr id="99" name="OTLSHAPE_M_ee8d3bbfd0a446fdb4e829274d5c1a7e_Title"/>
            <p:cNvSpPr txBox="1"/>
            <p:nvPr>
              <p:custDataLst>
                <p:tags r:id="rId31"/>
              </p:custDataLst>
            </p:nvPr>
          </p:nvSpPr>
          <p:spPr>
            <a:xfrm>
              <a:off x="5752149" y="6169728"/>
              <a:ext cx="1397000" cy="155025"/>
            </a:xfrm>
            <a:prstGeom prst="rect">
              <a:avLst/>
            </a:prstGeom>
            <a:noFill/>
          </p:spPr>
          <p:txBody>
            <a:bodyPr vert="horz" wrap="square" lIns="0" tIns="0" rIns="0" bIns="0" rtlCol="0" anchor="ctr" anchorCtr="0">
              <a:spAutoFit/>
            </a:bodyPr>
            <a:lstStyle/>
            <a:p>
              <a:pPr algn="ctr"/>
              <a:r>
                <a:rPr lang="en-US" sz="1000" b="1" spc="-10" dirty="0" smtClean="0">
                  <a:latin typeface="Calibri" panose="020F0502020204030204" pitchFamily="34" charset="0"/>
                </a:rPr>
                <a:t>2010 - YouTube</a:t>
              </a:r>
              <a:endParaRPr lang="en-US" sz="1000" b="1" spc="-10" dirty="0">
                <a:latin typeface="Calibri" panose="020F0502020204030204" pitchFamily="34" charset="0"/>
              </a:endParaRPr>
            </a:p>
          </p:txBody>
        </p:sp>
        <p:sp>
          <p:nvSpPr>
            <p:cNvPr id="100" name="OTLSHAPE_M_0cfc9d02a422453a86c55343d0921604_Title"/>
            <p:cNvSpPr txBox="1"/>
            <p:nvPr>
              <p:custDataLst>
                <p:tags r:id="rId32"/>
              </p:custDataLst>
            </p:nvPr>
          </p:nvSpPr>
          <p:spPr>
            <a:xfrm>
              <a:off x="6158230" y="4256711"/>
              <a:ext cx="1320800" cy="155025"/>
            </a:xfrm>
            <a:prstGeom prst="rect">
              <a:avLst/>
            </a:prstGeom>
            <a:noFill/>
          </p:spPr>
          <p:txBody>
            <a:bodyPr vert="horz" wrap="square" lIns="0" tIns="0" rIns="0" bIns="0" rtlCol="0" anchor="ctr" anchorCtr="0">
              <a:spAutoFit/>
            </a:bodyPr>
            <a:lstStyle/>
            <a:p>
              <a:pPr algn="ctr"/>
              <a:r>
                <a:rPr lang="en-US" sz="1000" b="1" spc="-6" dirty="0" smtClean="0">
                  <a:latin typeface="Calibri" panose="020F0502020204030204" pitchFamily="34" charset="0"/>
                </a:rPr>
                <a:t>2013 - Tumblr</a:t>
              </a:r>
              <a:endParaRPr lang="en-US" sz="1000" b="1" spc="-6" dirty="0">
                <a:latin typeface="Calibri" panose="020F0502020204030204" pitchFamily="34" charset="0"/>
              </a:endParaRPr>
            </a:p>
          </p:txBody>
        </p:sp>
        <p:sp>
          <p:nvSpPr>
            <p:cNvPr id="101" name="OTLSHAPE_M_2c2b0e0a011442f7b4fbe1a655f0f92a_Title"/>
            <p:cNvSpPr txBox="1"/>
            <p:nvPr>
              <p:custDataLst>
                <p:tags r:id="rId33"/>
              </p:custDataLst>
            </p:nvPr>
          </p:nvSpPr>
          <p:spPr>
            <a:xfrm>
              <a:off x="6667078" y="5829786"/>
              <a:ext cx="1264554" cy="310049"/>
            </a:xfrm>
            <a:prstGeom prst="rect">
              <a:avLst/>
            </a:prstGeom>
            <a:noFill/>
          </p:spPr>
          <p:txBody>
            <a:bodyPr vert="horz" wrap="square" lIns="0" tIns="0" rIns="0" bIns="0" rtlCol="0" anchor="ctr" anchorCtr="0">
              <a:spAutoFit/>
            </a:bodyPr>
            <a:lstStyle/>
            <a:p>
              <a:pPr algn="ctr"/>
              <a:r>
                <a:rPr lang="it-IT" sz="1000" b="1" dirty="0" smtClean="0">
                  <a:latin typeface="Calibri" panose="020F0502020204030204" pitchFamily="34" charset="0"/>
                </a:rPr>
                <a:t>2015 - Furti di identità negli Stati Uniti</a:t>
              </a:r>
              <a:endParaRPr lang="en-US" sz="1000" b="1" dirty="0">
                <a:latin typeface="Calibri" panose="020F0502020204030204" pitchFamily="34" charset="0"/>
              </a:endParaRPr>
            </a:p>
          </p:txBody>
        </p:sp>
        <p:sp>
          <p:nvSpPr>
            <p:cNvPr id="102" name="OTLSHAPE_M_3d140a17361642f989873cb6ea6ec00b_Title"/>
            <p:cNvSpPr txBox="1"/>
            <p:nvPr>
              <p:custDataLst>
                <p:tags r:id="rId34"/>
              </p:custDataLst>
            </p:nvPr>
          </p:nvSpPr>
          <p:spPr>
            <a:xfrm>
              <a:off x="7210635" y="4762597"/>
              <a:ext cx="863600" cy="307777"/>
            </a:xfrm>
            <a:prstGeom prst="rect">
              <a:avLst/>
            </a:prstGeom>
            <a:noFill/>
          </p:spPr>
          <p:txBody>
            <a:bodyPr vert="horz" wrap="square" lIns="0" tIns="0" rIns="0" bIns="0" rtlCol="0" anchor="ctr" anchorCtr="0">
              <a:spAutoFit/>
            </a:bodyPr>
            <a:lstStyle/>
            <a:p>
              <a:r>
                <a:rPr lang="en-US" sz="1000" b="1" spc="-4" dirty="0" smtClean="0">
                  <a:latin typeface="Calibri" panose="020F0502020204030204" pitchFamily="34" charset="0"/>
                </a:rPr>
                <a:t>2016 - WikiLeaks</a:t>
              </a:r>
              <a:endParaRPr lang="en-US" sz="1000" b="1" spc="-4" dirty="0">
                <a:latin typeface="Calibri" panose="020F0502020204030204" pitchFamily="34" charset="0"/>
              </a:endParaRPr>
            </a:p>
          </p:txBody>
        </p:sp>
        <p:sp>
          <p:nvSpPr>
            <p:cNvPr id="103" name="OTLSHAPE_M_44a0ea1ccbda4af0bbafee1d5edb333c_Title"/>
            <p:cNvSpPr txBox="1"/>
            <p:nvPr>
              <p:custDataLst>
                <p:tags r:id="rId35"/>
              </p:custDataLst>
            </p:nvPr>
          </p:nvSpPr>
          <p:spPr>
            <a:xfrm>
              <a:off x="1047333" y="5743185"/>
              <a:ext cx="1105586" cy="307777"/>
            </a:xfrm>
            <a:prstGeom prst="rect">
              <a:avLst/>
            </a:prstGeom>
            <a:noFill/>
          </p:spPr>
          <p:txBody>
            <a:bodyPr vert="horz" wrap="square" lIns="0" tIns="0" rIns="0" bIns="0" rtlCol="0" anchor="ctr" anchorCtr="0">
              <a:spAutoFit/>
            </a:bodyPr>
            <a:lstStyle/>
            <a:p>
              <a:pPr algn="ctr"/>
              <a:r>
                <a:rPr lang="it-IT" sz="1000" b="1" spc="-4" dirty="0" smtClean="0">
                  <a:latin typeface="Calibri" panose="020F0502020204030204" pitchFamily="34" charset="0"/>
                </a:rPr>
                <a:t>1939 - Alan </a:t>
              </a:r>
              <a:r>
                <a:rPr lang="it-IT" sz="1000" b="1" spc="-4" dirty="0" err="1" smtClean="0">
                  <a:latin typeface="Calibri" panose="020F0502020204030204" pitchFamily="34" charset="0"/>
                </a:rPr>
                <a:t>Turing</a:t>
              </a:r>
              <a:r>
                <a:rPr lang="it-IT" sz="1000" b="1" spc="-4" dirty="0">
                  <a:latin typeface="Calibri" panose="020F0502020204030204" pitchFamily="34" charset="0"/>
                </a:rPr>
                <a:t/>
              </a:r>
              <a:br>
                <a:rPr lang="it-IT" sz="1000" b="1" spc="-4" dirty="0">
                  <a:latin typeface="Calibri" panose="020F0502020204030204" pitchFamily="34" charset="0"/>
                </a:rPr>
              </a:br>
              <a:r>
                <a:rPr lang="it-IT" sz="1000" b="1" spc="-4" dirty="0" smtClean="0">
                  <a:latin typeface="Calibri" panose="020F0502020204030204" pitchFamily="34" charset="0"/>
                </a:rPr>
                <a:t>e la "bomba"</a:t>
              </a:r>
              <a:endParaRPr lang="en-US" sz="1000" b="1" spc="-4" dirty="0">
                <a:latin typeface="Calibri" panose="020F0502020204030204" pitchFamily="34" charset="0"/>
              </a:endParaRPr>
            </a:p>
          </p:txBody>
        </p:sp>
        <p:sp>
          <p:nvSpPr>
            <p:cNvPr id="104" name="OTLSHAPE_M_44a0ea1ccbda4af0bbafee1d5edb333c_Shape"/>
            <p:cNvSpPr/>
            <p:nvPr>
              <p:custDataLst>
                <p:tags r:id="rId36"/>
              </p:custDataLst>
            </p:nvPr>
          </p:nvSpPr>
          <p:spPr>
            <a:xfrm>
              <a:off x="1485931" y="54622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 name="OTLSHAPE_M_0f09645830714ae2ac4bc5fe5a47fe88_Title"/>
            <p:cNvSpPr txBox="1"/>
            <p:nvPr>
              <p:custDataLst>
                <p:tags r:id="rId37"/>
              </p:custDataLst>
            </p:nvPr>
          </p:nvSpPr>
          <p:spPr>
            <a:xfrm>
              <a:off x="1931362" y="6092216"/>
              <a:ext cx="977900" cy="155025"/>
            </a:xfrm>
            <a:prstGeom prst="rect">
              <a:avLst/>
            </a:prstGeom>
            <a:noFill/>
          </p:spPr>
          <p:txBody>
            <a:bodyPr vert="horz" wrap="square" lIns="0" tIns="0" rIns="0" bIns="0" rtlCol="0" anchor="ctr" anchorCtr="0">
              <a:spAutoFit/>
            </a:bodyPr>
            <a:lstStyle/>
            <a:p>
              <a:pPr algn="ctr"/>
              <a:r>
                <a:rPr lang="en-US" sz="1000" b="1" spc="-2" dirty="0" smtClean="0">
                  <a:latin typeface="Calibri" panose="020F0502020204030204" pitchFamily="34" charset="0"/>
                </a:rPr>
                <a:t>1957 - Il phreaking</a:t>
              </a:r>
              <a:endParaRPr lang="en-US" sz="1000" b="1" spc="-2" dirty="0">
                <a:latin typeface="Calibri" panose="020F0502020204030204" pitchFamily="34" charset="0"/>
              </a:endParaRPr>
            </a:p>
          </p:txBody>
        </p:sp>
        <p:sp>
          <p:nvSpPr>
            <p:cNvPr id="106" name="OTLSHAPE_M_0f09645830714ae2ac4bc5fe5a47fe88_Shape"/>
            <p:cNvSpPr/>
            <p:nvPr>
              <p:custDataLst>
                <p:tags r:id="rId38"/>
              </p:custDataLst>
            </p:nvPr>
          </p:nvSpPr>
          <p:spPr>
            <a:xfrm>
              <a:off x="2317349" y="54622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OTLSHAPE_M_6e5d1c805f1644b8bf67b89c5e886b3b_Title"/>
            <p:cNvSpPr txBox="1"/>
            <p:nvPr>
              <p:custDataLst>
                <p:tags r:id="rId39"/>
              </p:custDataLst>
            </p:nvPr>
          </p:nvSpPr>
          <p:spPr>
            <a:xfrm>
              <a:off x="2931494" y="4715328"/>
              <a:ext cx="904714" cy="307777"/>
            </a:xfrm>
            <a:prstGeom prst="rect">
              <a:avLst/>
            </a:prstGeom>
            <a:noFill/>
          </p:spPr>
          <p:txBody>
            <a:bodyPr vert="horz" wrap="square" lIns="0" tIns="0" rIns="0" bIns="0" rtlCol="0" anchor="ctr" anchorCtr="0">
              <a:spAutoFit/>
            </a:bodyPr>
            <a:lstStyle/>
            <a:p>
              <a:pPr algn="ctr"/>
              <a:r>
                <a:rPr lang="en-US" sz="1000" b="1" spc="-2" dirty="0" smtClean="0">
                  <a:latin typeface="Calibri" panose="020F0502020204030204" pitchFamily="34" charset="0"/>
                </a:rPr>
                <a:t>1981 - Il primo </a:t>
              </a:r>
              <a:r>
                <a:rPr lang="en-US" sz="1000" b="1" spc="-2" dirty="0" err="1" smtClean="0">
                  <a:latin typeface="Calibri" panose="020F0502020204030204" pitchFamily="34" charset="0"/>
                </a:rPr>
                <a:t>craking</a:t>
              </a:r>
              <a:endParaRPr lang="en-US" sz="1000" b="1" spc="-2" dirty="0">
                <a:latin typeface="Calibri" panose="020F0502020204030204" pitchFamily="34" charset="0"/>
              </a:endParaRPr>
            </a:p>
          </p:txBody>
        </p:sp>
        <p:sp>
          <p:nvSpPr>
            <p:cNvPr id="108" name="OTLSHAPE_M_6e5d1c805f1644b8bf67b89c5e886b3b_Shape"/>
            <p:cNvSpPr/>
            <p:nvPr>
              <p:custDataLst>
                <p:tags r:id="rId40"/>
              </p:custDataLst>
            </p:nvPr>
          </p:nvSpPr>
          <p:spPr>
            <a:xfrm>
              <a:off x="5462255" y="5526945"/>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9" name="OTLSHAPE_M_8aecbe4b6fab460791e1b8c0aade3f6c_Title"/>
            <p:cNvSpPr txBox="1"/>
            <p:nvPr>
              <p:custDataLst>
                <p:tags r:id="rId41"/>
              </p:custDataLst>
            </p:nvPr>
          </p:nvSpPr>
          <p:spPr>
            <a:xfrm>
              <a:off x="3447247" y="4519049"/>
              <a:ext cx="1282700" cy="155025"/>
            </a:xfrm>
            <a:prstGeom prst="rect">
              <a:avLst/>
            </a:prstGeom>
            <a:noFill/>
          </p:spPr>
          <p:txBody>
            <a:bodyPr vert="horz" wrap="square" lIns="0" tIns="0" rIns="0" bIns="0" rtlCol="0" anchor="ctr" anchorCtr="0">
              <a:spAutoFit/>
            </a:bodyPr>
            <a:lstStyle/>
            <a:p>
              <a:pPr algn="ctr"/>
              <a:r>
                <a:rPr lang="en-US" sz="1000" b="1" spc="-4" dirty="0" smtClean="0">
                  <a:latin typeface="Calibri" panose="020F0502020204030204" pitchFamily="34" charset="0"/>
                </a:rPr>
                <a:t>1987 - </a:t>
              </a:r>
              <a:r>
                <a:rPr lang="en-US" sz="1000" b="1" spc="-4" dirty="0" err="1" smtClean="0">
                  <a:latin typeface="Calibri" panose="020F0502020204030204" pitchFamily="34" charset="0"/>
                </a:rPr>
                <a:t>L'albero</a:t>
              </a:r>
              <a:r>
                <a:rPr lang="en-US" sz="1000" b="1" spc="-4" dirty="0" smtClean="0">
                  <a:latin typeface="Calibri" panose="020F0502020204030204" pitchFamily="34" charset="0"/>
                </a:rPr>
                <a:t> di </a:t>
              </a:r>
              <a:r>
                <a:rPr lang="en-US" sz="1000" b="1" spc="-4" dirty="0" err="1" smtClean="0">
                  <a:latin typeface="Calibri" panose="020F0502020204030204" pitchFamily="34" charset="0"/>
                </a:rPr>
                <a:t>Natale</a:t>
              </a:r>
              <a:endParaRPr lang="en-US" sz="1000" b="1" spc="-4" dirty="0">
                <a:latin typeface="Calibri" panose="020F0502020204030204" pitchFamily="34" charset="0"/>
              </a:endParaRPr>
            </a:p>
          </p:txBody>
        </p:sp>
        <p:sp>
          <p:nvSpPr>
            <p:cNvPr id="110" name="OTLSHAPE_M_8aecbe4b6fab460791e1b8c0aade3f6c_Shape"/>
            <p:cNvSpPr/>
            <p:nvPr>
              <p:custDataLst>
                <p:tags r:id="rId42"/>
              </p:custDataLst>
            </p:nvPr>
          </p:nvSpPr>
          <p:spPr>
            <a:xfrm>
              <a:off x="6336349" y="54876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OTLSHAPE_M_f8ce024184224652bbf3050456bd997a_Shape"/>
            <p:cNvSpPr/>
            <p:nvPr>
              <p:custDataLst>
                <p:tags r:id="rId43"/>
              </p:custDataLst>
            </p:nvPr>
          </p:nvSpPr>
          <p:spPr>
            <a:xfrm flipV="1">
              <a:off x="3233564" y="5085080"/>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OTLSHAPE_M_6e5d1c805f1644b8bf67b89c5e886b3b_Shape"/>
            <p:cNvSpPr/>
            <p:nvPr>
              <p:custDataLst>
                <p:tags r:id="rId44"/>
              </p:custDataLst>
            </p:nvPr>
          </p:nvSpPr>
          <p:spPr>
            <a:xfrm>
              <a:off x="3622130" y="54622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OTLSHAPE_TB_00000000000000000000000000000000_TimescaleInterval7"/>
            <p:cNvSpPr txBox="1"/>
            <p:nvPr>
              <p:custDataLst>
                <p:tags r:id="rId45"/>
              </p:custDataLst>
            </p:nvPr>
          </p:nvSpPr>
          <p:spPr>
            <a:xfrm>
              <a:off x="4257811"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1988</a:t>
              </a:r>
              <a:endParaRPr lang="en-US" sz="1200" spc="-20" dirty="0">
                <a:latin typeface="Calibri" panose="020F0502020204030204" pitchFamily="34" charset="0"/>
              </a:endParaRPr>
            </a:p>
          </p:txBody>
        </p:sp>
        <p:sp>
          <p:nvSpPr>
            <p:cNvPr id="114" name="OTLSHAPE_M_6e5d1c805f1644b8bf67b89c5e886b3b_Shape"/>
            <p:cNvSpPr/>
            <p:nvPr>
              <p:custDataLst>
                <p:tags r:id="rId46"/>
              </p:custDataLst>
            </p:nvPr>
          </p:nvSpPr>
          <p:spPr>
            <a:xfrm>
              <a:off x="4305365" y="5518752"/>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5" name="OTLSHAPE_TB_00000000000000000000000000000000_TimescaleInterval8 - 1"/>
            <p:cNvSpPr txBox="1"/>
            <p:nvPr>
              <p:custDataLst>
                <p:tags r:id="rId47"/>
              </p:custDataLst>
            </p:nvPr>
          </p:nvSpPr>
          <p:spPr>
            <a:xfrm>
              <a:off x="5049899"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1999</a:t>
              </a:r>
              <a:endParaRPr lang="en-US" sz="1200" spc="-20" dirty="0">
                <a:latin typeface="Calibri" panose="020F0502020204030204" pitchFamily="34" charset="0"/>
              </a:endParaRPr>
            </a:p>
          </p:txBody>
        </p:sp>
        <p:sp>
          <p:nvSpPr>
            <p:cNvPr id="116" name="OTLSHAPE_TB_00000000000000000000000000000000_TimescaleInterval8 - 2"/>
            <p:cNvSpPr txBox="1"/>
            <p:nvPr>
              <p:custDataLst>
                <p:tags r:id="rId48"/>
              </p:custDataLst>
            </p:nvPr>
          </p:nvSpPr>
          <p:spPr>
            <a:xfrm>
              <a:off x="5410568"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2000</a:t>
              </a:r>
            </a:p>
          </p:txBody>
        </p:sp>
        <p:sp>
          <p:nvSpPr>
            <p:cNvPr id="117" name="OTLSHAPE_TB_00000000000000000000000000000000_TimescaleInterval8 - 4"/>
            <p:cNvSpPr txBox="1"/>
            <p:nvPr>
              <p:custDataLst>
                <p:tags r:id="rId49"/>
              </p:custDataLst>
            </p:nvPr>
          </p:nvSpPr>
          <p:spPr>
            <a:xfrm>
              <a:off x="6274035"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2010</a:t>
              </a:r>
            </a:p>
          </p:txBody>
        </p:sp>
        <p:sp>
          <p:nvSpPr>
            <p:cNvPr id="118" name="OTLSHAPE_TB_00000000000000000000000000000000_TimescaleInterval8 - 5"/>
            <p:cNvSpPr txBox="1"/>
            <p:nvPr>
              <p:custDataLst>
                <p:tags r:id="rId50"/>
              </p:custDataLst>
            </p:nvPr>
          </p:nvSpPr>
          <p:spPr>
            <a:xfrm>
              <a:off x="6660232"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2013</a:t>
              </a:r>
            </a:p>
          </p:txBody>
        </p:sp>
        <p:sp>
          <p:nvSpPr>
            <p:cNvPr id="119" name="OTLSHAPE_TB_00000000000000000000000000000000_TimescaleInterval8 - 6"/>
            <p:cNvSpPr txBox="1"/>
            <p:nvPr>
              <p:custDataLst>
                <p:tags r:id="rId51"/>
              </p:custDataLst>
            </p:nvPr>
          </p:nvSpPr>
          <p:spPr>
            <a:xfrm>
              <a:off x="7092280"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2015</a:t>
              </a:r>
            </a:p>
          </p:txBody>
        </p:sp>
        <p:sp>
          <p:nvSpPr>
            <p:cNvPr id="120" name="OTLSHAPE_TB_00000000000000000000000000000000_TimescaleInterval8 - 7"/>
            <p:cNvSpPr txBox="1"/>
            <p:nvPr>
              <p:custDataLst>
                <p:tags r:id="rId52"/>
              </p:custDataLst>
            </p:nvPr>
          </p:nvSpPr>
          <p:spPr>
            <a:xfrm>
              <a:off x="7524328"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2016</a:t>
              </a:r>
            </a:p>
          </p:txBody>
        </p:sp>
        <p:sp>
          <p:nvSpPr>
            <p:cNvPr id="121" name="OTLSHAPE_TB_00000000000000000000000000000000_TimescaleInterval8 - 8"/>
            <p:cNvSpPr txBox="1"/>
            <p:nvPr>
              <p:custDataLst>
                <p:tags r:id="rId53"/>
              </p:custDataLst>
            </p:nvPr>
          </p:nvSpPr>
          <p:spPr>
            <a:xfrm>
              <a:off x="8074235"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2017</a:t>
              </a:r>
            </a:p>
          </p:txBody>
        </p:sp>
        <p:sp>
          <p:nvSpPr>
            <p:cNvPr id="122" name="OTLSHAPE_M_d4e6e796d1d3492bbed0ac9a7c100ca9_Shape"/>
            <p:cNvSpPr/>
            <p:nvPr>
              <p:custDataLst>
                <p:tags r:id="rId54"/>
              </p:custDataLst>
            </p:nvPr>
          </p:nvSpPr>
          <p:spPr>
            <a:xfrm flipV="1">
              <a:off x="2837159" y="5058868"/>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OTLSHAPE_TB_00000000000000000000000000000000_TimescaleInterval8"/>
            <p:cNvSpPr txBox="1"/>
            <p:nvPr>
              <p:custDataLst>
                <p:tags r:id="rId55"/>
              </p:custDataLst>
            </p:nvPr>
          </p:nvSpPr>
          <p:spPr>
            <a:xfrm>
              <a:off x="2792089"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1980</a:t>
              </a:r>
              <a:endParaRPr lang="en-US" sz="1200" spc="-20" dirty="0">
                <a:latin typeface="Calibri" panose="020F0502020204030204" pitchFamily="34" charset="0"/>
              </a:endParaRPr>
            </a:p>
          </p:txBody>
        </p:sp>
        <p:sp>
          <p:nvSpPr>
            <p:cNvPr id="124" name="OTLSHAPE_M_d4e6e796d1d3492bbed0ac9a7c100ca9_Shape"/>
            <p:cNvSpPr/>
            <p:nvPr>
              <p:custDataLst>
                <p:tags r:id="rId56"/>
              </p:custDataLst>
            </p:nvPr>
          </p:nvSpPr>
          <p:spPr>
            <a:xfrm flipV="1">
              <a:off x="6705673" y="503684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5" name="OTLSHAPE_M_8aecbe4b6fab460791e1b8c0aade3f6c_Shape"/>
            <p:cNvSpPr/>
            <p:nvPr>
              <p:custDataLst>
                <p:tags r:id="rId57"/>
              </p:custDataLst>
            </p:nvPr>
          </p:nvSpPr>
          <p:spPr>
            <a:xfrm>
              <a:off x="7155662" y="55257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OTLSHAPE_M_d4e6e796d1d3492bbed0ac9a7c100ca9_Title"/>
            <p:cNvSpPr txBox="1"/>
            <p:nvPr>
              <p:custDataLst>
                <p:tags r:id="rId58"/>
              </p:custDataLst>
            </p:nvPr>
          </p:nvSpPr>
          <p:spPr>
            <a:xfrm>
              <a:off x="7523712" y="4296364"/>
              <a:ext cx="1333500" cy="307777"/>
            </a:xfrm>
            <a:prstGeom prst="rect">
              <a:avLst/>
            </a:prstGeom>
            <a:noFill/>
          </p:spPr>
          <p:txBody>
            <a:bodyPr vert="horz" wrap="square" lIns="0" tIns="0" rIns="0" bIns="0" rtlCol="0" anchor="ctr" anchorCtr="0">
              <a:spAutoFit/>
            </a:bodyPr>
            <a:lstStyle/>
            <a:p>
              <a:pPr algn="ctr"/>
              <a:r>
                <a:rPr lang="en-US" sz="1000" b="1" spc="-6" dirty="0" smtClean="0">
                  <a:latin typeface="Calibri" panose="020F0502020204030204" pitchFamily="34" charset="0"/>
                </a:rPr>
                <a:t>2017 – </a:t>
              </a:r>
              <a:r>
                <a:rPr lang="en-US" sz="1000" b="1" spc="-6" dirty="0" err="1" smtClean="0">
                  <a:latin typeface="Calibri" panose="020F0502020204030204" pitchFamily="34" charset="0"/>
                </a:rPr>
                <a:t>WannaCry</a:t>
              </a:r>
              <a:r>
                <a:rPr lang="en-US" sz="1000" b="1" spc="-6" dirty="0" smtClean="0">
                  <a:latin typeface="Calibri" panose="020F0502020204030204" pitchFamily="34" charset="0"/>
                </a:rPr>
                <a:t/>
              </a:r>
              <a:br>
                <a:rPr lang="en-US" sz="1000" b="1" spc="-6" dirty="0" smtClean="0">
                  <a:latin typeface="Calibri" panose="020F0502020204030204" pitchFamily="34" charset="0"/>
                </a:rPr>
              </a:br>
              <a:r>
                <a:rPr lang="en-US" sz="1000" b="1" spc="-6" dirty="0" smtClean="0">
                  <a:latin typeface="Calibri" panose="020F0502020204030204" pitchFamily="34" charset="0"/>
                </a:rPr>
                <a:t>e Equifax</a:t>
              </a:r>
              <a:endParaRPr lang="en-US" sz="1000" b="1" spc="-6" dirty="0">
                <a:latin typeface="Calibri" panose="020F0502020204030204" pitchFamily="34" charset="0"/>
              </a:endParaRPr>
            </a:p>
          </p:txBody>
        </p:sp>
      </p:grpSp>
      <p:cxnSp>
        <p:nvCxnSpPr>
          <p:cNvPr id="127" name="OTLSHAPE_M_f8ce024184224652bbf3050456bd997a_Connector10"/>
          <p:cNvCxnSpPr>
            <a:stCxn id="91" idx="0"/>
            <a:endCxn id="112" idx="3"/>
          </p:cNvCxnSpPr>
          <p:nvPr>
            <p:custDataLst>
              <p:tags r:id="rId1"/>
            </p:custDataLst>
          </p:nvPr>
        </p:nvCxnSpPr>
        <p:spPr>
          <a:xfrm flipV="1">
            <a:off x="5019885" y="4106601"/>
            <a:ext cx="9852" cy="498998"/>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8" name="Rettangolo 127">
            <a:extLst>
              <a:ext uri="{FF2B5EF4-FFF2-40B4-BE49-F238E27FC236}">
                <a16:creationId xmlns:a16="http://schemas.microsoft.com/office/drawing/2014/main" id="{048A20EE-898C-45AD-BBC6-70B473489B8A}"/>
              </a:ext>
            </a:extLst>
          </p:cNvPr>
          <p:cNvSpPr/>
          <p:nvPr/>
        </p:nvSpPr>
        <p:spPr>
          <a:xfrm>
            <a:off x="-15240" y="17728"/>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9"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Gli attacchi informatici nella </a:t>
            </a:r>
            <a:r>
              <a:rPr lang="it-IT" sz="3200" dirty="0" smtClean="0">
                <a:solidFill>
                  <a:schemeClr val="tx1"/>
                </a:solidFill>
                <a:latin typeface="Microsoft Yi Baiti" panose="03000500000000000000" pitchFamily="66" charset="0"/>
                <a:ea typeface="Microsoft Yi Baiti" panose="03000500000000000000" pitchFamily="66" charset="0"/>
              </a:rPr>
              <a:t>storia 2/3</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30" name="Rettangolo 129"/>
          <p:cNvSpPr/>
          <p:nvPr/>
        </p:nvSpPr>
        <p:spPr>
          <a:xfrm>
            <a:off x="1145879" y="778163"/>
            <a:ext cx="9204915" cy="461665"/>
          </a:xfrm>
          <a:prstGeom prst="rect">
            <a:avLst/>
          </a:prstGeom>
        </p:spPr>
        <p:txBody>
          <a:bodyPr wrap="square">
            <a:spAutoFit/>
          </a:bodyPr>
          <a:lstStyle/>
          <a:p>
            <a:pPr algn="ctr"/>
            <a:r>
              <a:rPr lang="it-IT" sz="2400" b="1" dirty="0">
                <a:latin typeface="Tempus Sans ITC" panose="04020404030D07020202" pitchFamily="82" charset="0"/>
                <a:cs typeface="Gisha" panose="020B0502040204020203" pitchFamily="34" charset="-79"/>
              </a:rPr>
              <a:t>La storia degli attacchi mediante l'uso della tecnologia</a:t>
            </a:r>
          </a:p>
        </p:txBody>
      </p:sp>
      <p:sp>
        <p:nvSpPr>
          <p:cNvPr id="131" name="Rettangolo arrotondato 130"/>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Immagine</a:t>
            </a:r>
            <a:r>
              <a:rPr lang="it-IT" sz="1400" dirty="0"/>
              <a:t> </a:t>
            </a:r>
            <a:endParaRPr lang="it-IT" sz="1400" dirty="0" smtClean="0"/>
          </a:p>
          <a:p>
            <a:endParaRPr lang="it-IT" sz="1400" dirty="0"/>
          </a:p>
        </p:txBody>
      </p:sp>
      <p:pic>
        <p:nvPicPr>
          <p:cNvPr id="132" name="Immagine 131">
            <a:extLst>
              <a:ext uri="{FF2B5EF4-FFF2-40B4-BE49-F238E27FC236}">
                <a16:creationId xmlns:a16="http://schemas.microsoft.com/office/drawing/2014/main" id="{088C000B-1634-4045-A4B4-8C7E9B4922A4}"/>
              </a:ext>
            </a:extLst>
          </p:cNvPr>
          <p:cNvPicPr>
            <a:picLocks noChangeAspect="1"/>
          </p:cNvPicPr>
          <p:nvPr/>
        </p:nvPicPr>
        <p:blipFill>
          <a:blip r:embed="rId61" cstate="hqprint">
            <a:lum bright="70000" contrast="-70000"/>
            <a:extLst>
              <a:ext uri="{28A0092B-C50C-407E-A947-70E740481C1C}">
                <a14:useLocalDpi xmlns:a14="http://schemas.microsoft.com/office/drawing/2010/main" val="0"/>
              </a:ext>
            </a:extLst>
          </a:blip>
          <a:stretch>
            <a:fillRect/>
          </a:stretch>
        </p:blipFill>
        <p:spPr>
          <a:xfrm>
            <a:off x="5595168" y="5226101"/>
            <a:ext cx="758090" cy="758090"/>
          </a:xfrm>
          <a:prstGeom prst="rect">
            <a:avLst/>
          </a:prstGeom>
        </p:spPr>
      </p:pic>
      <p:sp>
        <p:nvSpPr>
          <p:cNvPr id="142" name="Rettangolo arrotondato 141"/>
          <p:cNvSpPr/>
          <p:nvPr/>
        </p:nvSpPr>
        <p:spPr>
          <a:xfrm>
            <a:off x="-501954" y="560159"/>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143" name="Rettangolo arrotondato 142"/>
          <p:cNvSpPr/>
          <p:nvPr/>
        </p:nvSpPr>
        <p:spPr>
          <a:xfrm>
            <a:off x="670539" y="3325609"/>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2-3</a:t>
            </a:r>
            <a:endParaRPr lang="it-IT" dirty="0"/>
          </a:p>
        </p:txBody>
      </p:sp>
      <p:sp>
        <p:nvSpPr>
          <p:cNvPr id="145" name="CasellaDiTesto 144">
            <a:extLst>
              <a:ext uri="{FF2B5EF4-FFF2-40B4-BE49-F238E27FC236}">
                <a16:creationId xmlns:a16="http://schemas.microsoft.com/office/drawing/2014/main" id="{AF1E612F-E871-41C3-93FC-8FB6829603D9}"/>
              </a:ext>
            </a:extLst>
          </p:cNvPr>
          <p:cNvSpPr txBox="1"/>
          <p:nvPr/>
        </p:nvSpPr>
        <p:spPr>
          <a:xfrm>
            <a:off x="8659715" y="6553779"/>
            <a:ext cx="3532285" cy="2805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it-IT" sz="1200" i="1" dirty="0">
                <a:latin typeface="Times New Roman" panose="02020603050405020304" pitchFamily="18" charset="0"/>
                <a:cs typeface="Times New Roman" panose="02020603050405020304" pitchFamily="18" charset="0"/>
              </a:rPr>
              <a:t>Fai clic sull'info point per approfondire l’argomento</a:t>
            </a:r>
          </a:p>
        </p:txBody>
      </p:sp>
      <p:sp>
        <p:nvSpPr>
          <p:cNvPr id="133" name="CasellaDiTesto 132">
            <a:extLst>
              <a:ext uri="{FF2B5EF4-FFF2-40B4-BE49-F238E27FC236}">
                <a16:creationId xmlns:a16="http://schemas.microsoft.com/office/drawing/2014/main" id="{98A41FEB-BE46-4298-8F16-16001189BF7E}"/>
              </a:ext>
            </a:extLst>
          </p:cNvPr>
          <p:cNvSpPr txBox="1"/>
          <p:nvPr/>
        </p:nvSpPr>
        <p:spPr>
          <a:xfrm>
            <a:off x="11627140" y="0"/>
            <a:ext cx="549619"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10</a:t>
            </a:r>
            <a:endParaRPr lang="it-IT" sz="1600" dirty="0">
              <a:latin typeface="Microsoft Yi Baiti" panose="03000500000000000000" pitchFamily="66" charset="0"/>
              <a:ea typeface="Microsoft Yi Baiti" panose="03000500000000000000" pitchFamily="66" charset="0"/>
            </a:endParaRPr>
          </a:p>
        </p:txBody>
      </p:sp>
    </p:spTree>
    <p:extLst>
      <p:ext uri="{BB962C8B-B14F-4D97-AF65-F5344CB8AC3E}">
        <p14:creationId xmlns:p14="http://schemas.microsoft.com/office/powerpoint/2010/main" val="16784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normAutofit fontScale="92500" lnSpcReduction="20000"/>
          </a:bodyPr>
          <a:lstStyle/>
          <a:p>
            <a:r>
              <a:rPr lang="it-IT" dirty="0"/>
              <a:t>Gli attacchi informatici nella storia</a:t>
            </a:r>
          </a:p>
        </p:txBody>
      </p:sp>
      <p:grpSp>
        <p:nvGrpSpPr>
          <p:cNvPr id="69" name="Gruppo 68"/>
          <p:cNvGrpSpPr/>
          <p:nvPr/>
        </p:nvGrpSpPr>
        <p:grpSpPr>
          <a:xfrm>
            <a:off x="1346152" y="2179344"/>
            <a:ext cx="8804367" cy="2736304"/>
            <a:chOff x="52845" y="3789040"/>
            <a:chExt cx="8804367" cy="2736304"/>
          </a:xfrm>
        </p:grpSpPr>
        <p:cxnSp>
          <p:nvCxnSpPr>
            <p:cNvPr id="70" name="OTLSHAPE_M_d4e6e796d1d3492bbed0ac9a7c100ca9_Connector11"/>
            <p:cNvCxnSpPr/>
            <p:nvPr>
              <p:custDataLst>
                <p:tags r:id="rId2"/>
              </p:custDataLst>
            </p:nvPr>
          </p:nvCxnSpPr>
          <p:spPr>
            <a:xfrm>
              <a:off x="8207811" y="5055897"/>
              <a:ext cx="0" cy="152400"/>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OTLSHAPE_M_d4e6e796d1d3492bbed0ac9a7c100ca9_Connector10"/>
            <p:cNvCxnSpPr>
              <a:stCxn id="97" idx="3"/>
              <a:endCxn id="96" idx="2"/>
            </p:cNvCxnSpPr>
            <p:nvPr>
              <p:custDataLst>
                <p:tags r:id="rId3"/>
              </p:custDataLst>
            </p:nvPr>
          </p:nvCxnSpPr>
          <p:spPr>
            <a:xfrm flipV="1">
              <a:off x="5178871" y="4254114"/>
              <a:ext cx="0" cy="763683"/>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OTLSHAPE_M_d4e6e796d1d3492bbed0ac9a7c100ca9_Connector9"/>
            <p:cNvCxnSpPr>
              <a:endCxn id="94" idx="3"/>
            </p:cNvCxnSpPr>
            <p:nvPr>
              <p:custDataLst>
                <p:tags r:id="rId4"/>
              </p:custDataLst>
            </p:nvPr>
          </p:nvCxnSpPr>
          <p:spPr>
            <a:xfrm>
              <a:off x="8207811" y="4732278"/>
              <a:ext cx="0" cy="349019"/>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OTLSHAPE_M_f8ce024184224652bbf3050456bd997a_Connector11"/>
            <p:cNvCxnSpPr>
              <a:stCxn id="89" idx="2"/>
              <a:endCxn id="122" idx="3"/>
            </p:cNvCxnSpPr>
            <p:nvPr>
              <p:custDataLst>
                <p:tags r:id="rId5"/>
              </p:custDataLst>
            </p:nvPr>
          </p:nvCxnSpPr>
          <p:spPr>
            <a:xfrm flipH="1">
              <a:off x="2951459" y="4339409"/>
              <a:ext cx="173563" cy="719459"/>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OTLSHAPE_M_f8ce024184224652bbf3050456bd997a_Connector10"/>
            <p:cNvCxnSpPr>
              <a:stCxn id="109" idx="2"/>
              <a:endCxn id="90" idx="3"/>
            </p:cNvCxnSpPr>
            <p:nvPr>
              <p:custDataLst>
                <p:tags r:id="rId6"/>
              </p:custDataLst>
            </p:nvPr>
          </p:nvCxnSpPr>
          <p:spPr>
            <a:xfrm>
              <a:off x="4088597" y="4674074"/>
              <a:ext cx="0" cy="362773"/>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OTLSHAPE_M_f8ce024184224652bbf3050456bd997a_Connector8"/>
            <p:cNvCxnSpPr>
              <a:stCxn id="110" idx="3"/>
              <a:endCxn id="99" idx="0"/>
            </p:cNvCxnSpPr>
            <p:nvPr>
              <p:custDataLst>
                <p:tags r:id="rId7"/>
              </p:custDataLst>
            </p:nvPr>
          </p:nvCxnSpPr>
          <p:spPr>
            <a:xfrm>
              <a:off x="6450649" y="5741697"/>
              <a:ext cx="0" cy="428031"/>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OTLSHAPE_M_f8ce024184224652bbf3050456bd997a_Connector7"/>
            <p:cNvCxnSpPr>
              <a:stCxn id="100" idx="2"/>
              <a:endCxn id="124" idx="3"/>
            </p:cNvCxnSpPr>
            <p:nvPr>
              <p:custDataLst>
                <p:tags r:id="rId8"/>
              </p:custDataLst>
            </p:nvPr>
          </p:nvCxnSpPr>
          <p:spPr>
            <a:xfrm>
              <a:off x="6818630" y="4411736"/>
              <a:ext cx="1343" cy="625111"/>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7" name="OTLSHAPE_TB_00000000000000000000000000000000_ScaleContainer"/>
            <p:cNvSpPr/>
            <p:nvPr>
              <p:custDataLst>
                <p:tags r:id="rId9"/>
              </p:custDataLst>
            </p:nvPr>
          </p:nvSpPr>
          <p:spPr>
            <a:xfrm>
              <a:off x="844464" y="5263323"/>
              <a:ext cx="7903999" cy="262474"/>
            </a:xfrm>
            <a:prstGeom prst="roundRect">
              <a:avLst/>
            </a:prstGeom>
            <a:solidFill>
              <a:srgbClr val="44546A"/>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8" name="OTLSHAPE_TB_00000000000000000000000000000000_TimescaleInterval1"/>
            <p:cNvSpPr txBox="1"/>
            <p:nvPr>
              <p:custDataLst>
                <p:tags r:id="rId10"/>
              </p:custDataLst>
            </p:nvPr>
          </p:nvSpPr>
          <p:spPr>
            <a:xfrm>
              <a:off x="907965" y="5309897"/>
              <a:ext cx="314189" cy="177800"/>
            </a:xfrm>
            <a:prstGeom prst="rect">
              <a:avLst/>
            </a:prstGeom>
            <a:noFill/>
          </p:spPr>
          <p:txBody>
            <a:bodyPr vert="horz" wrap="none" lIns="0" tIns="0" rIns="0" bIns="0" rtlCol="0" anchor="ctr" anchorCtr="0">
              <a:noAutofit/>
            </a:bodyPr>
            <a:lstStyle/>
            <a:p>
              <a:r>
                <a:rPr lang="en-US" sz="1200" spc="-20" smtClean="0">
                  <a:latin typeface="Calibri" panose="020F0502020204030204" pitchFamily="34" charset="0"/>
                </a:rPr>
                <a:t>1903</a:t>
              </a:r>
              <a:endParaRPr lang="en-US" sz="1200" spc="-20">
                <a:latin typeface="Calibri" panose="020F0502020204030204" pitchFamily="34" charset="0"/>
              </a:endParaRPr>
            </a:p>
          </p:txBody>
        </p:sp>
        <p:sp>
          <p:nvSpPr>
            <p:cNvPr id="79" name="OTLSHAPE_TB_00000000000000000000000000000000_TimescaleInterval2"/>
            <p:cNvSpPr txBox="1"/>
            <p:nvPr>
              <p:custDataLst>
                <p:tags r:id="rId11"/>
              </p:custDataLst>
            </p:nvPr>
          </p:nvSpPr>
          <p:spPr>
            <a:xfrm>
              <a:off x="1449499"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1939</a:t>
              </a:r>
              <a:endParaRPr lang="en-US" sz="1200" spc="-20" dirty="0">
                <a:latin typeface="Calibri" panose="020F0502020204030204" pitchFamily="34" charset="0"/>
              </a:endParaRPr>
            </a:p>
          </p:txBody>
        </p:sp>
        <p:sp>
          <p:nvSpPr>
            <p:cNvPr id="80" name="OTLSHAPE_TB_00000000000000000000000000000000_TimescaleInterval3"/>
            <p:cNvSpPr txBox="1"/>
            <p:nvPr>
              <p:custDataLst>
                <p:tags r:id="rId12"/>
              </p:custDataLst>
            </p:nvPr>
          </p:nvSpPr>
          <p:spPr>
            <a:xfrm>
              <a:off x="1844707"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1943</a:t>
              </a:r>
              <a:endParaRPr lang="en-US" sz="1200" spc="-20" dirty="0">
                <a:latin typeface="Calibri" panose="020F0502020204030204" pitchFamily="34" charset="0"/>
              </a:endParaRPr>
            </a:p>
          </p:txBody>
        </p:sp>
        <p:sp>
          <p:nvSpPr>
            <p:cNvPr id="81" name="OTLSHAPE_TB_00000000000000000000000000000000_TimescaleInterval4"/>
            <p:cNvSpPr txBox="1"/>
            <p:nvPr>
              <p:custDataLst>
                <p:tags r:id="rId13"/>
              </p:custDataLst>
            </p:nvPr>
          </p:nvSpPr>
          <p:spPr>
            <a:xfrm>
              <a:off x="2267744"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1957</a:t>
              </a:r>
              <a:endParaRPr lang="en-US" sz="1200" spc="-20" dirty="0">
                <a:latin typeface="Calibri" panose="020F0502020204030204" pitchFamily="34" charset="0"/>
              </a:endParaRPr>
            </a:p>
          </p:txBody>
        </p:sp>
        <p:sp>
          <p:nvSpPr>
            <p:cNvPr id="82" name="OTLSHAPE_TB_00000000000000000000000000000000_TimescaleInterval5"/>
            <p:cNvSpPr txBox="1"/>
            <p:nvPr>
              <p:custDataLst>
                <p:tags r:id="rId14"/>
              </p:custDataLst>
            </p:nvPr>
          </p:nvSpPr>
          <p:spPr>
            <a:xfrm>
              <a:off x="3203848"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1981</a:t>
              </a:r>
              <a:endParaRPr lang="en-US" sz="1200" spc="-20" dirty="0">
                <a:latin typeface="Calibri" panose="020F0502020204030204" pitchFamily="34" charset="0"/>
              </a:endParaRPr>
            </a:p>
          </p:txBody>
        </p:sp>
        <p:sp>
          <p:nvSpPr>
            <p:cNvPr id="83" name="OTLSHAPE_TB_00000000000000000000000000000000_TimescaleInterval6"/>
            <p:cNvSpPr txBox="1"/>
            <p:nvPr>
              <p:custDataLst>
                <p:tags r:id="rId15"/>
              </p:custDataLst>
            </p:nvPr>
          </p:nvSpPr>
          <p:spPr>
            <a:xfrm>
              <a:off x="3563888"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1983</a:t>
              </a:r>
              <a:endParaRPr lang="en-US" sz="1200" spc="-20" dirty="0">
                <a:latin typeface="Calibri" panose="020F0502020204030204" pitchFamily="34" charset="0"/>
              </a:endParaRPr>
            </a:p>
          </p:txBody>
        </p:sp>
        <p:sp>
          <p:nvSpPr>
            <p:cNvPr id="84" name="OTLSHAPE_TB_00000000000000000000000000000000_TimescaleInterval7"/>
            <p:cNvSpPr txBox="1"/>
            <p:nvPr>
              <p:custDataLst>
                <p:tags r:id="rId16"/>
              </p:custDataLst>
            </p:nvPr>
          </p:nvSpPr>
          <p:spPr>
            <a:xfrm>
              <a:off x="3923928"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1987</a:t>
              </a:r>
              <a:endParaRPr lang="en-US" sz="1200" spc="-20" dirty="0">
                <a:latin typeface="Calibri" panose="020F0502020204030204" pitchFamily="34" charset="0"/>
              </a:endParaRPr>
            </a:p>
          </p:txBody>
        </p:sp>
        <p:sp>
          <p:nvSpPr>
            <p:cNvPr id="85" name="OTLSHAPE_M_9264e1e25f62466b92a10a515539fa3b_Title"/>
            <p:cNvSpPr txBox="1"/>
            <p:nvPr>
              <p:custDataLst>
                <p:tags r:id="rId17"/>
              </p:custDataLst>
            </p:nvPr>
          </p:nvSpPr>
          <p:spPr>
            <a:xfrm>
              <a:off x="52845" y="4590375"/>
              <a:ext cx="2024428" cy="153888"/>
            </a:xfrm>
            <a:prstGeom prst="rect">
              <a:avLst/>
            </a:prstGeom>
            <a:noFill/>
          </p:spPr>
          <p:txBody>
            <a:bodyPr vert="horz" wrap="square" lIns="0" tIns="0" rIns="0" bIns="0" rtlCol="0" anchor="ctr" anchorCtr="0">
              <a:spAutoFit/>
            </a:bodyPr>
            <a:lstStyle/>
            <a:p>
              <a:pPr algn="ctr"/>
              <a:r>
                <a:rPr lang="it-IT" sz="1000" b="1" dirty="0" smtClean="0">
                  <a:latin typeface="Calibri" panose="020F0502020204030204" pitchFamily="34" charset="0"/>
                </a:rPr>
                <a:t>1903 - Il messaggio in codice Morse</a:t>
              </a:r>
              <a:endParaRPr lang="en-US" sz="1000" b="1" dirty="0">
                <a:latin typeface="Calibri" panose="020F0502020204030204" pitchFamily="34" charset="0"/>
              </a:endParaRPr>
            </a:p>
          </p:txBody>
        </p:sp>
        <p:sp>
          <p:nvSpPr>
            <p:cNvPr id="86" name="OTLSHAPE_M_9264e1e25f62466b92a10a515539fa3b_Shape"/>
            <p:cNvSpPr/>
            <p:nvPr>
              <p:custDataLst>
                <p:tags r:id="rId18"/>
              </p:custDataLst>
            </p:nvPr>
          </p:nvSpPr>
          <p:spPr>
            <a:xfrm flipV="1">
              <a:off x="730417" y="50812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7" name="OTLSHAPE_M_cbe37d0c242140ebbdae263e74d15070_Title"/>
            <p:cNvSpPr txBox="1"/>
            <p:nvPr>
              <p:custDataLst>
                <p:tags r:id="rId19"/>
              </p:custDataLst>
            </p:nvPr>
          </p:nvSpPr>
          <p:spPr>
            <a:xfrm>
              <a:off x="1134133" y="4767586"/>
              <a:ext cx="1447800" cy="307777"/>
            </a:xfrm>
            <a:prstGeom prst="rect">
              <a:avLst/>
            </a:prstGeom>
            <a:noFill/>
          </p:spPr>
          <p:txBody>
            <a:bodyPr vert="horz" wrap="square" lIns="0" tIns="0" rIns="0" bIns="0" rtlCol="0" anchor="ctr" anchorCtr="0">
              <a:spAutoFit/>
            </a:bodyPr>
            <a:lstStyle/>
            <a:p>
              <a:pPr algn="ctr"/>
              <a:r>
                <a:rPr lang="it-IT" sz="1000" b="1" spc="-4" dirty="0" smtClean="0">
                  <a:latin typeface="Calibri" panose="020F0502020204030204" pitchFamily="34" charset="0"/>
                </a:rPr>
                <a:t>1943 - Le schede elettorali francesi</a:t>
              </a:r>
              <a:endParaRPr lang="en-US" sz="1000" b="1" spc="-4" dirty="0">
                <a:latin typeface="Calibri" panose="020F0502020204030204" pitchFamily="34" charset="0"/>
              </a:endParaRPr>
            </a:p>
          </p:txBody>
        </p:sp>
        <p:sp>
          <p:nvSpPr>
            <p:cNvPr id="88" name="OTLSHAPE_M_cbe37d0c242140ebbdae263e74d15070_Shape"/>
            <p:cNvSpPr/>
            <p:nvPr>
              <p:custDataLst>
                <p:tags r:id="rId20"/>
              </p:custDataLst>
            </p:nvPr>
          </p:nvSpPr>
          <p:spPr>
            <a:xfrm flipV="1">
              <a:off x="1872957" y="50812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9" name="OTLSHAPE_M_f8ce024184224652bbf3050456bd997a_Title"/>
            <p:cNvSpPr txBox="1"/>
            <p:nvPr>
              <p:custDataLst>
                <p:tags r:id="rId21"/>
              </p:custDataLst>
            </p:nvPr>
          </p:nvSpPr>
          <p:spPr>
            <a:xfrm>
              <a:off x="2329260" y="4185521"/>
              <a:ext cx="1591523" cy="153888"/>
            </a:xfrm>
            <a:prstGeom prst="rect">
              <a:avLst/>
            </a:prstGeom>
            <a:noFill/>
          </p:spPr>
          <p:txBody>
            <a:bodyPr vert="horz" wrap="square" lIns="0" tIns="0" rIns="0" bIns="0" rtlCol="0" anchor="ctr" anchorCtr="0">
              <a:spAutoFit/>
            </a:bodyPr>
            <a:lstStyle/>
            <a:p>
              <a:pPr algn="ctr"/>
              <a:r>
                <a:rPr lang="it-IT" sz="1000" b="1" spc="-2" dirty="0" smtClean="0">
                  <a:latin typeface="Calibri" panose="020F0502020204030204" pitchFamily="34" charset="0"/>
                </a:rPr>
                <a:t>1980 – NCSS </a:t>
              </a:r>
              <a:r>
                <a:rPr lang="it-IT" sz="1000" b="1" spc="-2" dirty="0" err="1" smtClean="0">
                  <a:latin typeface="Calibri" panose="020F0502020204030204" pitchFamily="34" charset="0"/>
                </a:rPr>
                <a:t>Inc</a:t>
              </a:r>
              <a:r>
                <a:rPr lang="it-IT" sz="1000" b="1" spc="-2" dirty="0" smtClean="0">
                  <a:latin typeface="Calibri" panose="020F0502020204030204" pitchFamily="34" charset="0"/>
                </a:rPr>
                <a:t>.</a:t>
              </a:r>
              <a:endParaRPr lang="en-US" sz="1000" b="1" spc="-2" dirty="0">
                <a:latin typeface="Calibri" panose="020F0502020204030204" pitchFamily="34" charset="0"/>
              </a:endParaRPr>
            </a:p>
          </p:txBody>
        </p:sp>
        <p:sp>
          <p:nvSpPr>
            <p:cNvPr id="90" name="OTLSHAPE_M_f8ce024184224652bbf3050456bd997a_Shape"/>
            <p:cNvSpPr/>
            <p:nvPr>
              <p:custDataLst>
                <p:tags r:id="rId22"/>
              </p:custDataLst>
            </p:nvPr>
          </p:nvSpPr>
          <p:spPr>
            <a:xfrm flipV="1">
              <a:off x="3974297" y="503684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1" name="OTLSHAPE_M_33be3b76e6f54eedad9088d921a46499_Title"/>
            <p:cNvSpPr txBox="1"/>
            <p:nvPr>
              <p:custDataLst>
                <p:tags r:id="rId23"/>
              </p:custDataLst>
            </p:nvPr>
          </p:nvSpPr>
          <p:spPr>
            <a:xfrm>
              <a:off x="3151295" y="6215295"/>
              <a:ext cx="1150566" cy="310049"/>
            </a:xfrm>
            <a:prstGeom prst="rect">
              <a:avLst/>
            </a:prstGeom>
            <a:noFill/>
          </p:spPr>
          <p:txBody>
            <a:bodyPr vert="horz" wrap="square" lIns="0" tIns="0" rIns="0" bIns="0" rtlCol="0" anchor="ctr" anchorCtr="0">
              <a:spAutoFit/>
            </a:bodyPr>
            <a:lstStyle/>
            <a:p>
              <a:pPr algn="ctr"/>
              <a:r>
                <a:rPr lang="it-IT" sz="1000" b="1" dirty="0" smtClean="0">
                  <a:latin typeface="Calibri" panose="020F0502020204030204" pitchFamily="34" charset="0"/>
                </a:rPr>
                <a:t>1983 - Norme sulla sicurezza informatica</a:t>
              </a:r>
              <a:endParaRPr lang="en-US" sz="1000" b="1" dirty="0">
                <a:latin typeface="Calibri" panose="020F0502020204030204" pitchFamily="34" charset="0"/>
              </a:endParaRPr>
            </a:p>
          </p:txBody>
        </p:sp>
        <p:sp>
          <p:nvSpPr>
            <p:cNvPr id="92" name="OTLSHAPE_M_33be3b76e6f54eedad9088d921a46499_Shape"/>
            <p:cNvSpPr/>
            <p:nvPr>
              <p:custDataLst>
                <p:tags r:id="rId24"/>
              </p:custDataLst>
            </p:nvPr>
          </p:nvSpPr>
          <p:spPr>
            <a:xfrm flipV="1">
              <a:off x="8093511" y="50812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3" name="OTLSHAPE_M_4eb1d8df52b64f9594252f244360e102_Title"/>
            <p:cNvSpPr txBox="1"/>
            <p:nvPr>
              <p:custDataLst>
                <p:tags r:id="rId25"/>
              </p:custDataLst>
            </p:nvPr>
          </p:nvSpPr>
          <p:spPr>
            <a:xfrm>
              <a:off x="3847932" y="5775447"/>
              <a:ext cx="1066151" cy="307777"/>
            </a:xfrm>
            <a:prstGeom prst="rect">
              <a:avLst/>
            </a:prstGeom>
            <a:noFill/>
          </p:spPr>
          <p:txBody>
            <a:bodyPr vert="horz" wrap="square" lIns="0" tIns="0" rIns="0" bIns="0" rtlCol="0" anchor="ctr" anchorCtr="0">
              <a:spAutoFit/>
            </a:bodyPr>
            <a:lstStyle/>
            <a:p>
              <a:pPr algn="ctr"/>
              <a:r>
                <a:rPr lang="en-US" sz="1000" b="1" spc="-6" dirty="0" smtClean="0">
                  <a:latin typeface="Calibri" panose="020F0502020204030204" pitchFamily="34" charset="0"/>
                </a:rPr>
                <a:t>1988 - </a:t>
              </a:r>
              <a:r>
                <a:rPr lang="en-US" sz="1000" b="1" spc="-6" dirty="0" err="1" smtClean="0">
                  <a:latin typeface="Calibri" panose="020F0502020204030204" pitchFamily="34" charset="0"/>
                </a:rPr>
                <a:t>L'attacco</a:t>
              </a:r>
              <a:r>
                <a:rPr lang="en-US" sz="1000" b="1" spc="-6" dirty="0" smtClean="0">
                  <a:latin typeface="Calibri" panose="020F0502020204030204" pitchFamily="34" charset="0"/>
                </a:rPr>
                <a:t> ad ARPANET</a:t>
              </a:r>
              <a:endParaRPr lang="en-US" sz="1000" b="1" spc="-6" dirty="0">
                <a:latin typeface="Calibri" panose="020F0502020204030204" pitchFamily="34" charset="0"/>
              </a:endParaRPr>
            </a:p>
          </p:txBody>
        </p:sp>
        <p:sp>
          <p:nvSpPr>
            <p:cNvPr id="94" name="OTLSHAPE_M_4eb1d8df52b64f9594252f244360e102_Shape"/>
            <p:cNvSpPr/>
            <p:nvPr>
              <p:custDataLst>
                <p:tags r:id="rId26"/>
              </p:custDataLst>
            </p:nvPr>
          </p:nvSpPr>
          <p:spPr>
            <a:xfrm flipV="1">
              <a:off x="8093511" y="50812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5" name="OTLSHAPE_M_87ea61868af142359a531cef2658a059_Shape"/>
            <p:cNvSpPr/>
            <p:nvPr>
              <p:custDataLst>
                <p:tags r:id="rId27"/>
              </p:custDataLst>
            </p:nvPr>
          </p:nvSpPr>
          <p:spPr>
            <a:xfrm flipV="1">
              <a:off x="7547604" y="5045310"/>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6" name="OTLSHAPE_M_54b495a50c83404382005ca470cdcefe_Title"/>
            <p:cNvSpPr txBox="1"/>
            <p:nvPr>
              <p:custDataLst>
                <p:tags r:id="rId28"/>
              </p:custDataLst>
            </p:nvPr>
          </p:nvSpPr>
          <p:spPr>
            <a:xfrm>
              <a:off x="4550221" y="3789040"/>
              <a:ext cx="1257300" cy="465074"/>
            </a:xfrm>
            <a:prstGeom prst="rect">
              <a:avLst/>
            </a:prstGeom>
            <a:noFill/>
          </p:spPr>
          <p:txBody>
            <a:bodyPr vert="horz" wrap="square" lIns="0" tIns="0" rIns="0" bIns="0" rtlCol="0" anchor="ctr" anchorCtr="0">
              <a:spAutoFit/>
            </a:bodyPr>
            <a:lstStyle/>
            <a:p>
              <a:pPr algn="ctr"/>
              <a:r>
                <a:rPr lang="it-IT" sz="1000" b="1" dirty="0" smtClean="0">
                  <a:latin typeface="Calibri" panose="020F0502020204030204" pitchFamily="34" charset="0"/>
                </a:rPr>
                <a:t>1999 - Il programma di protezione del governo statunitense</a:t>
              </a:r>
              <a:endParaRPr lang="en-US" sz="1000" b="1" dirty="0">
                <a:latin typeface="Calibri" panose="020F0502020204030204" pitchFamily="34" charset="0"/>
              </a:endParaRPr>
            </a:p>
          </p:txBody>
        </p:sp>
        <p:sp>
          <p:nvSpPr>
            <p:cNvPr id="97" name="OTLSHAPE_M_54b495a50c83404382005ca470cdcefe_Shape"/>
            <p:cNvSpPr/>
            <p:nvPr>
              <p:custDataLst>
                <p:tags r:id="rId29"/>
              </p:custDataLst>
            </p:nvPr>
          </p:nvSpPr>
          <p:spPr>
            <a:xfrm flipV="1">
              <a:off x="5064571" y="50177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8" name="OTLSHAPE_M_357fe7b7022e46dcae056747a2f26978_Title"/>
            <p:cNvSpPr txBox="1"/>
            <p:nvPr>
              <p:custDataLst>
                <p:tags r:id="rId30"/>
              </p:custDataLst>
            </p:nvPr>
          </p:nvSpPr>
          <p:spPr>
            <a:xfrm>
              <a:off x="5125705" y="5918897"/>
              <a:ext cx="901700" cy="155025"/>
            </a:xfrm>
            <a:prstGeom prst="rect">
              <a:avLst/>
            </a:prstGeom>
            <a:noFill/>
          </p:spPr>
          <p:txBody>
            <a:bodyPr vert="horz" wrap="square" lIns="0" tIns="0" rIns="0" bIns="0" rtlCol="0" anchor="ctr" anchorCtr="0">
              <a:spAutoFit/>
            </a:bodyPr>
            <a:lstStyle/>
            <a:p>
              <a:r>
                <a:rPr lang="en-US" sz="1000" b="1" spc="-8" dirty="0" smtClean="0">
                  <a:latin typeface="Calibri" panose="020F0502020204030204" pitchFamily="34" charset="0"/>
                </a:rPr>
                <a:t>2000 - ILOVEYOU</a:t>
              </a:r>
              <a:endParaRPr lang="en-US" sz="1000" b="1" spc="-8" dirty="0">
                <a:latin typeface="Calibri" panose="020F0502020204030204" pitchFamily="34" charset="0"/>
              </a:endParaRPr>
            </a:p>
          </p:txBody>
        </p:sp>
        <p:sp>
          <p:nvSpPr>
            <p:cNvPr id="99" name="OTLSHAPE_M_ee8d3bbfd0a446fdb4e829274d5c1a7e_Title"/>
            <p:cNvSpPr txBox="1"/>
            <p:nvPr>
              <p:custDataLst>
                <p:tags r:id="rId31"/>
              </p:custDataLst>
            </p:nvPr>
          </p:nvSpPr>
          <p:spPr>
            <a:xfrm>
              <a:off x="5752149" y="6169728"/>
              <a:ext cx="1397000" cy="155025"/>
            </a:xfrm>
            <a:prstGeom prst="rect">
              <a:avLst/>
            </a:prstGeom>
            <a:noFill/>
          </p:spPr>
          <p:txBody>
            <a:bodyPr vert="horz" wrap="square" lIns="0" tIns="0" rIns="0" bIns="0" rtlCol="0" anchor="ctr" anchorCtr="0">
              <a:spAutoFit/>
            </a:bodyPr>
            <a:lstStyle/>
            <a:p>
              <a:pPr algn="ctr"/>
              <a:r>
                <a:rPr lang="en-US" sz="1000" b="1" spc="-10" dirty="0" smtClean="0">
                  <a:latin typeface="Calibri" panose="020F0502020204030204" pitchFamily="34" charset="0"/>
                </a:rPr>
                <a:t>2010 - YouTube</a:t>
              </a:r>
              <a:endParaRPr lang="en-US" sz="1000" b="1" spc="-10" dirty="0">
                <a:latin typeface="Calibri" panose="020F0502020204030204" pitchFamily="34" charset="0"/>
              </a:endParaRPr>
            </a:p>
          </p:txBody>
        </p:sp>
        <p:sp>
          <p:nvSpPr>
            <p:cNvPr id="100" name="OTLSHAPE_M_0cfc9d02a422453a86c55343d0921604_Title"/>
            <p:cNvSpPr txBox="1"/>
            <p:nvPr>
              <p:custDataLst>
                <p:tags r:id="rId32"/>
              </p:custDataLst>
            </p:nvPr>
          </p:nvSpPr>
          <p:spPr>
            <a:xfrm>
              <a:off x="6158230" y="4256711"/>
              <a:ext cx="1320800" cy="155025"/>
            </a:xfrm>
            <a:prstGeom prst="rect">
              <a:avLst/>
            </a:prstGeom>
            <a:noFill/>
          </p:spPr>
          <p:txBody>
            <a:bodyPr vert="horz" wrap="square" lIns="0" tIns="0" rIns="0" bIns="0" rtlCol="0" anchor="ctr" anchorCtr="0">
              <a:spAutoFit/>
            </a:bodyPr>
            <a:lstStyle/>
            <a:p>
              <a:pPr algn="ctr"/>
              <a:r>
                <a:rPr lang="en-US" sz="1000" b="1" spc="-6" dirty="0" smtClean="0">
                  <a:latin typeface="Calibri" panose="020F0502020204030204" pitchFamily="34" charset="0"/>
                </a:rPr>
                <a:t>2013 - Tumblr</a:t>
              </a:r>
              <a:endParaRPr lang="en-US" sz="1000" b="1" spc="-6" dirty="0">
                <a:latin typeface="Calibri" panose="020F0502020204030204" pitchFamily="34" charset="0"/>
              </a:endParaRPr>
            </a:p>
          </p:txBody>
        </p:sp>
        <p:sp>
          <p:nvSpPr>
            <p:cNvPr id="101" name="OTLSHAPE_M_2c2b0e0a011442f7b4fbe1a655f0f92a_Title"/>
            <p:cNvSpPr txBox="1"/>
            <p:nvPr>
              <p:custDataLst>
                <p:tags r:id="rId33"/>
              </p:custDataLst>
            </p:nvPr>
          </p:nvSpPr>
          <p:spPr>
            <a:xfrm>
              <a:off x="6667078" y="5829786"/>
              <a:ext cx="1264554" cy="310049"/>
            </a:xfrm>
            <a:prstGeom prst="rect">
              <a:avLst/>
            </a:prstGeom>
            <a:noFill/>
          </p:spPr>
          <p:txBody>
            <a:bodyPr vert="horz" wrap="square" lIns="0" tIns="0" rIns="0" bIns="0" rtlCol="0" anchor="ctr" anchorCtr="0">
              <a:spAutoFit/>
            </a:bodyPr>
            <a:lstStyle/>
            <a:p>
              <a:pPr algn="ctr"/>
              <a:r>
                <a:rPr lang="it-IT" sz="1000" b="1" dirty="0" smtClean="0">
                  <a:latin typeface="Calibri" panose="020F0502020204030204" pitchFamily="34" charset="0"/>
                </a:rPr>
                <a:t>2015 - Furti di identità negli Stati Uniti</a:t>
              </a:r>
              <a:endParaRPr lang="en-US" sz="1000" b="1" dirty="0">
                <a:latin typeface="Calibri" panose="020F0502020204030204" pitchFamily="34" charset="0"/>
              </a:endParaRPr>
            </a:p>
          </p:txBody>
        </p:sp>
        <p:sp>
          <p:nvSpPr>
            <p:cNvPr id="102" name="OTLSHAPE_M_3d140a17361642f989873cb6ea6ec00b_Title"/>
            <p:cNvSpPr txBox="1"/>
            <p:nvPr>
              <p:custDataLst>
                <p:tags r:id="rId34"/>
              </p:custDataLst>
            </p:nvPr>
          </p:nvSpPr>
          <p:spPr>
            <a:xfrm>
              <a:off x="7210635" y="4762597"/>
              <a:ext cx="863600" cy="307777"/>
            </a:xfrm>
            <a:prstGeom prst="rect">
              <a:avLst/>
            </a:prstGeom>
            <a:noFill/>
          </p:spPr>
          <p:txBody>
            <a:bodyPr vert="horz" wrap="square" lIns="0" tIns="0" rIns="0" bIns="0" rtlCol="0" anchor="ctr" anchorCtr="0">
              <a:spAutoFit/>
            </a:bodyPr>
            <a:lstStyle/>
            <a:p>
              <a:r>
                <a:rPr lang="en-US" sz="1000" b="1" spc="-4" dirty="0" smtClean="0">
                  <a:latin typeface="Calibri" panose="020F0502020204030204" pitchFamily="34" charset="0"/>
                </a:rPr>
                <a:t>2016 - WikiLeaks</a:t>
              </a:r>
              <a:endParaRPr lang="en-US" sz="1000" b="1" spc="-4" dirty="0">
                <a:latin typeface="Calibri" panose="020F0502020204030204" pitchFamily="34" charset="0"/>
              </a:endParaRPr>
            </a:p>
          </p:txBody>
        </p:sp>
        <p:sp>
          <p:nvSpPr>
            <p:cNvPr id="103" name="OTLSHAPE_M_44a0ea1ccbda4af0bbafee1d5edb333c_Title"/>
            <p:cNvSpPr txBox="1"/>
            <p:nvPr>
              <p:custDataLst>
                <p:tags r:id="rId35"/>
              </p:custDataLst>
            </p:nvPr>
          </p:nvSpPr>
          <p:spPr>
            <a:xfrm>
              <a:off x="1047333" y="5743185"/>
              <a:ext cx="1105586" cy="307777"/>
            </a:xfrm>
            <a:prstGeom prst="rect">
              <a:avLst/>
            </a:prstGeom>
            <a:noFill/>
          </p:spPr>
          <p:txBody>
            <a:bodyPr vert="horz" wrap="square" lIns="0" tIns="0" rIns="0" bIns="0" rtlCol="0" anchor="ctr" anchorCtr="0">
              <a:spAutoFit/>
            </a:bodyPr>
            <a:lstStyle/>
            <a:p>
              <a:pPr algn="ctr"/>
              <a:r>
                <a:rPr lang="it-IT" sz="1000" b="1" spc="-4" dirty="0" smtClean="0">
                  <a:latin typeface="Calibri" panose="020F0502020204030204" pitchFamily="34" charset="0"/>
                </a:rPr>
                <a:t>1939 - Alan </a:t>
              </a:r>
              <a:r>
                <a:rPr lang="it-IT" sz="1000" b="1" spc="-4" dirty="0" err="1" smtClean="0">
                  <a:latin typeface="Calibri" panose="020F0502020204030204" pitchFamily="34" charset="0"/>
                </a:rPr>
                <a:t>Turing</a:t>
              </a:r>
              <a:r>
                <a:rPr lang="it-IT" sz="1000" b="1" spc="-4" dirty="0">
                  <a:latin typeface="Calibri" panose="020F0502020204030204" pitchFamily="34" charset="0"/>
                </a:rPr>
                <a:t/>
              </a:r>
              <a:br>
                <a:rPr lang="it-IT" sz="1000" b="1" spc="-4" dirty="0">
                  <a:latin typeface="Calibri" panose="020F0502020204030204" pitchFamily="34" charset="0"/>
                </a:rPr>
              </a:br>
              <a:r>
                <a:rPr lang="it-IT" sz="1000" b="1" spc="-4" dirty="0" smtClean="0">
                  <a:latin typeface="Calibri" panose="020F0502020204030204" pitchFamily="34" charset="0"/>
                </a:rPr>
                <a:t>e la "bomba"</a:t>
              </a:r>
              <a:endParaRPr lang="en-US" sz="1000" b="1" spc="-4" dirty="0">
                <a:latin typeface="Calibri" panose="020F0502020204030204" pitchFamily="34" charset="0"/>
              </a:endParaRPr>
            </a:p>
          </p:txBody>
        </p:sp>
        <p:sp>
          <p:nvSpPr>
            <p:cNvPr id="104" name="OTLSHAPE_M_44a0ea1ccbda4af0bbafee1d5edb333c_Shape"/>
            <p:cNvSpPr/>
            <p:nvPr>
              <p:custDataLst>
                <p:tags r:id="rId36"/>
              </p:custDataLst>
            </p:nvPr>
          </p:nvSpPr>
          <p:spPr>
            <a:xfrm>
              <a:off x="1485931" y="54622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5" name="OTLSHAPE_M_0f09645830714ae2ac4bc5fe5a47fe88_Title"/>
            <p:cNvSpPr txBox="1"/>
            <p:nvPr>
              <p:custDataLst>
                <p:tags r:id="rId37"/>
              </p:custDataLst>
            </p:nvPr>
          </p:nvSpPr>
          <p:spPr>
            <a:xfrm>
              <a:off x="1931362" y="6092216"/>
              <a:ext cx="977900" cy="155025"/>
            </a:xfrm>
            <a:prstGeom prst="rect">
              <a:avLst/>
            </a:prstGeom>
            <a:noFill/>
          </p:spPr>
          <p:txBody>
            <a:bodyPr vert="horz" wrap="square" lIns="0" tIns="0" rIns="0" bIns="0" rtlCol="0" anchor="ctr" anchorCtr="0">
              <a:spAutoFit/>
            </a:bodyPr>
            <a:lstStyle/>
            <a:p>
              <a:pPr algn="ctr"/>
              <a:r>
                <a:rPr lang="en-US" sz="1000" b="1" spc="-2" dirty="0" smtClean="0">
                  <a:latin typeface="Calibri" panose="020F0502020204030204" pitchFamily="34" charset="0"/>
                </a:rPr>
                <a:t>1957 - Il phreaking</a:t>
              </a:r>
              <a:endParaRPr lang="en-US" sz="1000" b="1" spc="-2" dirty="0">
                <a:latin typeface="Calibri" panose="020F0502020204030204" pitchFamily="34" charset="0"/>
              </a:endParaRPr>
            </a:p>
          </p:txBody>
        </p:sp>
        <p:sp>
          <p:nvSpPr>
            <p:cNvPr id="106" name="OTLSHAPE_M_0f09645830714ae2ac4bc5fe5a47fe88_Shape"/>
            <p:cNvSpPr/>
            <p:nvPr>
              <p:custDataLst>
                <p:tags r:id="rId38"/>
              </p:custDataLst>
            </p:nvPr>
          </p:nvSpPr>
          <p:spPr>
            <a:xfrm>
              <a:off x="2317349" y="54622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7" name="OTLSHAPE_M_6e5d1c805f1644b8bf67b89c5e886b3b_Title"/>
            <p:cNvSpPr txBox="1"/>
            <p:nvPr>
              <p:custDataLst>
                <p:tags r:id="rId39"/>
              </p:custDataLst>
            </p:nvPr>
          </p:nvSpPr>
          <p:spPr>
            <a:xfrm>
              <a:off x="2931494" y="4715328"/>
              <a:ext cx="904714" cy="307777"/>
            </a:xfrm>
            <a:prstGeom prst="rect">
              <a:avLst/>
            </a:prstGeom>
            <a:noFill/>
          </p:spPr>
          <p:txBody>
            <a:bodyPr vert="horz" wrap="square" lIns="0" tIns="0" rIns="0" bIns="0" rtlCol="0" anchor="ctr" anchorCtr="0">
              <a:spAutoFit/>
            </a:bodyPr>
            <a:lstStyle/>
            <a:p>
              <a:pPr algn="ctr"/>
              <a:r>
                <a:rPr lang="en-US" sz="1000" b="1" spc="-2" dirty="0" smtClean="0">
                  <a:latin typeface="Calibri" panose="020F0502020204030204" pitchFamily="34" charset="0"/>
                </a:rPr>
                <a:t>1981 - Il primo </a:t>
              </a:r>
              <a:r>
                <a:rPr lang="en-US" sz="1000" b="1" spc="-2" dirty="0" err="1" smtClean="0">
                  <a:latin typeface="Calibri" panose="020F0502020204030204" pitchFamily="34" charset="0"/>
                </a:rPr>
                <a:t>craking</a:t>
              </a:r>
              <a:endParaRPr lang="en-US" sz="1000" b="1" spc="-2" dirty="0">
                <a:latin typeface="Calibri" panose="020F0502020204030204" pitchFamily="34" charset="0"/>
              </a:endParaRPr>
            </a:p>
          </p:txBody>
        </p:sp>
        <p:sp>
          <p:nvSpPr>
            <p:cNvPr id="108" name="OTLSHAPE_M_6e5d1c805f1644b8bf67b89c5e886b3b_Shape"/>
            <p:cNvSpPr/>
            <p:nvPr>
              <p:custDataLst>
                <p:tags r:id="rId40"/>
              </p:custDataLst>
            </p:nvPr>
          </p:nvSpPr>
          <p:spPr>
            <a:xfrm>
              <a:off x="5462255" y="5526945"/>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9" name="OTLSHAPE_M_8aecbe4b6fab460791e1b8c0aade3f6c_Title"/>
            <p:cNvSpPr txBox="1"/>
            <p:nvPr>
              <p:custDataLst>
                <p:tags r:id="rId41"/>
              </p:custDataLst>
            </p:nvPr>
          </p:nvSpPr>
          <p:spPr>
            <a:xfrm>
              <a:off x="3447247" y="4519049"/>
              <a:ext cx="1282700" cy="155025"/>
            </a:xfrm>
            <a:prstGeom prst="rect">
              <a:avLst/>
            </a:prstGeom>
            <a:noFill/>
          </p:spPr>
          <p:txBody>
            <a:bodyPr vert="horz" wrap="square" lIns="0" tIns="0" rIns="0" bIns="0" rtlCol="0" anchor="ctr" anchorCtr="0">
              <a:spAutoFit/>
            </a:bodyPr>
            <a:lstStyle/>
            <a:p>
              <a:pPr algn="ctr"/>
              <a:r>
                <a:rPr lang="en-US" sz="1000" b="1" spc="-4" dirty="0" smtClean="0">
                  <a:latin typeface="Calibri" panose="020F0502020204030204" pitchFamily="34" charset="0"/>
                </a:rPr>
                <a:t>1987 - </a:t>
              </a:r>
              <a:r>
                <a:rPr lang="en-US" sz="1000" b="1" spc="-4" dirty="0" err="1" smtClean="0">
                  <a:latin typeface="Calibri" panose="020F0502020204030204" pitchFamily="34" charset="0"/>
                </a:rPr>
                <a:t>L'albero</a:t>
              </a:r>
              <a:r>
                <a:rPr lang="en-US" sz="1000" b="1" spc="-4" dirty="0" smtClean="0">
                  <a:latin typeface="Calibri" panose="020F0502020204030204" pitchFamily="34" charset="0"/>
                </a:rPr>
                <a:t> di </a:t>
              </a:r>
              <a:r>
                <a:rPr lang="en-US" sz="1000" b="1" spc="-4" dirty="0" err="1" smtClean="0">
                  <a:latin typeface="Calibri" panose="020F0502020204030204" pitchFamily="34" charset="0"/>
                </a:rPr>
                <a:t>Natale</a:t>
              </a:r>
              <a:endParaRPr lang="en-US" sz="1000" b="1" spc="-4" dirty="0">
                <a:latin typeface="Calibri" panose="020F0502020204030204" pitchFamily="34" charset="0"/>
              </a:endParaRPr>
            </a:p>
          </p:txBody>
        </p:sp>
        <p:sp>
          <p:nvSpPr>
            <p:cNvPr id="110" name="OTLSHAPE_M_8aecbe4b6fab460791e1b8c0aade3f6c_Shape"/>
            <p:cNvSpPr/>
            <p:nvPr>
              <p:custDataLst>
                <p:tags r:id="rId42"/>
              </p:custDataLst>
            </p:nvPr>
          </p:nvSpPr>
          <p:spPr>
            <a:xfrm>
              <a:off x="6336349" y="54876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1" name="OTLSHAPE_M_f8ce024184224652bbf3050456bd997a_Shape"/>
            <p:cNvSpPr/>
            <p:nvPr>
              <p:custDataLst>
                <p:tags r:id="rId43"/>
              </p:custDataLst>
            </p:nvPr>
          </p:nvSpPr>
          <p:spPr>
            <a:xfrm flipV="1">
              <a:off x="3233564" y="5085080"/>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 name="OTLSHAPE_M_6e5d1c805f1644b8bf67b89c5e886b3b_Shape"/>
            <p:cNvSpPr/>
            <p:nvPr>
              <p:custDataLst>
                <p:tags r:id="rId44"/>
              </p:custDataLst>
            </p:nvPr>
          </p:nvSpPr>
          <p:spPr>
            <a:xfrm>
              <a:off x="3622130" y="54622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 name="OTLSHAPE_TB_00000000000000000000000000000000_TimescaleInterval7"/>
            <p:cNvSpPr txBox="1"/>
            <p:nvPr>
              <p:custDataLst>
                <p:tags r:id="rId45"/>
              </p:custDataLst>
            </p:nvPr>
          </p:nvSpPr>
          <p:spPr>
            <a:xfrm>
              <a:off x="4257811"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1988</a:t>
              </a:r>
              <a:endParaRPr lang="en-US" sz="1200" spc="-20" dirty="0">
                <a:latin typeface="Calibri" panose="020F0502020204030204" pitchFamily="34" charset="0"/>
              </a:endParaRPr>
            </a:p>
          </p:txBody>
        </p:sp>
        <p:sp>
          <p:nvSpPr>
            <p:cNvPr id="114" name="OTLSHAPE_M_6e5d1c805f1644b8bf67b89c5e886b3b_Shape"/>
            <p:cNvSpPr/>
            <p:nvPr>
              <p:custDataLst>
                <p:tags r:id="rId46"/>
              </p:custDataLst>
            </p:nvPr>
          </p:nvSpPr>
          <p:spPr>
            <a:xfrm>
              <a:off x="4305365" y="5518752"/>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5" name="OTLSHAPE_TB_00000000000000000000000000000000_TimescaleInterval8 - 1"/>
            <p:cNvSpPr txBox="1"/>
            <p:nvPr>
              <p:custDataLst>
                <p:tags r:id="rId47"/>
              </p:custDataLst>
            </p:nvPr>
          </p:nvSpPr>
          <p:spPr>
            <a:xfrm>
              <a:off x="5049899"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1999</a:t>
              </a:r>
              <a:endParaRPr lang="en-US" sz="1200" spc="-20" dirty="0">
                <a:latin typeface="Calibri" panose="020F0502020204030204" pitchFamily="34" charset="0"/>
              </a:endParaRPr>
            </a:p>
          </p:txBody>
        </p:sp>
        <p:sp>
          <p:nvSpPr>
            <p:cNvPr id="116" name="OTLSHAPE_TB_00000000000000000000000000000000_TimescaleInterval8 - 2"/>
            <p:cNvSpPr txBox="1"/>
            <p:nvPr>
              <p:custDataLst>
                <p:tags r:id="rId48"/>
              </p:custDataLst>
            </p:nvPr>
          </p:nvSpPr>
          <p:spPr>
            <a:xfrm>
              <a:off x="5410568"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2000</a:t>
              </a:r>
            </a:p>
          </p:txBody>
        </p:sp>
        <p:sp>
          <p:nvSpPr>
            <p:cNvPr id="117" name="OTLSHAPE_TB_00000000000000000000000000000000_TimescaleInterval8 - 4"/>
            <p:cNvSpPr txBox="1"/>
            <p:nvPr>
              <p:custDataLst>
                <p:tags r:id="rId49"/>
              </p:custDataLst>
            </p:nvPr>
          </p:nvSpPr>
          <p:spPr>
            <a:xfrm>
              <a:off x="6274035"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2010</a:t>
              </a:r>
            </a:p>
          </p:txBody>
        </p:sp>
        <p:sp>
          <p:nvSpPr>
            <p:cNvPr id="118" name="OTLSHAPE_TB_00000000000000000000000000000000_TimescaleInterval8 - 5"/>
            <p:cNvSpPr txBox="1"/>
            <p:nvPr>
              <p:custDataLst>
                <p:tags r:id="rId50"/>
              </p:custDataLst>
            </p:nvPr>
          </p:nvSpPr>
          <p:spPr>
            <a:xfrm>
              <a:off x="6660232"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2013</a:t>
              </a:r>
            </a:p>
          </p:txBody>
        </p:sp>
        <p:sp>
          <p:nvSpPr>
            <p:cNvPr id="119" name="OTLSHAPE_TB_00000000000000000000000000000000_TimescaleInterval8 - 6"/>
            <p:cNvSpPr txBox="1"/>
            <p:nvPr>
              <p:custDataLst>
                <p:tags r:id="rId51"/>
              </p:custDataLst>
            </p:nvPr>
          </p:nvSpPr>
          <p:spPr>
            <a:xfrm>
              <a:off x="7092280"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2015</a:t>
              </a:r>
            </a:p>
          </p:txBody>
        </p:sp>
        <p:sp>
          <p:nvSpPr>
            <p:cNvPr id="120" name="OTLSHAPE_TB_00000000000000000000000000000000_TimescaleInterval8 - 7"/>
            <p:cNvSpPr txBox="1"/>
            <p:nvPr>
              <p:custDataLst>
                <p:tags r:id="rId52"/>
              </p:custDataLst>
            </p:nvPr>
          </p:nvSpPr>
          <p:spPr>
            <a:xfrm>
              <a:off x="7524328"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2016</a:t>
              </a:r>
            </a:p>
          </p:txBody>
        </p:sp>
        <p:sp>
          <p:nvSpPr>
            <p:cNvPr id="121" name="OTLSHAPE_TB_00000000000000000000000000000000_TimescaleInterval8 - 8"/>
            <p:cNvSpPr txBox="1"/>
            <p:nvPr>
              <p:custDataLst>
                <p:tags r:id="rId53"/>
              </p:custDataLst>
            </p:nvPr>
          </p:nvSpPr>
          <p:spPr>
            <a:xfrm>
              <a:off x="8074235"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2017</a:t>
              </a:r>
            </a:p>
          </p:txBody>
        </p:sp>
        <p:sp>
          <p:nvSpPr>
            <p:cNvPr id="122" name="OTLSHAPE_M_d4e6e796d1d3492bbed0ac9a7c100ca9_Shape"/>
            <p:cNvSpPr/>
            <p:nvPr>
              <p:custDataLst>
                <p:tags r:id="rId54"/>
              </p:custDataLst>
            </p:nvPr>
          </p:nvSpPr>
          <p:spPr>
            <a:xfrm flipV="1">
              <a:off x="2837159" y="5058868"/>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3" name="OTLSHAPE_TB_00000000000000000000000000000000_TimescaleInterval8"/>
            <p:cNvSpPr txBox="1"/>
            <p:nvPr>
              <p:custDataLst>
                <p:tags r:id="rId55"/>
              </p:custDataLst>
            </p:nvPr>
          </p:nvSpPr>
          <p:spPr>
            <a:xfrm>
              <a:off x="2792089" y="5309897"/>
              <a:ext cx="314189" cy="177800"/>
            </a:xfrm>
            <a:prstGeom prst="rect">
              <a:avLst/>
            </a:prstGeom>
            <a:noFill/>
          </p:spPr>
          <p:txBody>
            <a:bodyPr vert="horz" wrap="none" lIns="0" tIns="0" rIns="0" bIns="0" rtlCol="0" anchor="ctr" anchorCtr="0">
              <a:noAutofit/>
            </a:bodyPr>
            <a:lstStyle/>
            <a:p>
              <a:r>
                <a:rPr lang="en-US" sz="1200" spc="-20" dirty="0" smtClean="0">
                  <a:latin typeface="Calibri" panose="020F0502020204030204" pitchFamily="34" charset="0"/>
                </a:rPr>
                <a:t>1980</a:t>
              </a:r>
              <a:endParaRPr lang="en-US" sz="1200" spc="-20" dirty="0">
                <a:latin typeface="Calibri" panose="020F0502020204030204" pitchFamily="34" charset="0"/>
              </a:endParaRPr>
            </a:p>
          </p:txBody>
        </p:sp>
        <p:sp>
          <p:nvSpPr>
            <p:cNvPr id="124" name="OTLSHAPE_M_d4e6e796d1d3492bbed0ac9a7c100ca9_Shape"/>
            <p:cNvSpPr/>
            <p:nvPr>
              <p:custDataLst>
                <p:tags r:id="rId56"/>
              </p:custDataLst>
            </p:nvPr>
          </p:nvSpPr>
          <p:spPr>
            <a:xfrm flipV="1">
              <a:off x="6705673" y="503684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5" name="OTLSHAPE_M_8aecbe4b6fab460791e1b8c0aade3f6c_Shape"/>
            <p:cNvSpPr/>
            <p:nvPr>
              <p:custDataLst>
                <p:tags r:id="rId57"/>
              </p:custDataLst>
            </p:nvPr>
          </p:nvSpPr>
          <p:spPr>
            <a:xfrm>
              <a:off x="7155662" y="5525797"/>
              <a:ext cx="228600" cy="254000"/>
            </a:xfrm>
            <a:prstGeom prst="triangle">
              <a:avLst/>
            </a:prstGeom>
            <a:solidFill>
              <a:srgbClr val="B20E12"/>
            </a:solidFill>
            <a:ln w="25400" cap="flat" cmpd="sng" algn="ctr">
              <a:noFill/>
              <a:prstDash val="solid"/>
            </a:ln>
            <a:effectLst>
              <a:outerShdw>
                <a:scrgbClr r="0" g="0" b="0">
                  <a:alpha val="50000"/>
                </a:scrgbClr>
              </a:outerShdw>
            </a:effectLst>
            <a:extLst>
              <a:ext uri="{91240B29-F687-4F45-9708-019B960494DF}">
                <a14:hiddenLine xmlns:a14="http://schemas.microsoft.com/office/drawing/2010/main" w="25400" cap="flat" cmpd="sng" algn="ctr">
                  <a:solidFill>
                    <a:schemeClr val="accent1">
                      <a:shade val="50000"/>
                    </a:schemeClr>
                  </a:solidFill>
                  <a:prstDash val="solid"/>
                </a14:hiddenLine>
              </a:ex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6" name="OTLSHAPE_M_d4e6e796d1d3492bbed0ac9a7c100ca9_Title"/>
            <p:cNvSpPr txBox="1"/>
            <p:nvPr>
              <p:custDataLst>
                <p:tags r:id="rId58"/>
              </p:custDataLst>
            </p:nvPr>
          </p:nvSpPr>
          <p:spPr>
            <a:xfrm>
              <a:off x="7523712" y="4296364"/>
              <a:ext cx="1333500" cy="307777"/>
            </a:xfrm>
            <a:prstGeom prst="rect">
              <a:avLst/>
            </a:prstGeom>
            <a:noFill/>
          </p:spPr>
          <p:txBody>
            <a:bodyPr vert="horz" wrap="square" lIns="0" tIns="0" rIns="0" bIns="0" rtlCol="0" anchor="ctr" anchorCtr="0">
              <a:spAutoFit/>
            </a:bodyPr>
            <a:lstStyle/>
            <a:p>
              <a:pPr algn="ctr"/>
              <a:r>
                <a:rPr lang="en-US" sz="1000" b="1" spc="-6" dirty="0" smtClean="0">
                  <a:latin typeface="Calibri" panose="020F0502020204030204" pitchFamily="34" charset="0"/>
                </a:rPr>
                <a:t>2017 – </a:t>
              </a:r>
              <a:r>
                <a:rPr lang="en-US" sz="1000" b="1" spc="-6" dirty="0" err="1" smtClean="0">
                  <a:latin typeface="Calibri" panose="020F0502020204030204" pitchFamily="34" charset="0"/>
                </a:rPr>
                <a:t>WannaCry</a:t>
              </a:r>
              <a:r>
                <a:rPr lang="en-US" sz="1000" b="1" spc="-6" dirty="0" smtClean="0">
                  <a:latin typeface="Calibri" panose="020F0502020204030204" pitchFamily="34" charset="0"/>
                </a:rPr>
                <a:t/>
              </a:r>
              <a:br>
                <a:rPr lang="en-US" sz="1000" b="1" spc="-6" dirty="0" smtClean="0">
                  <a:latin typeface="Calibri" panose="020F0502020204030204" pitchFamily="34" charset="0"/>
                </a:rPr>
              </a:br>
              <a:r>
                <a:rPr lang="en-US" sz="1000" b="1" spc="-6" dirty="0" smtClean="0">
                  <a:latin typeface="Calibri" panose="020F0502020204030204" pitchFamily="34" charset="0"/>
                </a:rPr>
                <a:t>e Equifax</a:t>
              </a:r>
              <a:endParaRPr lang="en-US" sz="1000" b="1" spc="-6" dirty="0">
                <a:latin typeface="Calibri" panose="020F0502020204030204" pitchFamily="34" charset="0"/>
              </a:endParaRPr>
            </a:p>
          </p:txBody>
        </p:sp>
      </p:grpSp>
      <p:cxnSp>
        <p:nvCxnSpPr>
          <p:cNvPr id="127" name="OTLSHAPE_M_f8ce024184224652bbf3050456bd997a_Connector10"/>
          <p:cNvCxnSpPr>
            <a:stCxn id="91" idx="0"/>
            <a:endCxn id="112" idx="3"/>
          </p:cNvCxnSpPr>
          <p:nvPr>
            <p:custDataLst>
              <p:tags r:id="rId1"/>
            </p:custDataLst>
          </p:nvPr>
        </p:nvCxnSpPr>
        <p:spPr>
          <a:xfrm flipV="1">
            <a:off x="5019885" y="4106601"/>
            <a:ext cx="9852" cy="498998"/>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8" name="Rettangolo 127">
            <a:extLst>
              <a:ext uri="{FF2B5EF4-FFF2-40B4-BE49-F238E27FC236}">
                <a16:creationId xmlns:a16="http://schemas.microsoft.com/office/drawing/2014/main" id="{048A20EE-898C-45AD-BBC6-70B473489B8A}"/>
              </a:ext>
            </a:extLst>
          </p:cNvPr>
          <p:cNvSpPr/>
          <p:nvPr/>
        </p:nvSpPr>
        <p:spPr>
          <a:xfrm>
            <a:off x="-15240" y="17728"/>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9"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Gli attacchi informatici nella </a:t>
            </a:r>
            <a:r>
              <a:rPr lang="it-IT" sz="3200" dirty="0" smtClean="0">
                <a:solidFill>
                  <a:schemeClr val="tx1"/>
                </a:solidFill>
                <a:latin typeface="Microsoft Yi Baiti" panose="03000500000000000000" pitchFamily="66" charset="0"/>
                <a:ea typeface="Microsoft Yi Baiti" panose="03000500000000000000" pitchFamily="66" charset="0"/>
              </a:rPr>
              <a:t>storia 3/3</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30" name="Rettangolo 129"/>
          <p:cNvSpPr/>
          <p:nvPr/>
        </p:nvSpPr>
        <p:spPr>
          <a:xfrm>
            <a:off x="1145879" y="778163"/>
            <a:ext cx="9204915" cy="461665"/>
          </a:xfrm>
          <a:prstGeom prst="rect">
            <a:avLst/>
          </a:prstGeom>
        </p:spPr>
        <p:txBody>
          <a:bodyPr wrap="square">
            <a:spAutoFit/>
          </a:bodyPr>
          <a:lstStyle/>
          <a:p>
            <a:pPr algn="ctr"/>
            <a:r>
              <a:rPr lang="it-IT" sz="2400" b="1" dirty="0">
                <a:latin typeface="Tempus Sans ITC" panose="04020404030D07020202" pitchFamily="82" charset="0"/>
                <a:cs typeface="Gisha" panose="020B0502040204020203" pitchFamily="34" charset="-79"/>
              </a:rPr>
              <a:t>La storia degli attacchi mediante l'uso della tecnologia</a:t>
            </a:r>
          </a:p>
        </p:txBody>
      </p:sp>
      <p:sp>
        <p:nvSpPr>
          <p:cNvPr id="131" name="Rettangolo arrotondato 130"/>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Immagine</a:t>
            </a:r>
            <a:r>
              <a:rPr lang="it-IT" sz="1400" dirty="0"/>
              <a:t> </a:t>
            </a:r>
            <a:endParaRPr lang="it-IT" sz="1400" dirty="0" smtClean="0"/>
          </a:p>
          <a:p>
            <a:endParaRPr lang="it-IT" sz="1400" dirty="0"/>
          </a:p>
        </p:txBody>
      </p:sp>
      <p:pic>
        <p:nvPicPr>
          <p:cNvPr id="132" name="Immagine 131">
            <a:extLst>
              <a:ext uri="{FF2B5EF4-FFF2-40B4-BE49-F238E27FC236}">
                <a16:creationId xmlns:a16="http://schemas.microsoft.com/office/drawing/2014/main" id="{088C000B-1634-4045-A4B4-8C7E9B4922A4}"/>
              </a:ext>
            </a:extLst>
          </p:cNvPr>
          <p:cNvPicPr>
            <a:picLocks noChangeAspect="1"/>
          </p:cNvPicPr>
          <p:nvPr/>
        </p:nvPicPr>
        <p:blipFill>
          <a:blip r:embed="rId61" cstate="hqprint">
            <a:lum bright="70000" contrast="-70000"/>
            <a:extLst>
              <a:ext uri="{28A0092B-C50C-407E-A947-70E740481C1C}">
                <a14:useLocalDpi xmlns:a14="http://schemas.microsoft.com/office/drawing/2010/main" val="0"/>
              </a:ext>
            </a:extLst>
          </a:blip>
          <a:stretch>
            <a:fillRect/>
          </a:stretch>
        </p:blipFill>
        <p:spPr>
          <a:xfrm>
            <a:off x="5595168" y="5226101"/>
            <a:ext cx="758090" cy="758090"/>
          </a:xfrm>
          <a:prstGeom prst="rect">
            <a:avLst/>
          </a:prstGeom>
        </p:spPr>
      </p:pic>
      <p:sp>
        <p:nvSpPr>
          <p:cNvPr id="142" name="Rettangolo arrotondato 141"/>
          <p:cNvSpPr/>
          <p:nvPr/>
        </p:nvSpPr>
        <p:spPr>
          <a:xfrm>
            <a:off x="-501954" y="560159"/>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143" name="Rettangolo arrotondato 142"/>
          <p:cNvSpPr/>
          <p:nvPr/>
        </p:nvSpPr>
        <p:spPr>
          <a:xfrm>
            <a:off x="670539" y="3325609"/>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2-3</a:t>
            </a:r>
            <a:endParaRPr lang="it-IT" dirty="0"/>
          </a:p>
        </p:txBody>
      </p:sp>
      <p:sp>
        <p:nvSpPr>
          <p:cNvPr id="145" name="CasellaDiTesto 144">
            <a:extLst>
              <a:ext uri="{FF2B5EF4-FFF2-40B4-BE49-F238E27FC236}">
                <a16:creationId xmlns:a16="http://schemas.microsoft.com/office/drawing/2014/main" id="{AF1E612F-E871-41C3-93FC-8FB6829603D9}"/>
              </a:ext>
            </a:extLst>
          </p:cNvPr>
          <p:cNvSpPr txBox="1"/>
          <p:nvPr/>
        </p:nvSpPr>
        <p:spPr>
          <a:xfrm>
            <a:off x="8659715" y="6553779"/>
            <a:ext cx="3532285" cy="2805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it-IT" sz="1200" i="1" dirty="0">
                <a:latin typeface="Times New Roman" panose="02020603050405020304" pitchFamily="18" charset="0"/>
                <a:cs typeface="Times New Roman" panose="02020603050405020304" pitchFamily="18" charset="0"/>
              </a:rPr>
              <a:t>Fai clic sull'info point per approfondire l’argomento</a:t>
            </a:r>
          </a:p>
        </p:txBody>
      </p:sp>
      <p:sp>
        <p:nvSpPr>
          <p:cNvPr id="133" name="CasellaDiTesto 132">
            <a:extLst>
              <a:ext uri="{FF2B5EF4-FFF2-40B4-BE49-F238E27FC236}">
                <a16:creationId xmlns:a16="http://schemas.microsoft.com/office/drawing/2014/main" id="{98A41FEB-BE46-4298-8F16-16001189BF7E}"/>
              </a:ext>
            </a:extLst>
          </p:cNvPr>
          <p:cNvSpPr txBox="1"/>
          <p:nvPr/>
        </p:nvSpPr>
        <p:spPr>
          <a:xfrm>
            <a:off x="11627140" y="0"/>
            <a:ext cx="549619"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11</a:t>
            </a:r>
            <a:endParaRPr lang="it-IT" sz="1600" dirty="0">
              <a:latin typeface="Microsoft Yi Baiti" panose="03000500000000000000" pitchFamily="66" charset="0"/>
              <a:ea typeface="Microsoft Yi Baiti" panose="03000500000000000000" pitchFamily="66" charset="0"/>
            </a:endParaRPr>
          </a:p>
        </p:txBody>
      </p:sp>
    </p:spTree>
    <p:extLst>
      <p:ext uri="{BB962C8B-B14F-4D97-AF65-F5344CB8AC3E}">
        <p14:creationId xmlns:p14="http://schemas.microsoft.com/office/powerpoint/2010/main" val="1287703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33325" y="476250"/>
            <a:ext cx="6589155" cy="6381750"/>
          </a:xfrm>
          <a:prstGeom prst="rect">
            <a:avLst/>
          </a:prstGeom>
          <a:noFill/>
          <a:extLst>
            <a:ext uri="{909E8E84-426E-40DD-AFC4-6F175D3DCCD1}">
              <a14:hiddenFill xmlns:a14="http://schemas.microsoft.com/office/drawing/2010/main">
                <a:solidFill>
                  <a:srgbClr val="FFFFFF"/>
                </a:solidFill>
              </a14:hiddenFill>
            </a:ext>
          </a:extLst>
        </p:spPr>
      </p:pic>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Segnaposto testo 3">
            <a:extLst>
              <a:ext uri="{FF2B5EF4-FFF2-40B4-BE49-F238E27FC236}">
                <a16:creationId xmlns:a16="http://schemas.microsoft.com/office/drawing/2014/main" id="{F253B9FE-41A1-47DC-935A-B3FCFB11676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Che cos'è la cyber security</a:t>
            </a:r>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12</a:t>
            </a:r>
            <a:endParaRPr lang="it-IT" sz="1600" dirty="0">
              <a:latin typeface="Microsoft Yi Baiti" panose="03000500000000000000" pitchFamily="66" charset="0"/>
              <a:ea typeface="Microsoft Yi Baiti" panose="03000500000000000000" pitchFamily="66" charset="0"/>
            </a:endParaRPr>
          </a:p>
        </p:txBody>
      </p:sp>
      <p:sp>
        <p:nvSpPr>
          <p:cNvPr id="68" name="Segnaposto testo 7">
            <a:extLst>
              <a:ext uri="{FF2B5EF4-FFF2-40B4-BE49-F238E27FC236}">
                <a16:creationId xmlns:a16="http://schemas.microsoft.com/office/drawing/2014/main" id="{33C37E95-5F17-4534-AC47-05ECE8B02EF6}"/>
              </a:ext>
            </a:extLst>
          </p:cNvPr>
          <p:cNvSpPr>
            <a:spLocks noGrp="1"/>
          </p:cNvSpPr>
          <p:nvPr>
            <p:ph type="body" sz="quarter" idx="17"/>
          </p:nvPr>
        </p:nvSpPr>
        <p:spPr>
          <a:xfrm>
            <a:off x="224287" y="3298071"/>
            <a:ext cx="2501660" cy="2020004"/>
          </a:xfrm>
        </p:spPr>
        <p:txBody>
          <a:bodyPr>
            <a:normAutofit/>
          </a:bodyPr>
          <a:lstStyle/>
          <a:p>
            <a:r>
              <a:rPr lang="it-IT" sz="1600" dirty="0"/>
              <a:t>Descrizione Scenario 01</a:t>
            </a:r>
          </a:p>
          <a:p>
            <a:r>
              <a:rPr lang="it-IT" sz="1600" dirty="0"/>
              <a:t>….</a:t>
            </a:r>
          </a:p>
          <a:p>
            <a:endParaRPr lang="it-IT" sz="1600" dirty="0"/>
          </a:p>
        </p:txBody>
      </p:sp>
      <p:sp>
        <p:nvSpPr>
          <p:cNvPr id="2" name="Documento 1">
            <a:extLst>
              <a:ext uri="{FF2B5EF4-FFF2-40B4-BE49-F238E27FC236}">
                <a16:creationId xmlns:a16="http://schemas.microsoft.com/office/drawing/2014/main" id="{B5D6EA2C-C98E-4C7C-9DC4-0DFE4FB8D0AA}"/>
              </a:ext>
            </a:extLst>
          </p:cNvPr>
          <p:cNvSpPr/>
          <p:nvPr/>
        </p:nvSpPr>
        <p:spPr>
          <a:xfrm>
            <a:off x="0" y="423681"/>
            <a:ext cx="6369170" cy="2786028"/>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endParaRPr lang="it-IT" dirty="0">
              <a:solidFill>
                <a:schemeClr val="tx2">
                  <a:lumMod val="75000"/>
                </a:schemeClr>
              </a:solidFill>
            </a:endParaRPr>
          </a:p>
        </p:txBody>
      </p:sp>
      <p:sp>
        <p:nvSpPr>
          <p:cNvPr id="24" name="Documento 23">
            <a:extLst>
              <a:ext uri="{FF2B5EF4-FFF2-40B4-BE49-F238E27FC236}">
                <a16:creationId xmlns:a16="http://schemas.microsoft.com/office/drawing/2014/main" id="{ABB207A1-8AF5-47AB-B50D-C3D7D6AA8047}"/>
              </a:ext>
            </a:extLst>
          </p:cNvPr>
          <p:cNvSpPr>
            <a:spLocks/>
          </p:cNvSpPr>
          <p:nvPr/>
        </p:nvSpPr>
        <p:spPr>
          <a:xfrm rot="10800000">
            <a:off x="-2" y="1980642"/>
            <a:ext cx="6369169" cy="4877358"/>
          </a:xfrm>
          <a:prstGeom prst="flowChartDocumen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lvl="0">
              <a:lnSpc>
                <a:spcPct val="150000"/>
              </a:lnSpc>
            </a:pPr>
            <a:endParaRPr lang="it-IT" dirty="0">
              <a:solidFill>
                <a:schemeClr val="tx2">
                  <a:lumMod val="75000"/>
                </a:schemeClr>
              </a:solidFill>
            </a:endParaRPr>
          </a:p>
        </p:txBody>
      </p:sp>
      <p:sp>
        <p:nvSpPr>
          <p:cNvPr id="21" name="Rettangolo arrotondato 20"/>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Immagine</a:t>
            </a:r>
            <a:r>
              <a:rPr lang="it-IT" sz="1400" dirty="0"/>
              <a:t> </a:t>
            </a:r>
          </a:p>
          <a:p>
            <a:r>
              <a:rPr lang="it-IT" sz="1400" dirty="0"/>
              <a:t>https://pixabay.com/it/sicurezza-informatica-protezione-3400657/</a:t>
            </a:r>
          </a:p>
        </p:txBody>
      </p:sp>
      <p:sp>
        <p:nvSpPr>
          <p:cNvPr id="12" name="CasellaDiTesto 11"/>
          <p:cNvSpPr txBox="1"/>
          <p:nvPr/>
        </p:nvSpPr>
        <p:spPr>
          <a:xfrm>
            <a:off x="-788514" y="526285"/>
            <a:ext cx="6450045" cy="707886"/>
          </a:xfrm>
          <a:prstGeom prst="rect">
            <a:avLst/>
          </a:prstGeom>
          <a:noFill/>
        </p:spPr>
        <p:txBody>
          <a:bodyPr wrap="square" rtlCol="0">
            <a:spAutoFit/>
          </a:bodyPr>
          <a:lstStyle/>
          <a:p>
            <a:pPr algn="ctr"/>
            <a:r>
              <a:rPr lang="it-IT" sz="4000" b="1" dirty="0" smtClean="0">
                <a:latin typeface="Tempus Sans ITC" panose="04020404030D07020202" pitchFamily="82" charset="0"/>
                <a:cs typeface="Gisha" panose="020B0502040204020203" pitchFamily="34" charset="-79"/>
              </a:rPr>
              <a:t>CYBER SECURITY</a:t>
            </a:r>
            <a:endParaRPr lang="it-IT" sz="4000" dirty="0"/>
          </a:p>
        </p:txBody>
      </p:sp>
      <p:sp>
        <p:nvSpPr>
          <p:cNvPr id="31" name="CasellaDiTesto 30"/>
          <p:cNvSpPr txBox="1"/>
          <p:nvPr/>
        </p:nvSpPr>
        <p:spPr>
          <a:xfrm>
            <a:off x="379909" y="1222721"/>
            <a:ext cx="5953149" cy="923330"/>
          </a:xfrm>
          <a:prstGeom prst="rect">
            <a:avLst/>
          </a:prstGeom>
          <a:noFill/>
        </p:spPr>
        <p:txBody>
          <a:bodyPr wrap="square" rtlCol="0">
            <a:spAutoFit/>
          </a:bodyPr>
          <a:lstStyle/>
          <a:p>
            <a:r>
              <a:rPr lang="it-IT" b="1" dirty="0" smtClean="0"/>
              <a:t>Impegno </a:t>
            </a:r>
            <a:r>
              <a:rPr lang="it-IT" b="1" dirty="0"/>
              <a:t>costante </a:t>
            </a:r>
            <a:r>
              <a:rPr lang="it-IT" dirty="0"/>
              <a:t>per proteggere </a:t>
            </a:r>
            <a:r>
              <a:rPr lang="it-IT" dirty="0" smtClean="0"/>
              <a:t>i </a:t>
            </a:r>
            <a:r>
              <a:rPr lang="it-IT" dirty="0"/>
              <a:t>sistemi interconnessi e tutti i dati associati </a:t>
            </a:r>
            <a:r>
              <a:rPr lang="it-IT" dirty="0" smtClean="0"/>
              <a:t>da </a:t>
            </a:r>
            <a:r>
              <a:rPr lang="it-IT" dirty="0"/>
              <a:t>utilizzi non autorizzati e danni. </a:t>
            </a:r>
          </a:p>
        </p:txBody>
      </p:sp>
      <p:sp>
        <p:nvSpPr>
          <p:cNvPr id="13" name="AutoShape 2"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aphicFrame>
        <p:nvGraphicFramePr>
          <p:cNvPr id="3" name="Diagramma 2"/>
          <p:cNvGraphicFramePr/>
          <p:nvPr>
            <p:extLst>
              <p:ext uri="{D42A27DB-BD31-4B8C-83A1-F6EECF244321}">
                <p14:modId xmlns:p14="http://schemas.microsoft.com/office/powerpoint/2010/main" val="642947106"/>
              </p:ext>
            </p:extLst>
          </p:nvPr>
        </p:nvGraphicFramePr>
        <p:xfrm>
          <a:off x="243540" y="2980407"/>
          <a:ext cx="5947363" cy="30163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9" name="Rettangolo arrotondato 28"/>
          <p:cNvSpPr/>
          <p:nvPr/>
        </p:nvSpPr>
        <p:spPr>
          <a:xfrm>
            <a:off x="-501954" y="560159"/>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32" name="Rettangolo arrotondato 31"/>
          <p:cNvSpPr/>
          <p:nvPr/>
        </p:nvSpPr>
        <p:spPr>
          <a:xfrm>
            <a:off x="-550350" y="1403793"/>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2</a:t>
            </a:r>
            <a:endParaRPr lang="it-IT" dirty="0"/>
          </a:p>
        </p:txBody>
      </p:sp>
      <p:sp>
        <p:nvSpPr>
          <p:cNvPr id="33" name="Rettangolo arrotondato 32"/>
          <p:cNvSpPr/>
          <p:nvPr/>
        </p:nvSpPr>
        <p:spPr>
          <a:xfrm>
            <a:off x="5857718" y="4521738"/>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3-8</a:t>
            </a:r>
            <a:endParaRPr lang="it-IT" dirty="0"/>
          </a:p>
        </p:txBody>
      </p:sp>
      <p:sp>
        <p:nvSpPr>
          <p:cNvPr id="6" name="Rettangolo 5"/>
          <p:cNvSpPr/>
          <p:nvPr/>
        </p:nvSpPr>
        <p:spPr>
          <a:xfrm>
            <a:off x="-7" y="6272518"/>
            <a:ext cx="6190909" cy="584775"/>
          </a:xfrm>
          <a:prstGeom prst="rect">
            <a:avLst/>
          </a:prstGeom>
        </p:spPr>
        <p:txBody>
          <a:bodyPr wrap="square">
            <a:spAutoFit/>
          </a:bodyPr>
          <a:lstStyle/>
          <a:p>
            <a:pPr algn="r"/>
            <a:r>
              <a:rPr lang="it-IT" sz="1600" i="1" dirty="0" smtClean="0"/>
              <a:t>Fonte</a:t>
            </a:r>
          </a:p>
          <a:p>
            <a:pPr algn="r"/>
            <a:r>
              <a:rPr lang="it-IT" sz="1600" i="1" dirty="0"/>
              <a:t>http</a:t>
            </a:r>
            <a:r>
              <a:rPr lang="it-IT" sz="1600" i="1" dirty="0" smtClean="0"/>
              <a:t>://www.toniolo.gov.it</a:t>
            </a:r>
          </a:p>
        </p:txBody>
      </p:sp>
    </p:spTree>
    <p:extLst>
      <p:ext uri="{BB962C8B-B14F-4D97-AF65-F5344CB8AC3E}">
        <p14:creationId xmlns:p14="http://schemas.microsoft.com/office/powerpoint/2010/main" val="2391832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048A20EE-898C-45AD-BBC6-70B473489B8A}"/>
              </a:ext>
            </a:extLst>
          </p:cNvPr>
          <p:cNvSpPr/>
          <p:nvPr/>
        </p:nvSpPr>
        <p:spPr>
          <a:xfrm>
            <a:off x="-15240" y="17728"/>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0" y="0"/>
            <a:ext cx="549619"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13</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Le domande importanti</a:t>
            </a:r>
          </a:p>
        </p:txBody>
      </p:sp>
      <p:sp>
        <p:nvSpPr>
          <p:cNvPr id="19" name="Rettangolo arrotondato 18"/>
          <p:cNvSpPr/>
          <p:nvPr/>
        </p:nvSpPr>
        <p:spPr>
          <a:xfrm>
            <a:off x="10242508" y="316583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pic>
        <p:nvPicPr>
          <p:cNvPr id="2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5400000">
            <a:off x="6599814" y="1328263"/>
            <a:ext cx="6417022" cy="4662367"/>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28" name="Rettangolo arrotondato 27"/>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Immagine</a:t>
            </a:r>
            <a:r>
              <a:rPr lang="it-IT" sz="1400" dirty="0"/>
              <a:t> </a:t>
            </a:r>
          </a:p>
          <a:p>
            <a:r>
              <a:rPr lang="it-IT" sz="1400" dirty="0"/>
              <a:t>https://pixabay.com/it/sicurezza-informatica-1805632/</a:t>
            </a:r>
          </a:p>
        </p:txBody>
      </p:sp>
      <p:sp>
        <p:nvSpPr>
          <p:cNvPr id="25" name="CasellaDiTesto 24">
            <a:extLst>
              <a:ext uri="{FF2B5EF4-FFF2-40B4-BE49-F238E27FC236}">
                <a16:creationId xmlns:a16="http://schemas.microsoft.com/office/drawing/2014/main" id="{27186AD6-060E-4A5F-9A0A-AF35D77334FB}"/>
              </a:ext>
            </a:extLst>
          </p:cNvPr>
          <p:cNvSpPr txBox="1"/>
          <p:nvPr/>
        </p:nvSpPr>
        <p:spPr>
          <a:xfrm>
            <a:off x="-596723" y="922114"/>
            <a:ext cx="8515655" cy="1205458"/>
          </a:xfrm>
          <a:prstGeom prst="rect">
            <a:avLst/>
          </a:prstGeom>
          <a:noFill/>
        </p:spPr>
        <p:txBody>
          <a:bodyPr wrap="square" rtlCol="0">
            <a:spAutoFit/>
          </a:bodyPr>
          <a:lstStyle/>
          <a:p>
            <a:pPr lvl="0" algn="ctr" defTabSz="914400">
              <a:spcBef>
                <a:spcPts val="1000"/>
              </a:spcBef>
              <a:defRPr/>
            </a:pPr>
            <a:r>
              <a:rPr lang="it-IT" sz="3200" b="1" dirty="0" smtClean="0">
                <a:latin typeface="Tempus Sans ITC" panose="04020404030D07020202" pitchFamily="82" charset="0"/>
                <a:cs typeface="Gisha" panose="020B0502040204020203" pitchFamily="34" charset="-79"/>
              </a:rPr>
              <a:t>Le domande da porsi</a:t>
            </a:r>
            <a:endParaRPr lang="it-IT" sz="3200" b="1" dirty="0">
              <a:latin typeface="Tempus Sans ITC" panose="04020404030D07020202" pitchFamily="82" charset="0"/>
              <a:cs typeface="Gisha" panose="020B0502040204020203" pitchFamily="34" charset="-79"/>
            </a:endParaRPr>
          </a:p>
          <a:p>
            <a:pPr lvl="0" defTabSz="914400">
              <a:spcBef>
                <a:spcPts val="1000"/>
              </a:spcBef>
              <a:defRPr/>
            </a:pPr>
            <a:endParaRPr lang="it-IT" sz="3200" b="1" dirty="0" smtClean="0">
              <a:latin typeface="Tempus Sans ITC" panose="04020404030D07020202" pitchFamily="82" charset="0"/>
              <a:cs typeface="Gisha" panose="020B0502040204020203" pitchFamily="34" charset="-79"/>
            </a:endParaRPr>
          </a:p>
        </p:txBody>
      </p:sp>
      <p:sp>
        <p:nvSpPr>
          <p:cNvPr id="12" name="CasellaDiTesto 11"/>
          <p:cNvSpPr txBox="1"/>
          <p:nvPr/>
        </p:nvSpPr>
        <p:spPr>
          <a:xfrm>
            <a:off x="15522385" y="3893730"/>
            <a:ext cx="45719" cy="369332"/>
          </a:xfrm>
          <a:prstGeom prst="rect">
            <a:avLst/>
          </a:prstGeom>
          <a:noFill/>
        </p:spPr>
        <p:txBody>
          <a:bodyPr wrap="square" rtlCol="0">
            <a:spAutoFit/>
          </a:bodyPr>
          <a:lstStyle/>
          <a:p>
            <a:endParaRPr lang="it-IT" dirty="0"/>
          </a:p>
        </p:txBody>
      </p:sp>
      <p:graphicFrame>
        <p:nvGraphicFramePr>
          <p:cNvPr id="2" name="Diagramma 1"/>
          <p:cNvGraphicFramePr/>
          <p:nvPr>
            <p:extLst>
              <p:ext uri="{D42A27DB-BD31-4B8C-83A1-F6EECF244321}">
                <p14:modId xmlns:p14="http://schemas.microsoft.com/office/powerpoint/2010/main" val="4132359370"/>
              </p:ext>
            </p:extLst>
          </p:nvPr>
        </p:nvGraphicFramePr>
        <p:xfrm>
          <a:off x="471605" y="1610662"/>
          <a:ext cx="6765636" cy="29485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CasellaDiTesto 3"/>
          <p:cNvSpPr txBox="1"/>
          <p:nvPr/>
        </p:nvSpPr>
        <p:spPr>
          <a:xfrm>
            <a:off x="432846" y="4915178"/>
            <a:ext cx="7322838" cy="369332"/>
          </a:xfrm>
          <a:prstGeom prst="rect">
            <a:avLst/>
          </a:prstGeom>
          <a:noFill/>
        </p:spPr>
        <p:txBody>
          <a:bodyPr wrap="none" rtlCol="0">
            <a:spAutoFit/>
          </a:bodyPr>
          <a:lstStyle/>
          <a:p>
            <a:r>
              <a:rPr lang="it-IT" b="1" dirty="0" smtClean="0"/>
              <a:t>Risposte chiare </a:t>
            </a:r>
            <a:r>
              <a:rPr lang="it-IT" dirty="0" smtClean="0"/>
              <a:t>conducono a un </a:t>
            </a:r>
            <a:r>
              <a:rPr lang="it-IT" b="1" dirty="0" smtClean="0"/>
              <a:t>efficace sistema di protezione </a:t>
            </a:r>
            <a:endParaRPr lang="it-IT" b="1" dirty="0"/>
          </a:p>
        </p:txBody>
      </p:sp>
      <p:sp>
        <p:nvSpPr>
          <p:cNvPr id="38" name="Rettangolo arrotondato 37"/>
          <p:cNvSpPr/>
          <p:nvPr/>
        </p:nvSpPr>
        <p:spPr>
          <a:xfrm>
            <a:off x="-501954" y="560159"/>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1-7</a:t>
            </a:r>
            <a:endParaRPr lang="it-IT" dirty="0"/>
          </a:p>
        </p:txBody>
      </p:sp>
    </p:spTree>
    <p:extLst>
      <p:ext uri="{BB962C8B-B14F-4D97-AF65-F5344CB8AC3E}">
        <p14:creationId xmlns:p14="http://schemas.microsoft.com/office/powerpoint/2010/main" val="2636436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magin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4" y="3342904"/>
            <a:ext cx="6045664" cy="3515095"/>
          </a:xfrm>
          <a:prstGeom prst="rect">
            <a:avLst/>
          </a:prstGeom>
        </p:spPr>
      </p:pic>
      <p:sp>
        <p:nvSpPr>
          <p:cNvPr id="12" name="Documento 11"/>
          <p:cNvSpPr/>
          <p:nvPr/>
        </p:nvSpPr>
        <p:spPr>
          <a:xfrm>
            <a:off x="-13525" y="338554"/>
            <a:ext cx="5991424" cy="3700322"/>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14</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Gli ambiti di competenza della sicurezza informatica</a:t>
            </a:r>
          </a:p>
        </p:txBody>
      </p:sp>
      <p:sp>
        <p:nvSpPr>
          <p:cNvPr id="27" name="Rettangolo 26">
            <a:extLst>
              <a:ext uri="{FF2B5EF4-FFF2-40B4-BE49-F238E27FC236}">
                <a16:creationId xmlns:a16="http://schemas.microsoft.com/office/drawing/2014/main" id="{B5BD0707-0870-4F01-8A0A-F9DD33BECCF0}"/>
              </a:ext>
            </a:extLst>
          </p:cNvPr>
          <p:cNvSpPr/>
          <p:nvPr/>
        </p:nvSpPr>
        <p:spPr>
          <a:xfrm>
            <a:off x="-2957957" y="7464"/>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r>
              <a:rPr lang="it-IT" b="1" dirty="0"/>
              <a:t>Note sviluppo</a:t>
            </a:r>
          </a:p>
          <a:p>
            <a:endParaRPr lang="it-IT" b="1" dirty="0"/>
          </a:p>
          <a:p>
            <a:r>
              <a:rPr lang="it-IT" b="1" dirty="0"/>
              <a:t>Immagini</a:t>
            </a:r>
          </a:p>
          <a:p>
            <a:r>
              <a:rPr lang="it-IT" dirty="0">
                <a:latin typeface="Gisha" panose="020B0502040204020203" pitchFamily="34" charset="-79"/>
                <a:cs typeface="Gisha" panose="020B0502040204020203" pitchFamily="34" charset="-79"/>
              </a:rPr>
              <a:t>https://pixabay.com/it/internet-informatica-rete-dito-3563638/</a:t>
            </a:r>
          </a:p>
        </p:txBody>
      </p:sp>
      <p:sp>
        <p:nvSpPr>
          <p:cNvPr id="39" name="Rettangolo arrotondato 38"/>
          <p:cNvSpPr/>
          <p:nvPr/>
        </p:nvSpPr>
        <p:spPr>
          <a:xfrm>
            <a:off x="3804663" y="443593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2" name="Rettangolo 1"/>
          <p:cNvSpPr/>
          <p:nvPr/>
        </p:nvSpPr>
        <p:spPr>
          <a:xfrm>
            <a:off x="307396" y="942696"/>
            <a:ext cx="5483803" cy="1938992"/>
          </a:xfrm>
          <a:prstGeom prst="rect">
            <a:avLst/>
          </a:prstGeom>
        </p:spPr>
        <p:txBody>
          <a:bodyPr wrap="square">
            <a:spAutoFit/>
          </a:bodyPr>
          <a:lstStyle/>
          <a:p>
            <a:r>
              <a:rPr lang="it-IT" sz="2000" dirty="0">
                <a:cs typeface="Arial" charset="0"/>
              </a:rPr>
              <a:t>Proteggere i dati equivale </a:t>
            </a:r>
            <a:r>
              <a:rPr lang="it-IT" sz="2000" dirty="0" smtClean="0">
                <a:cs typeface="Arial" charset="0"/>
              </a:rPr>
              <a:t>a </a:t>
            </a:r>
            <a:r>
              <a:rPr lang="it-IT" sz="2000" dirty="0">
                <a:cs typeface="Arial" charset="0"/>
              </a:rPr>
              <a:t>salvaguardare</a:t>
            </a:r>
            <a:r>
              <a:rPr lang="it-IT" sz="2000" dirty="0" smtClean="0">
                <a:cs typeface="Arial" charset="0"/>
              </a:rPr>
              <a:t>:</a:t>
            </a:r>
          </a:p>
          <a:p>
            <a:endParaRPr lang="it-IT" sz="2000" dirty="0">
              <a:cs typeface="Arial" charset="0"/>
            </a:endParaRPr>
          </a:p>
          <a:p>
            <a:pPr marL="285750" indent="-285750">
              <a:buFontTx/>
              <a:buChar char="-"/>
            </a:pPr>
            <a:r>
              <a:rPr lang="it-IT" sz="2000" dirty="0" smtClean="0">
                <a:cs typeface="Arial" charset="0"/>
              </a:rPr>
              <a:t> lavoro </a:t>
            </a:r>
            <a:r>
              <a:rPr lang="it-IT" sz="2000" dirty="0">
                <a:cs typeface="Arial" charset="0"/>
              </a:rPr>
              <a:t>e </a:t>
            </a:r>
            <a:r>
              <a:rPr lang="it-IT" sz="2000" dirty="0" smtClean="0">
                <a:cs typeface="Arial" charset="0"/>
              </a:rPr>
              <a:t>reputazione</a:t>
            </a:r>
            <a:endParaRPr lang="it-IT" sz="2000" dirty="0">
              <a:cs typeface="Arial" charset="0"/>
            </a:endParaRPr>
          </a:p>
          <a:p>
            <a:pPr marL="285750" indent="-285750">
              <a:buFontTx/>
              <a:buChar char="-"/>
            </a:pPr>
            <a:r>
              <a:rPr lang="it-IT" sz="2000" dirty="0">
                <a:cs typeface="Arial" charset="0"/>
              </a:rPr>
              <a:t> </a:t>
            </a:r>
            <a:r>
              <a:rPr lang="it-IT" sz="2000" dirty="0" smtClean="0">
                <a:cs typeface="Arial" charset="0"/>
              </a:rPr>
              <a:t>dotazione </a:t>
            </a:r>
            <a:r>
              <a:rPr lang="it-IT" sz="2000" dirty="0">
                <a:cs typeface="Arial" charset="0"/>
              </a:rPr>
              <a:t>tecnologica e </a:t>
            </a:r>
            <a:r>
              <a:rPr lang="it-IT" sz="2000" dirty="0" smtClean="0">
                <a:cs typeface="Arial" charset="0"/>
              </a:rPr>
              <a:t>contenuto</a:t>
            </a:r>
            <a:endParaRPr lang="it-IT" sz="2000" dirty="0">
              <a:cs typeface="Arial" charset="0"/>
            </a:endParaRPr>
          </a:p>
          <a:p>
            <a:pPr marL="285750" indent="-285750">
              <a:buFontTx/>
              <a:buChar char="-"/>
            </a:pPr>
            <a:r>
              <a:rPr lang="it-IT" sz="2000" dirty="0">
                <a:cs typeface="Arial" charset="0"/>
              </a:rPr>
              <a:t> </a:t>
            </a:r>
            <a:r>
              <a:rPr lang="it-IT" sz="2000" dirty="0" smtClean="0">
                <a:cs typeface="Arial" charset="0"/>
              </a:rPr>
              <a:t>identità </a:t>
            </a:r>
            <a:r>
              <a:rPr lang="it-IT" sz="2000" dirty="0">
                <a:cs typeface="Arial" charset="0"/>
              </a:rPr>
              <a:t>personale e </a:t>
            </a:r>
            <a:r>
              <a:rPr lang="it-IT" sz="2000" dirty="0" smtClean="0">
                <a:cs typeface="Arial" charset="0"/>
              </a:rPr>
              <a:t>dei clienti</a:t>
            </a:r>
            <a:endParaRPr lang="it-IT" sz="2000" dirty="0">
              <a:cs typeface="Arial" charset="0"/>
            </a:endParaRPr>
          </a:p>
        </p:txBody>
      </p:sp>
      <p:graphicFrame>
        <p:nvGraphicFramePr>
          <p:cNvPr id="3" name="Diagramma 2"/>
          <p:cNvGraphicFramePr/>
          <p:nvPr>
            <p:extLst>
              <p:ext uri="{D42A27DB-BD31-4B8C-83A1-F6EECF244321}">
                <p14:modId xmlns:p14="http://schemas.microsoft.com/office/powerpoint/2010/main" val="1447148241"/>
              </p:ext>
            </p:extLst>
          </p:nvPr>
        </p:nvGraphicFramePr>
        <p:xfrm>
          <a:off x="6168605" y="913155"/>
          <a:ext cx="5832688" cy="5540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4" name="Rettangolo arrotondato 33"/>
          <p:cNvSpPr/>
          <p:nvPr/>
        </p:nvSpPr>
        <p:spPr>
          <a:xfrm>
            <a:off x="-449251" y="1342417"/>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1-4</a:t>
            </a:r>
            <a:endParaRPr lang="it-IT" dirty="0"/>
          </a:p>
        </p:txBody>
      </p:sp>
      <p:sp>
        <p:nvSpPr>
          <p:cNvPr id="35" name="Rettangolo arrotondato 34"/>
          <p:cNvSpPr/>
          <p:nvPr/>
        </p:nvSpPr>
        <p:spPr>
          <a:xfrm>
            <a:off x="6441634" y="1745447"/>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5</a:t>
            </a:r>
            <a:endParaRPr lang="it-IT" dirty="0"/>
          </a:p>
        </p:txBody>
      </p:sp>
      <p:sp>
        <p:nvSpPr>
          <p:cNvPr id="36" name="Rettangolo arrotondato 35"/>
          <p:cNvSpPr/>
          <p:nvPr/>
        </p:nvSpPr>
        <p:spPr>
          <a:xfrm>
            <a:off x="6441634" y="3643474"/>
            <a:ext cx="783941" cy="39540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6</a:t>
            </a:r>
            <a:endParaRPr lang="it-IT" dirty="0"/>
          </a:p>
        </p:txBody>
      </p:sp>
      <p:sp>
        <p:nvSpPr>
          <p:cNvPr id="37" name="Rettangolo arrotondato 36"/>
          <p:cNvSpPr/>
          <p:nvPr/>
        </p:nvSpPr>
        <p:spPr>
          <a:xfrm>
            <a:off x="6441633" y="5446402"/>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7</a:t>
            </a:r>
            <a:endParaRPr lang="it-IT" dirty="0"/>
          </a:p>
        </p:txBody>
      </p:sp>
      <p:sp>
        <p:nvSpPr>
          <p:cNvPr id="40" name="Rettangolo arrotondato 39"/>
          <p:cNvSpPr/>
          <p:nvPr/>
        </p:nvSpPr>
        <p:spPr>
          <a:xfrm>
            <a:off x="9396379" y="1449962"/>
            <a:ext cx="950679" cy="4045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10-12</a:t>
            </a:r>
            <a:endParaRPr lang="it-IT" dirty="0"/>
          </a:p>
        </p:txBody>
      </p:sp>
      <p:sp>
        <p:nvSpPr>
          <p:cNvPr id="41" name="Rettangolo arrotondato 40"/>
          <p:cNvSpPr/>
          <p:nvPr/>
        </p:nvSpPr>
        <p:spPr>
          <a:xfrm>
            <a:off x="10607515" y="3594594"/>
            <a:ext cx="950679" cy="4045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14-17</a:t>
            </a:r>
            <a:endParaRPr lang="it-IT" dirty="0"/>
          </a:p>
        </p:txBody>
      </p:sp>
      <p:sp>
        <p:nvSpPr>
          <p:cNvPr id="42" name="Rettangolo arrotondato 41"/>
          <p:cNvSpPr/>
          <p:nvPr/>
        </p:nvSpPr>
        <p:spPr>
          <a:xfrm>
            <a:off x="11187079" y="5553947"/>
            <a:ext cx="950679" cy="4045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19-22</a:t>
            </a:r>
            <a:endParaRPr lang="it-IT" dirty="0"/>
          </a:p>
        </p:txBody>
      </p:sp>
    </p:spTree>
    <p:extLst>
      <p:ext uri="{BB962C8B-B14F-4D97-AF65-F5344CB8AC3E}">
        <p14:creationId xmlns:p14="http://schemas.microsoft.com/office/powerpoint/2010/main" val="1111373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magin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21392"/>
            <a:ext cx="5977899" cy="3736608"/>
          </a:xfrm>
          <a:prstGeom prst="rect">
            <a:avLst/>
          </a:prstGeom>
        </p:spPr>
      </p:pic>
      <p:sp>
        <p:nvSpPr>
          <p:cNvPr id="12" name="Documento 11"/>
          <p:cNvSpPr/>
          <p:nvPr/>
        </p:nvSpPr>
        <p:spPr>
          <a:xfrm>
            <a:off x="-13525" y="338554"/>
            <a:ext cx="5991424" cy="3700322"/>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15</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I dati: un valore da </a:t>
            </a:r>
            <a:r>
              <a:rPr lang="it-IT" sz="3200" dirty="0" smtClean="0">
                <a:solidFill>
                  <a:schemeClr val="tx1"/>
                </a:solidFill>
                <a:latin typeface="Microsoft Yi Baiti" panose="03000500000000000000" pitchFamily="66" charset="0"/>
                <a:ea typeface="Microsoft Yi Baiti" panose="03000500000000000000" pitchFamily="66" charset="0"/>
              </a:rPr>
              <a:t>proteggere 1/2</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27" name="Rettangolo 26">
            <a:extLst>
              <a:ext uri="{FF2B5EF4-FFF2-40B4-BE49-F238E27FC236}">
                <a16:creationId xmlns:a16="http://schemas.microsoft.com/office/drawing/2014/main" id="{B5BD0707-0870-4F01-8A0A-F9DD33BECCF0}"/>
              </a:ext>
            </a:extLst>
          </p:cNvPr>
          <p:cNvSpPr/>
          <p:nvPr/>
        </p:nvSpPr>
        <p:spPr>
          <a:xfrm>
            <a:off x="-2957957" y="7464"/>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r>
              <a:rPr lang="it-IT" b="1" dirty="0"/>
              <a:t>Note sviluppo</a:t>
            </a:r>
          </a:p>
          <a:p>
            <a:endParaRPr lang="it-IT" b="1" dirty="0"/>
          </a:p>
          <a:p>
            <a:r>
              <a:rPr lang="it-IT" b="1" dirty="0"/>
              <a:t>Immagini</a:t>
            </a:r>
          </a:p>
          <a:p>
            <a:r>
              <a:rPr lang="it-IT" dirty="0">
                <a:latin typeface="Gisha" panose="020B0502040204020203" pitchFamily="34" charset="-79"/>
                <a:cs typeface="Gisha" panose="020B0502040204020203" pitchFamily="34" charset="-79"/>
                <a:hlinkClick r:id="rId4"/>
              </a:rPr>
              <a:t>https://pixabay.com/it/internet-informatica-rete-dito-3563638</a:t>
            </a:r>
            <a:r>
              <a:rPr lang="it-IT" dirty="0" smtClean="0">
                <a:latin typeface="Gisha" panose="020B0502040204020203" pitchFamily="34" charset="-79"/>
                <a:cs typeface="Gisha" panose="020B0502040204020203" pitchFamily="34" charset="-79"/>
                <a:hlinkClick r:id="rId4"/>
              </a:rPr>
              <a:t>/</a:t>
            </a:r>
            <a:endParaRPr lang="it-IT" dirty="0" smtClean="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smtClean="0">
                <a:latin typeface="Gisha" panose="020B0502040204020203" pitchFamily="34" charset="-79"/>
                <a:cs typeface="Gisha" panose="020B0502040204020203" pitchFamily="34" charset="-79"/>
              </a:rPr>
              <a:t>Le icone compaiono e poi scompaiono sotto testo 2 quando vengono nominati.</a:t>
            </a:r>
          </a:p>
          <a:p>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p:txBody>
      </p:sp>
      <p:sp>
        <p:nvSpPr>
          <p:cNvPr id="39" name="Rettangolo arrotondato 38"/>
          <p:cNvSpPr/>
          <p:nvPr/>
        </p:nvSpPr>
        <p:spPr>
          <a:xfrm>
            <a:off x="3804663" y="443593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2" name="Rettangolo 1"/>
          <p:cNvSpPr/>
          <p:nvPr/>
        </p:nvSpPr>
        <p:spPr>
          <a:xfrm>
            <a:off x="26088" y="625890"/>
            <a:ext cx="5483803" cy="1569660"/>
          </a:xfrm>
          <a:prstGeom prst="rect">
            <a:avLst/>
          </a:prstGeom>
        </p:spPr>
        <p:txBody>
          <a:bodyPr wrap="square">
            <a:spAutoFit/>
          </a:bodyPr>
          <a:lstStyle/>
          <a:p>
            <a:r>
              <a:rPr lang="it-IT" sz="3600" b="1" dirty="0">
                <a:latin typeface="Tempus Sans ITC" panose="04020404030D07020202" pitchFamily="82" charset="0"/>
                <a:cs typeface="Gisha" panose="020B0502040204020203" pitchFamily="34" charset="-79"/>
              </a:rPr>
              <a:t>Dato personale</a:t>
            </a:r>
          </a:p>
          <a:p>
            <a:r>
              <a:rPr lang="it-IT" sz="2000" dirty="0"/>
              <a:t>Qualsiasi informazione su di una persona che la identifichi in modo univoco come individuo</a:t>
            </a:r>
            <a:endParaRPr lang="it-IT" sz="2000" dirty="0">
              <a:cs typeface="Arial" charset="0"/>
            </a:endParaRPr>
          </a:p>
        </p:txBody>
      </p:sp>
      <p:sp>
        <p:nvSpPr>
          <p:cNvPr id="34" name="Rettangolo arrotondato 33"/>
          <p:cNvSpPr/>
          <p:nvPr/>
        </p:nvSpPr>
        <p:spPr>
          <a:xfrm>
            <a:off x="3550303" y="636620"/>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1-2</a:t>
            </a:r>
            <a:endParaRPr lang="it-IT" dirty="0"/>
          </a:p>
        </p:txBody>
      </p:sp>
      <p:sp>
        <p:nvSpPr>
          <p:cNvPr id="4" name="CasellaDiTesto 3"/>
          <p:cNvSpPr txBox="1"/>
          <p:nvPr/>
        </p:nvSpPr>
        <p:spPr>
          <a:xfrm>
            <a:off x="6258628" y="671088"/>
            <a:ext cx="5651432" cy="156966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it-IT" sz="2400" b="1" dirty="0">
                <a:latin typeface="Tempus Sans ITC" panose="04020404030D07020202" pitchFamily="82" charset="0"/>
                <a:cs typeface="Gisha" panose="020B0502040204020203" pitchFamily="34" charset="-79"/>
              </a:rPr>
              <a:t>CARTELLA</a:t>
            </a:r>
            <a:r>
              <a:rPr lang="it-IT" sz="3600" b="1" dirty="0">
                <a:latin typeface="Tempus Sans ITC" panose="04020404030D07020202" pitchFamily="82" charset="0"/>
                <a:cs typeface="Gisha" panose="020B0502040204020203" pitchFamily="34" charset="-79"/>
              </a:rPr>
              <a:t> </a:t>
            </a:r>
            <a:r>
              <a:rPr lang="it-IT" sz="2400" b="1" dirty="0" smtClean="0">
                <a:latin typeface="Tempus Sans ITC" panose="04020404030D07020202" pitchFamily="82" charset="0"/>
                <a:cs typeface="Gisha" panose="020B0502040204020203" pitchFamily="34" charset="-79"/>
              </a:rPr>
              <a:t>MEDICA</a:t>
            </a:r>
          </a:p>
          <a:p>
            <a:r>
              <a:rPr lang="it-IT" sz="2000" dirty="0" smtClean="0"/>
              <a:t>Es. prescrizioni</a:t>
            </a:r>
            <a:r>
              <a:rPr lang="it-IT" sz="2000" dirty="0"/>
              <a:t>, salute fisica e mentale, consulenze, informazioni </a:t>
            </a:r>
            <a:r>
              <a:rPr lang="it-IT" sz="2000" dirty="0" smtClean="0"/>
              <a:t>familiari. Dati da dispositivi fitness band.</a:t>
            </a:r>
            <a:endParaRPr lang="it-IT" sz="2400" dirty="0">
              <a:latin typeface="Tempus Sans ITC" panose="04020404030D07020202" pitchFamily="82" charset="0"/>
              <a:cs typeface="Gisha" panose="020B0502040204020203" pitchFamily="34" charset="-79"/>
            </a:endParaRPr>
          </a:p>
        </p:txBody>
      </p:sp>
      <p:sp>
        <p:nvSpPr>
          <p:cNvPr id="5" name="Rettangolo 4"/>
          <p:cNvSpPr/>
          <p:nvPr/>
        </p:nvSpPr>
        <p:spPr>
          <a:xfrm>
            <a:off x="6258628" y="2588851"/>
            <a:ext cx="5651432" cy="1231106"/>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it-IT" sz="2000" b="1" dirty="0" smtClean="0">
                <a:latin typeface="Tempus Sans ITC" panose="04020404030D07020202" pitchFamily="82" charset="0"/>
                <a:cs typeface="Gisha" panose="020B0502040204020203" pitchFamily="34" charset="-79"/>
              </a:rPr>
              <a:t>CURRICULUM </a:t>
            </a:r>
            <a:r>
              <a:rPr lang="it-IT" sz="2000" b="1" dirty="0">
                <a:latin typeface="Tempus Sans ITC" panose="04020404030D07020202" pitchFamily="82" charset="0"/>
                <a:cs typeface="Gisha" panose="020B0502040204020203" pitchFamily="34" charset="-79"/>
              </a:rPr>
              <a:t>SCOLASTICO</a:t>
            </a:r>
          </a:p>
          <a:p>
            <a:r>
              <a:rPr lang="it-IT" dirty="0"/>
              <a:t>Es. risultati e voti, presenze, corsi, titoli, note, contatti, salute e vaccinazioni, programmi educativi personalizzati</a:t>
            </a:r>
            <a:r>
              <a:rPr lang="it-IT" dirty="0" smtClean="0"/>
              <a:t>.</a:t>
            </a:r>
            <a:endParaRPr lang="it-IT" dirty="0"/>
          </a:p>
        </p:txBody>
      </p:sp>
      <p:sp>
        <p:nvSpPr>
          <p:cNvPr id="6" name="Rettangolo 5"/>
          <p:cNvSpPr/>
          <p:nvPr/>
        </p:nvSpPr>
        <p:spPr>
          <a:xfrm>
            <a:off x="6258628" y="5524738"/>
            <a:ext cx="5651432" cy="984885"/>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endParaRPr lang="it-IT" sz="2000" b="1" dirty="0">
              <a:latin typeface="Tempus Sans ITC" panose="04020404030D07020202" pitchFamily="82" charset="0"/>
              <a:cs typeface="Gisha" panose="020B0502040204020203" pitchFamily="34" charset="-79"/>
            </a:endParaRPr>
          </a:p>
          <a:p>
            <a:r>
              <a:rPr lang="it-IT" sz="2000" b="1" dirty="0">
                <a:latin typeface="Tempus Sans ITC" panose="04020404030D07020202" pitchFamily="82" charset="0"/>
                <a:cs typeface="Gisha" panose="020B0502040204020203" pitchFamily="34" charset="-79"/>
              </a:rPr>
              <a:t>DATI LAVORATIVI</a:t>
            </a:r>
          </a:p>
          <a:p>
            <a:r>
              <a:rPr lang="it-IT" dirty="0"/>
              <a:t>Es. incarichi precedenti e prestazioni.</a:t>
            </a:r>
          </a:p>
        </p:txBody>
      </p:sp>
      <p:sp>
        <p:nvSpPr>
          <p:cNvPr id="7" name="Rettangolo 6"/>
          <p:cNvSpPr/>
          <p:nvPr/>
        </p:nvSpPr>
        <p:spPr>
          <a:xfrm>
            <a:off x="6258628" y="4195294"/>
            <a:ext cx="5651432" cy="954107"/>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it-IT" sz="2000" b="1" dirty="0">
                <a:latin typeface="Tempus Sans ITC" panose="04020404030D07020202" pitchFamily="82" charset="0"/>
                <a:cs typeface="Gisha" panose="020B0502040204020203" pitchFamily="34" charset="-79"/>
              </a:rPr>
              <a:t>DATI FINANZIARI</a:t>
            </a:r>
          </a:p>
          <a:p>
            <a:r>
              <a:rPr lang="it-IT" dirty="0"/>
              <a:t>Es. entrate e spese, fisco, buste paga, estratti conto, rating credito, info bancarie.</a:t>
            </a:r>
          </a:p>
        </p:txBody>
      </p:sp>
      <p:pic>
        <p:nvPicPr>
          <p:cNvPr id="30" name="Picture 2" descr="Immagine correlata"/>
          <p:cNvPicPr>
            <a:picLocks noChangeAspect="1" noChangeArrowheads="1"/>
          </p:cNvPicPr>
          <p:nvPr/>
        </p:nvPicPr>
        <p:blipFill>
          <a:blip r:embed="rId5" cstate="hqprint">
            <a:biLevel thresh="75000"/>
            <a:extLst>
              <a:ext uri="{28A0092B-C50C-407E-A947-70E740481C1C}">
                <a14:useLocalDpi xmlns:a14="http://schemas.microsoft.com/office/drawing/2010/main" val="0"/>
              </a:ext>
            </a:extLst>
          </a:blip>
          <a:srcRect/>
          <a:stretch>
            <a:fillRect/>
          </a:stretch>
        </p:blipFill>
        <p:spPr bwMode="auto">
          <a:xfrm>
            <a:off x="-4299003" y="2720700"/>
            <a:ext cx="988791" cy="98879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Immagine correlata"/>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3460275" y="2874758"/>
            <a:ext cx="722778" cy="72277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Immagine correlata"/>
          <p:cNvPicPr>
            <a:picLocks noChangeAspect="1" noChangeArrowheads="1"/>
          </p:cNvPicPr>
          <p:nvPr/>
        </p:nvPicPr>
        <p:blipFill>
          <a:blip r:embed="rId7" cstate="hq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628368" y="2794676"/>
            <a:ext cx="729599" cy="72959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descr="Immagine correlata"/>
          <p:cNvPicPr>
            <a:picLocks noChangeAspect="1" noChangeArrowheads="1"/>
          </p:cNvPicPr>
          <p:nvPr/>
        </p:nvPicPr>
        <p:blipFill>
          <a:blip r:embed="rId8">
            <a:biLevel thresh="75000"/>
            <a:extLst>
              <a:ext uri="{28A0092B-C50C-407E-A947-70E740481C1C}">
                <a14:useLocalDpi xmlns:a14="http://schemas.microsoft.com/office/drawing/2010/main" val="0"/>
              </a:ext>
            </a:extLst>
          </a:blip>
          <a:srcRect/>
          <a:stretch>
            <a:fillRect/>
          </a:stretch>
        </p:blipFill>
        <p:spPr bwMode="auto">
          <a:xfrm>
            <a:off x="-1546514" y="2915767"/>
            <a:ext cx="679580" cy="67620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6" descr="Risultati immagini per laurea icona"/>
          <p:cNvPicPr>
            <a:picLocks noChangeAspect="1" noChangeArrowheads="1"/>
          </p:cNvPicPr>
          <p:nvPr/>
        </p:nvPicPr>
        <p:blipFill>
          <a:blip r:embed="rId9" cstate="hqprint">
            <a:biLevel thresh="75000"/>
            <a:extLst>
              <a:ext uri="{28A0092B-C50C-407E-A947-70E740481C1C}">
                <a14:useLocalDpi xmlns:a14="http://schemas.microsoft.com/office/drawing/2010/main" val="0"/>
              </a:ext>
            </a:extLst>
          </a:blip>
          <a:srcRect/>
          <a:stretch>
            <a:fillRect/>
          </a:stretch>
        </p:blipFill>
        <p:spPr bwMode="auto">
          <a:xfrm>
            <a:off x="-1044519" y="2720700"/>
            <a:ext cx="853757" cy="853757"/>
          </a:xfrm>
          <a:prstGeom prst="rect">
            <a:avLst/>
          </a:prstGeom>
          <a:noFill/>
          <a:extLst>
            <a:ext uri="{909E8E84-426E-40DD-AFC4-6F175D3DCCD1}">
              <a14:hiddenFill xmlns:a14="http://schemas.microsoft.com/office/drawing/2010/main">
                <a:solidFill>
                  <a:srgbClr val="FFFFFF"/>
                </a:solidFill>
              </a14:hiddenFill>
            </a:ext>
          </a:extLst>
        </p:spPr>
      </p:pic>
      <p:pic>
        <p:nvPicPr>
          <p:cNvPr id="43" name="Immagine 42">
            <a:extLst>
              <a:ext uri="{FF2B5EF4-FFF2-40B4-BE49-F238E27FC236}">
                <a16:creationId xmlns:a16="http://schemas.microsoft.com/office/drawing/2014/main" id="{088C000B-1634-4045-A4B4-8C7E9B4922A4}"/>
              </a:ext>
            </a:extLst>
          </p:cNvPr>
          <p:cNvPicPr>
            <a:picLocks noChangeAspect="1"/>
          </p:cNvPicPr>
          <p:nvPr/>
        </p:nvPicPr>
        <p:blipFill>
          <a:blip r:embed="rId10" cstate="hqprint">
            <a:lum bright="70000" contrast="-70000"/>
            <a:extLst>
              <a:ext uri="{28A0092B-C50C-407E-A947-70E740481C1C}">
                <a14:useLocalDpi xmlns:a14="http://schemas.microsoft.com/office/drawing/2010/main" val="0"/>
              </a:ext>
            </a:extLst>
          </a:blip>
          <a:stretch>
            <a:fillRect/>
          </a:stretch>
        </p:blipFill>
        <p:spPr>
          <a:xfrm>
            <a:off x="2140411" y="2085580"/>
            <a:ext cx="1255155" cy="1255155"/>
          </a:xfrm>
          <a:prstGeom prst="rect">
            <a:avLst/>
          </a:prstGeom>
        </p:spPr>
      </p:pic>
      <p:sp>
        <p:nvSpPr>
          <p:cNvPr id="44" name="Rettangolo arrotondato 43"/>
          <p:cNvSpPr/>
          <p:nvPr/>
        </p:nvSpPr>
        <p:spPr>
          <a:xfrm>
            <a:off x="10427243" y="831072"/>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3-4</a:t>
            </a:r>
            <a:endParaRPr lang="it-IT" dirty="0"/>
          </a:p>
        </p:txBody>
      </p:sp>
      <p:sp>
        <p:nvSpPr>
          <p:cNvPr id="45" name="Rettangolo arrotondato 44"/>
          <p:cNvSpPr/>
          <p:nvPr/>
        </p:nvSpPr>
        <p:spPr>
          <a:xfrm>
            <a:off x="11377922" y="2884893"/>
            <a:ext cx="798279" cy="47299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5-6</a:t>
            </a:r>
            <a:endParaRPr lang="it-IT" dirty="0"/>
          </a:p>
        </p:txBody>
      </p:sp>
      <p:sp>
        <p:nvSpPr>
          <p:cNvPr id="46" name="Rettangolo arrotondato 45"/>
          <p:cNvSpPr/>
          <p:nvPr/>
        </p:nvSpPr>
        <p:spPr>
          <a:xfrm>
            <a:off x="11332202" y="4508352"/>
            <a:ext cx="798279" cy="47299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7-8</a:t>
            </a:r>
            <a:endParaRPr lang="it-IT" dirty="0"/>
          </a:p>
        </p:txBody>
      </p:sp>
      <p:sp>
        <p:nvSpPr>
          <p:cNvPr id="47" name="Rettangolo arrotondato 46"/>
          <p:cNvSpPr/>
          <p:nvPr/>
        </p:nvSpPr>
        <p:spPr>
          <a:xfrm>
            <a:off x="11334402" y="5856147"/>
            <a:ext cx="1147158" cy="4437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9-10</a:t>
            </a:r>
            <a:endParaRPr lang="it-IT" dirty="0"/>
          </a:p>
        </p:txBody>
      </p:sp>
    </p:spTree>
    <p:extLst>
      <p:ext uri="{BB962C8B-B14F-4D97-AF65-F5344CB8AC3E}">
        <p14:creationId xmlns:p14="http://schemas.microsoft.com/office/powerpoint/2010/main" val="3760816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3485939"/>
            <a:ext cx="6327206" cy="33333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Documento 10"/>
          <p:cNvSpPr/>
          <p:nvPr/>
        </p:nvSpPr>
        <p:spPr>
          <a:xfrm>
            <a:off x="0" y="476250"/>
            <a:ext cx="6327206" cy="392157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16</a:t>
            </a:r>
            <a:endParaRPr lang="it-IT" sz="1600" dirty="0">
              <a:latin typeface="Microsoft Yi Baiti" panose="03000500000000000000" pitchFamily="66" charset="0"/>
              <a:ea typeface="Microsoft Yi Baiti" panose="03000500000000000000" pitchFamily="66" charset="0"/>
            </a:endParaRPr>
          </a:p>
        </p:txBody>
      </p:sp>
      <p:sp>
        <p:nvSpPr>
          <p:cNvPr id="19" name="CasellaDiTesto 18">
            <a:extLst>
              <a:ext uri="{FF2B5EF4-FFF2-40B4-BE49-F238E27FC236}">
                <a16:creationId xmlns:a16="http://schemas.microsoft.com/office/drawing/2014/main" id="{27186AD6-060E-4A5F-9A0A-AF35D77334FB}"/>
              </a:ext>
            </a:extLst>
          </p:cNvPr>
          <p:cNvSpPr txBox="1"/>
          <p:nvPr/>
        </p:nvSpPr>
        <p:spPr>
          <a:xfrm>
            <a:off x="71800" y="716363"/>
            <a:ext cx="5825993" cy="829814"/>
          </a:xfrm>
          <a:prstGeom prst="rect">
            <a:avLst/>
          </a:prstGeom>
          <a:noFill/>
        </p:spPr>
        <p:txBody>
          <a:bodyPr wrap="square" rtlCol="0">
            <a:spAutoFit/>
          </a:bodyPr>
          <a:lstStyle/>
          <a:p>
            <a:pPr lvl="0" defTabSz="914400">
              <a:spcBef>
                <a:spcPts val="1000"/>
              </a:spcBef>
              <a:defRPr/>
            </a:pPr>
            <a:r>
              <a:rPr lang="it-IT" sz="2400" b="1" dirty="0" smtClean="0">
                <a:latin typeface="Tempus Sans ITC" panose="04020404030D07020202" pitchFamily="82" charset="0"/>
                <a:cs typeface="Gisha" panose="020B0502040204020203" pitchFamily="34" charset="-79"/>
              </a:rPr>
              <a:t>Che cosa devono proteggere intermediari e consulenti?</a:t>
            </a:r>
            <a:endParaRPr lang="it-IT" dirty="0">
              <a:cs typeface="Gisha" panose="020B0502040204020203" pitchFamily="34" charset="-79"/>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I dati: un valore da </a:t>
            </a:r>
            <a:r>
              <a:rPr lang="it-IT" sz="3200" dirty="0" smtClean="0">
                <a:solidFill>
                  <a:schemeClr val="tx1"/>
                </a:solidFill>
                <a:latin typeface="Microsoft Yi Baiti" panose="03000500000000000000" pitchFamily="66" charset="0"/>
                <a:ea typeface="Microsoft Yi Baiti" panose="03000500000000000000" pitchFamily="66" charset="0"/>
              </a:rPr>
              <a:t>proteggere 2/2</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37" name="Rettangolo 36"/>
          <p:cNvSpPr/>
          <p:nvPr/>
        </p:nvSpPr>
        <p:spPr>
          <a:xfrm>
            <a:off x="6656060" y="1982425"/>
            <a:ext cx="5322390" cy="369332"/>
          </a:xfrm>
          <a:prstGeom prst="rect">
            <a:avLst/>
          </a:prstGeom>
        </p:spPr>
        <p:txBody>
          <a:bodyPr wrap="square">
            <a:spAutoFit/>
          </a:bodyPr>
          <a:lstStyle/>
          <a:p>
            <a:endParaRPr lang="it-IT" dirty="0">
              <a:latin typeface="Tempus Sans ITC" panose="04020404030D07020202" pitchFamily="82" charset="0"/>
              <a:cs typeface="Gisha" panose="020B0502040204020203" pitchFamily="34" charset="-79"/>
            </a:endParaRPr>
          </a:p>
        </p:txBody>
      </p:sp>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1567" y="444814"/>
            <a:ext cx="5828914" cy="3413118"/>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40" name="Rettangolo arrotondato 39"/>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Note sviluppo</a:t>
            </a:r>
          </a:p>
          <a:p>
            <a:endParaRPr lang="it-IT" sz="1400" b="1" dirty="0"/>
          </a:p>
          <a:p>
            <a:r>
              <a:rPr lang="it-IT" sz="1400" b="1" dirty="0"/>
              <a:t>Immagini</a:t>
            </a:r>
          </a:p>
          <a:p>
            <a:r>
              <a:rPr lang="it-IT" sz="1400" dirty="0" smtClean="0"/>
              <a:t> </a:t>
            </a:r>
            <a:endParaRPr lang="it-IT" sz="1400" dirty="0"/>
          </a:p>
          <a:p>
            <a:endParaRPr lang="it-IT" sz="1400" dirty="0"/>
          </a:p>
          <a:p>
            <a:pPr marL="342900" indent="-342900">
              <a:buAutoNum type="arabicPeriod"/>
            </a:pPr>
            <a:r>
              <a:rPr lang="it-IT" sz="1400" dirty="0">
                <a:hlinkClick r:id="rId5"/>
              </a:rPr>
              <a:t>https://pixabay.com/it/social-media-media-pensione-1989152</a:t>
            </a:r>
            <a:r>
              <a:rPr lang="it-IT" sz="1400" dirty="0" smtClean="0">
                <a:hlinkClick r:id="rId5"/>
              </a:rPr>
              <a:t>/</a:t>
            </a:r>
            <a:endParaRPr lang="it-IT" sz="1400" dirty="0" smtClean="0"/>
          </a:p>
          <a:p>
            <a:pPr marL="342900" indent="-342900">
              <a:buAutoNum type="arabicPeriod"/>
            </a:pPr>
            <a:r>
              <a:rPr lang="it-IT" sz="1400" dirty="0"/>
              <a:t>https://pixabay.com/it/uomini-donne-abbigliamento-coppia-2425121/</a:t>
            </a:r>
          </a:p>
        </p:txBody>
      </p:sp>
      <p:sp>
        <p:nvSpPr>
          <p:cNvPr id="58" name="Rettangolo arrotondato 57"/>
          <p:cNvSpPr/>
          <p:nvPr/>
        </p:nvSpPr>
        <p:spPr>
          <a:xfrm>
            <a:off x="9030464" y="1464548"/>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25" name="CasellaDiTesto 24">
            <a:extLst>
              <a:ext uri="{FF2B5EF4-FFF2-40B4-BE49-F238E27FC236}">
                <a16:creationId xmlns:a16="http://schemas.microsoft.com/office/drawing/2014/main" id="{27186AD6-060E-4A5F-9A0A-AF35D77334FB}"/>
              </a:ext>
            </a:extLst>
          </p:cNvPr>
          <p:cNvSpPr txBox="1"/>
          <p:nvPr/>
        </p:nvSpPr>
        <p:spPr>
          <a:xfrm>
            <a:off x="6412581" y="4016538"/>
            <a:ext cx="5677726" cy="461665"/>
          </a:xfrm>
          <a:prstGeom prst="rect">
            <a:avLst/>
          </a:prstGeom>
          <a:noFill/>
        </p:spPr>
        <p:txBody>
          <a:bodyPr wrap="square" rtlCol="0">
            <a:spAutoFit/>
          </a:bodyPr>
          <a:lstStyle/>
          <a:p>
            <a:pPr lvl="0" algn="ctr" defTabSz="914400">
              <a:spcBef>
                <a:spcPts val="1000"/>
              </a:spcBef>
              <a:defRPr/>
            </a:pPr>
            <a:r>
              <a:rPr lang="it-IT" sz="2400" b="1" dirty="0" smtClean="0">
                <a:latin typeface="Tempus Sans ITC" panose="04020404030D07020202" pitchFamily="82" charset="0"/>
                <a:cs typeface="Gisha" panose="020B0502040204020203" pitchFamily="34" charset="-79"/>
              </a:rPr>
              <a:t>Le informazioni importanti sui clienti</a:t>
            </a:r>
            <a:endParaRPr lang="it-IT" dirty="0">
              <a:cs typeface="Gisha" panose="020B0502040204020203" pitchFamily="34" charset="-79"/>
            </a:endParaRPr>
          </a:p>
        </p:txBody>
      </p:sp>
      <p:pic>
        <p:nvPicPr>
          <p:cNvPr id="2050" name="Picture 2" descr="Immagine correlata"/>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848349" y="-3078163"/>
            <a:ext cx="1927225" cy="1623687"/>
          </a:xfrm>
          <a:prstGeom prst="rect">
            <a:avLst/>
          </a:prstGeom>
          <a:noFill/>
          <a:extLst>
            <a:ext uri="{909E8E84-426E-40DD-AFC4-6F175D3DCCD1}">
              <a14:hiddenFill xmlns:a14="http://schemas.microsoft.com/office/drawing/2010/main">
                <a:solidFill>
                  <a:srgbClr val="FFFFFF"/>
                </a:solidFill>
              </a14:hiddenFill>
            </a:ext>
          </a:extLst>
        </p:spPr>
      </p:pic>
      <p:sp>
        <p:nvSpPr>
          <p:cNvPr id="41" name="Rettangolo arrotondato 40"/>
          <p:cNvSpPr/>
          <p:nvPr/>
        </p:nvSpPr>
        <p:spPr>
          <a:xfrm>
            <a:off x="-776794" y="1490991"/>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1-4</a:t>
            </a:r>
            <a:endParaRPr lang="it-IT" dirty="0"/>
          </a:p>
        </p:txBody>
      </p:sp>
      <p:sp>
        <p:nvSpPr>
          <p:cNvPr id="3" name="Rettangolo 2"/>
          <p:cNvSpPr/>
          <p:nvPr/>
        </p:nvSpPr>
        <p:spPr>
          <a:xfrm>
            <a:off x="553798" y="1654103"/>
            <a:ext cx="6096000" cy="1754326"/>
          </a:xfrm>
          <a:prstGeom prst="rect">
            <a:avLst/>
          </a:prstGeom>
        </p:spPr>
        <p:txBody>
          <a:bodyPr>
            <a:spAutoFit/>
          </a:bodyPr>
          <a:lstStyle/>
          <a:p>
            <a:pPr marL="285750" indent="-285750">
              <a:lnSpc>
                <a:spcPct val="150000"/>
              </a:lnSpc>
              <a:buFont typeface="Arial" panose="020B0604020202020204" pitchFamily="34" charset="0"/>
              <a:buChar char="•"/>
            </a:pPr>
            <a:r>
              <a:rPr lang="it-IT" dirty="0">
                <a:solidFill>
                  <a:schemeClr val="tx2">
                    <a:lumMod val="75000"/>
                  </a:schemeClr>
                </a:solidFill>
              </a:rPr>
              <a:t>I dati e le informazioni da manomissione</a:t>
            </a:r>
          </a:p>
          <a:p>
            <a:pPr marL="285750" indent="-285750">
              <a:lnSpc>
                <a:spcPct val="150000"/>
              </a:lnSpc>
              <a:buFont typeface="Arial" panose="020B0604020202020204" pitchFamily="34" charset="0"/>
              <a:buChar char="•"/>
            </a:pPr>
            <a:r>
              <a:rPr lang="it-IT" dirty="0">
                <a:solidFill>
                  <a:schemeClr val="tx2">
                    <a:lumMod val="75000"/>
                  </a:schemeClr>
                </a:solidFill>
              </a:rPr>
              <a:t>l’uso dei propri servizi (come home banking, connettività, ecc..)</a:t>
            </a:r>
          </a:p>
          <a:p>
            <a:pPr marL="285750" indent="-285750">
              <a:lnSpc>
                <a:spcPct val="150000"/>
              </a:lnSpc>
              <a:buFont typeface="Arial" panose="020B0604020202020204" pitchFamily="34" charset="0"/>
              <a:buChar char="•"/>
            </a:pPr>
            <a:r>
              <a:rPr lang="it-IT" dirty="0">
                <a:solidFill>
                  <a:schemeClr val="tx2">
                    <a:lumMod val="75000"/>
                  </a:schemeClr>
                </a:solidFill>
              </a:rPr>
              <a:t>la propria privacy e quella dei propri </a:t>
            </a:r>
            <a:r>
              <a:rPr lang="it-IT" dirty="0" smtClean="0">
                <a:solidFill>
                  <a:schemeClr val="tx2">
                    <a:lumMod val="75000"/>
                  </a:schemeClr>
                </a:solidFill>
              </a:rPr>
              <a:t>clienti</a:t>
            </a:r>
            <a:endParaRPr lang="it-IT" dirty="0">
              <a:solidFill>
                <a:schemeClr val="tx2">
                  <a:lumMod val="75000"/>
                </a:schemeClr>
              </a:solidFill>
            </a:endParaRPr>
          </a:p>
        </p:txBody>
      </p:sp>
      <p:sp>
        <p:nvSpPr>
          <p:cNvPr id="27" name="Goccia 26">
            <a:extLst>
              <a:ext uri="{FF2B5EF4-FFF2-40B4-BE49-F238E27FC236}">
                <a16:creationId xmlns:a16="http://schemas.microsoft.com/office/drawing/2014/main" id="{ED34B437-BD07-4240-B46E-68949A03EE44}"/>
              </a:ext>
            </a:extLst>
          </p:cNvPr>
          <p:cNvSpPr/>
          <p:nvPr/>
        </p:nvSpPr>
        <p:spPr>
          <a:xfrm rot="1905374">
            <a:off x="503237" y="1882379"/>
            <a:ext cx="263725" cy="274338"/>
          </a:xfrm>
          <a:prstGeom prst="teardrop">
            <a:avLst>
              <a:gd name="adj" fmla="val 102018"/>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28" name="Goccia 27">
            <a:extLst>
              <a:ext uri="{FF2B5EF4-FFF2-40B4-BE49-F238E27FC236}">
                <a16:creationId xmlns:a16="http://schemas.microsoft.com/office/drawing/2014/main" id="{ED34B437-BD07-4240-B46E-68949A03EE44}"/>
              </a:ext>
            </a:extLst>
          </p:cNvPr>
          <p:cNvSpPr/>
          <p:nvPr/>
        </p:nvSpPr>
        <p:spPr>
          <a:xfrm rot="1905374">
            <a:off x="541337" y="2331959"/>
            <a:ext cx="263725" cy="274338"/>
          </a:xfrm>
          <a:prstGeom prst="teardrop">
            <a:avLst>
              <a:gd name="adj" fmla="val 102018"/>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29" name="Goccia 28">
            <a:extLst>
              <a:ext uri="{FF2B5EF4-FFF2-40B4-BE49-F238E27FC236}">
                <a16:creationId xmlns:a16="http://schemas.microsoft.com/office/drawing/2014/main" id="{ED34B437-BD07-4240-B46E-68949A03EE44}"/>
              </a:ext>
            </a:extLst>
          </p:cNvPr>
          <p:cNvSpPr/>
          <p:nvPr/>
        </p:nvSpPr>
        <p:spPr>
          <a:xfrm rot="1905374">
            <a:off x="456226" y="3060232"/>
            <a:ext cx="263725" cy="274338"/>
          </a:xfrm>
          <a:prstGeom prst="teardrop">
            <a:avLst>
              <a:gd name="adj" fmla="val 102018"/>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graphicFrame>
        <p:nvGraphicFramePr>
          <p:cNvPr id="5" name="Diagramma 4"/>
          <p:cNvGraphicFramePr/>
          <p:nvPr>
            <p:extLst>
              <p:ext uri="{D42A27DB-BD31-4B8C-83A1-F6EECF244321}">
                <p14:modId xmlns:p14="http://schemas.microsoft.com/office/powerpoint/2010/main" val="3684375994"/>
              </p:ext>
            </p:extLst>
          </p:nvPr>
        </p:nvGraphicFramePr>
        <p:xfrm>
          <a:off x="7001822" y="4024318"/>
          <a:ext cx="4625319" cy="29108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32" name="Rettangolo arrotondato 31"/>
          <p:cNvSpPr/>
          <p:nvPr/>
        </p:nvSpPr>
        <p:spPr>
          <a:xfrm>
            <a:off x="11878811" y="3857932"/>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5-9</a:t>
            </a:r>
            <a:endParaRPr lang="it-IT" dirty="0"/>
          </a:p>
        </p:txBody>
      </p:sp>
    </p:spTree>
    <p:extLst>
      <p:ext uri="{BB962C8B-B14F-4D97-AF65-F5344CB8AC3E}">
        <p14:creationId xmlns:p14="http://schemas.microsoft.com/office/powerpoint/2010/main" val="41181762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541" y="3485939"/>
            <a:ext cx="6358747" cy="33333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Documento 10"/>
          <p:cNvSpPr/>
          <p:nvPr/>
        </p:nvSpPr>
        <p:spPr>
          <a:xfrm>
            <a:off x="0" y="476250"/>
            <a:ext cx="6327206" cy="392157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17</a:t>
            </a:r>
            <a:endParaRPr lang="it-IT" sz="1600" dirty="0">
              <a:latin typeface="Microsoft Yi Baiti" panose="03000500000000000000" pitchFamily="66" charset="0"/>
              <a:ea typeface="Microsoft Yi Baiti" panose="03000500000000000000" pitchFamily="66" charset="0"/>
            </a:endParaRPr>
          </a:p>
        </p:txBody>
      </p:sp>
      <p:sp>
        <p:nvSpPr>
          <p:cNvPr id="19" name="CasellaDiTesto 18">
            <a:extLst>
              <a:ext uri="{FF2B5EF4-FFF2-40B4-BE49-F238E27FC236}">
                <a16:creationId xmlns:a16="http://schemas.microsoft.com/office/drawing/2014/main" id="{27186AD6-060E-4A5F-9A0A-AF35D77334FB}"/>
              </a:ext>
            </a:extLst>
          </p:cNvPr>
          <p:cNvSpPr txBox="1"/>
          <p:nvPr/>
        </p:nvSpPr>
        <p:spPr>
          <a:xfrm>
            <a:off x="71800" y="716363"/>
            <a:ext cx="5825993" cy="461665"/>
          </a:xfrm>
          <a:prstGeom prst="rect">
            <a:avLst/>
          </a:prstGeom>
          <a:noFill/>
        </p:spPr>
        <p:txBody>
          <a:bodyPr wrap="square" rtlCol="0">
            <a:spAutoFit/>
          </a:bodyPr>
          <a:lstStyle/>
          <a:p>
            <a:pPr lvl="0" defTabSz="914400">
              <a:spcBef>
                <a:spcPts val="1000"/>
              </a:spcBef>
              <a:defRPr/>
            </a:pPr>
            <a:r>
              <a:rPr lang="it-IT" sz="2400" b="1" dirty="0" smtClean="0">
                <a:latin typeface="Tempus Sans ITC" panose="04020404030D07020202" pitchFamily="82" charset="0"/>
                <a:cs typeface="Gisha" panose="020B0502040204020203" pitchFamily="34" charset="-79"/>
              </a:rPr>
              <a:t>Gli attacchi al sistema finanziario</a:t>
            </a:r>
            <a:endParaRPr lang="it-IT" dirty="0">
              <a:cs typeface="Gisha" panose="020B0502040204020203" pitchFamily="34" charset="-79"/>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Gli attacchi al sistema </a:t>
            </a:r>
            <a:r>
              <a:rPr lang="it-IT" sz="3200" dirty="0" smtClean="0">
                <a:solidFill>
                  <a:schemeClr val="tx1"/>
                </a:solidFill>
                <a:latin typeface="Microsoft Yi Baiti" panose="03000500000000000000" pitchFamily="66" charset="0"/>
                <a:ea typeface="Microsoft Yi Baiti" panose="03000500000000000000" pitchFamily="66" charset="0"/>
              </a:rPr>
              <a:t>finanziario 1/4</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37" name="Rettangolo 36"/>
          <p:cNvSpPr/>
          <p:nvPr/>
        </p:nvSpPr>
        <p:spPr>
          <a:xfrm>
            <a:off x="6656060" y="1982425"/>
            <a:ext cx="5322390" cy="369332"/>
          </a:xfrm>
          <a:prstGeom prst="rect">
            <a:avLst/>
          </a:prstGeom>
        </p:spPr>
        <p:txBody>
          <a:bodyPr wrap="square">
            <a:spAutoFit/>
          </a:bodyPr>
          <a:lstStyle/>
          <a:p>
            <a:endParaRPr lang="it-IT" dirty="0">
              <a:latin typeface="Tempus Sans ITC" panose="04020404030D07020202" pitchFamily="82" charset="0"/>
              <a:cs typeface="Gisha" panose="020B0502040204020203" pitchFamily="34" charset="-79"/>
            </a:endParaRPr>
          </a:p>
        </p:txBody>
      </p:sp>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27206" y="444814"/>
            <a:ext cx="5803275" cy="2647296"/>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40" name="Rettangolo arrotondato 39"/>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Note sviluppo</a:t>
            </a:r>
          </a:p>
          <a:p>
            <a:endParaRPr lang="it-IT" sz="1400" b="1" dirty="0"/>
          </a:p>
          <a:p>
            <a:r>
              <a:rPr lang="it-IT" sz="1400" b="1" dirty="0"/>
              <a:t>Immagini</a:t>
            </a:r>
          </a:p>
          <a:p>
            <a:r>
              <a:rPr lang="it-IT" sz="1400" dirty="0" smtClean="0"/>
              <a:t> </a:t>
            </a:r>
            <a:endParaRPr lang="it-IT" sz="1400" dirty="0"/>
          </a:p>
          <a:p>
            <a:endParaRPr lang="it-IT" sz="1400" dirty="0"/>
          </a:p>
          <a:p>
            <a:pPr marL="342900" indent="-342900">
              <a:buAutoNum type="arabicPeriod"/>
            </a:pPr>
            <a:r>
              <a:rPr lang="it-IT" sz="1400" dirty="0"/>
              <a:t>https://pixabay.com/it/sfocatura-grafico-computer-dati-1853262/</a:t>
            </a:r>
          </a:p>
          <a:p>
            <a:pPr marL="342900" indent="-342900">
              <a:buAutoNum type="arabicPeriod"/>
            </a:pPr>
            <a:r>
              <a:rPr lang="it-IT" sz="1400" dirty="0"/>
              <a:t>https://pixabay.com/it/rete-server-sistema-infrastruttura-2402637/</a:t>
            </a:r>
          </a:p>
        </p:txBody>
      </p:sp>
      <p:sp>
        <p:nvSpPr>
          <p:cNvPr id="58" name="Rettangolo arrotondato 57"/>
          <p:cNvSpPr/>
          <p:nvPr/>
        </p:nvSpPr>
        <p:spPr>
          <a:xfrm>
            <a:off x="2926852" y="5221849"/>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25" name="CasellaDiTesto 24">
            <a:extLst>
              <a:ext uri="{FF2B5EF4-FFF2-40B4-BE49-F238E27FC236}">
                <a16:creationId xmlns:a16="http://schemas.microsoft.com/office/drawing/2014/main" id="{27186AD6-060E-4A5F-9A0A-AF35D77334FB}"/>
              </a:ext>
            </a:extLst>
          </p:cNvPr>
          <p:cNvSpPr txBox="1"/>
          <p:nvPr/>
        </p:nvSpPr>
        <p:spPr>
          <a:xfrm>
            <a:off x="6369259" y="3144818"/>
            <a:ext cx="5677726" cy="461665"/>
          </a:xfrm>
          <a:prstGeom prst="rect">
            <a:avLst/>
          </a:prstGeom>
          <a:noFill/>
        </p:spPr>
        <p:txBody>
          <a:bodyPr wrap="square" rtlCol="0">
            <a:spAutoFit/>
          </a:bodyPr>
          <a:lstStyle/>
          <a:p>
            <a:pPr lvl="0" algn="ctr" defTabSz="914400">
              <a:spcBef>
                <a:spcPts val="1000"/>
              </a:spcBef>
              <a:defRPr/>
            </a:pPr>
            <a:r>
              <a:rPr lang="it-IT" sz="2400" b="1" dirty="0" smtClean="0">
                <a:latin typeface="Tempus Sans ITC" panose="04020404030D07020202" pitchFamily="82" charset="0"/>
                <a:cs typeface="Gisha" panose="020B0502040204020203" pitchFamily="34" charset="-79"/>
              </a:rPr>
              <a:t>Come vengono condotti gli attacchi?</a:t>
            </a:r>
            <a:endParaRPr lang="it-IT" dirty="0">
              <a:cs typeface="Gisha" panose="020B0502040204020203" pitchFamily="34" charset="-79"/>
            </a:endParaRPr>
          </a:p>
        </p:txBody>
      </p:sp>
      <p:sp>
        <p:nvSpPr>
          <p:cNvPr id="32" name="Rettangolo arrotondato 31"/>
          <p:cNvSpPr/>
          <p:nvPr/>
        </p:nvSpPr>
        <p:spPr>
          <a:xfrm>
            <a:off x="12046985" y="3229881"/>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6</a:t>
            </a:r>
            <a:endParaRPr lang="it-IT" dirty="0"/>
          </a:p>
        </p:txBody>
      </p:sp>
      <p:sp>
        <p:nvSpPr>
          <p:cNvPr id="2" name="CasellaDiTesto 1"/>
          <p:cNvSpPr txBox="1"/>
          <p:nvPr/>
        </p:nvSpPr>
        <p:spPr>
          <a:xfrm>
            <a:off x="1751171" y="1296496"/>
            <a:ext cx="4358145" cy="2308324"/>
          </a:xfrm>
          <a:prstGeom prst="rect">
            <a:avLst/>
          </a:prstGeom>
          <a:noFill/>
        </p:spPr>
        <p:txBody>
          <a:bodyPr wrap="square" rtlCol="0">
            <a:spAutoFit/>
          </a:bodyPr>
          <a:lstStyle/>
          <a:p>
            <a:r>
              <a:rPr lang="it-IT" b="1" dirty="0" smtClean="0"/>
              <a:t>2014</a:t>
            </a:r>
          </a:p>
          <a:p>
            <a:r>
              <a:rPr lang="it-IT" dirty="0" smtClean="0"/>
              <a:t>Attacco a  gran parte delle banche USA, con </a:t>
            </a:r>
            <a:r>
              <a:rPr lang="it-IT" dirty="0"/>
              <a:t>furto dei dati personali di 80 milioni di clienti di JP Morgan </a:t>
            </a:r>
            <a:r>
              <a:rPr lang="it-IT" dirty="0" smtClean="0"/>
              <a:t>Chase</a:t>
            </a:r>
          </a:p>
          <a:p>
            <a:endParaRPr lang="it-IT" dirty="0"/>
          </a:p>
          <a:p>
            <a:r>
              <a:rPr lang="it-IT" b="1" dirty="0" smtClean="0"/>
              <a:t>Anni seguenti</a:t>
            </a:r>
          </a:p>
          <a:p>
            <a:r>
              <a:rPr lang="it-IT" dirty="0" smtClean="0"/>
              <a:t>Attacchi simili a istituzioni finanziarie e banche centrali</a:t>
            </a:r>
            <a:endParaRPr lang="it-IT" dirty="0"/>
          </a:p>
        </p:txBody>
      </p:sp>
      <p:pic>
        <p:nvPicPr>
          <p:cNvPr id="1026" name="Picture 2" descr="Immagine correlata"/>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1541" y="1022865"/>
            <a:ext cx="1888200" cy="18882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ma 3"/>
          <p:cNvGraphicFramePr/>
          <p:nvPr>
            <p:extLst>
              <p:ext uri="{D42A27DB-BD31-4B8C-83A1-F6EECF244321}">
                <p14:modId xmlns:p14="http://schemas.microsoft.com/office/powerpoint/2010/main" val="961974079"/>
              </p:ext>
            </p:extLst>
          </p:nvPr>
        </p:nvGraphicFramePr>
        <p:xfrm>
          <a:off x="6369259" y="4029462"/>
          <a:ext cx="5609191" cy="258649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4" name="Rettangolo arrotondato 23"/>
          <p:cNvSpPr/>
          <p:nvPr/>
        </p:nvSpPr>
        <p:spPr>
          <a:xfrm>
            <a:off x="-480423" y="2257123"/>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1-5</a:t>
            </a:r>
            <a:endParaRPr lang="it-IT" dirty="0"/>
          </a:p>
        </p:txBody>
      </p:sp>
      <p:sp>
        <p:nvSpPr>
          <p:cNvPr id="26" name="Rettangolo arrotondato 25"/>
          <p:cNvSpPr/>
          <p:nvPr/>
        </p:nvSpPr>
        <p:spPr>
          <a:xfrm>
            <a:off x="6981926" y="6526816"/>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7-9</a:t>
            </a:r>
            <a:endParaRPr lang="it-IT" dirty="0"/>
          </a:p>
        </p:txBody>
      </p:sp>
      <p:sp>
        <p:nvSpPr>
          <p:cNvPr id="30" name="Rettangolo arrotondato 29"/>
          <p:cNvSpPr/>
          <p:nvPr/>
        </p:nvSpPr>
        <p:spPr>
          <a:xfrm>
            <a:off x="10606355" y="5724266"/>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10-11</a:t>
            </a:r>
            <a:endParaRPr lang="it-IT" dirty="0"/>
          </a:p>
        </p:txBody>
      </p:sp>
      <p:sp>
        <p:nvSpPr>
          <p:cNvPr id="31" name="Rettangolo arrotondato 30"/>
          <p:cNvSpPr/>
          <p:nvPr/>
        </p:nvSpPr>
        <p:spPr>
          <a:xfrm>
            <a:off x="9228843" y="1040438"/>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6</a:t>
            </a:r>
            <a:endParaRPr lang="it-IT" dirty="0"/>
          </a:p>
        </p:txBody>
      </p:sp>
    </p:spTree>
    <p:extLst>
      <p:ext uri="{BB962C8B-B14F-4D97-AF65-F5344CB8AC3E}">
        <p14:creationId xmlns:p14="http://schemas.microsoft.com/office/powerpoint/2010/main" val="29993690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048A20EE-898C-45AD-BBC6-70B473489B8A}"/>
              </a:ext>
            </a:extLst>
          </p:cNvPr>
          <p:cNvSpPr/>
          <p:nvPr/>
        </p:nvSpPr>
        <p:spPr>
          <a:xfrm>
            <a:off x="-15240" y="17728"/>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0" y="0"/>
            <a:ext cx="549619"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18</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smtClean="0">
                <a:solidFill>
                  <a:schemeClr val="tx1"/>
                </a:solidFill>
                <a:latin typeface="Microsoft Yi Baiti" panose="03000500000000000000" pitchFamily="66" charset="0"/>
                <a:ea typeface="Microsoft Yi Baiti" panose="03000500000000000000" pitchFamily="66" charset="0"/>
              </a:rPr>
              <a:t>Gli attacchi al sistema finanziario 2/4</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9" name="Rettangolo arrotondato 18"/>
          <p:cNvSpPr/>
          <p:nvPr/>
        </p:nvSpPr>
        <p:spPr>
          <a:xfrm>
            <a:off x="10242508" y="316583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28" name="Rettangolo arrotondato 27"/>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Immagine</a:t>
            </a:r>
            <a:r>
              <a:rPr lang="it-IT" sz="1400" dirty="0"/>
              <a:t> </a:t>
            </a:r>
          </a:p>
          <a:p>
            <a:r>
              <a:rPr lang="it-IT" sz="1400" dirty="0"/>
              <a:t>https://pixabay.com/it/cassaforte-volta-porta-in-acciaio-913452/</a:t>
            </a:r>
          </a:p>
        </p:txBody>
      </p:sp>
      <p:sp>
        <p:nvSpPr>
          <p:cNvPr id="25" name="CasellaDiTesto 24">
            <a:extLst>
              <a:ext uri="{FF2B5EF4-FFF2-40B4-BE49-F238E27FC236}">
                <a16:creationId xmlns:a16="http://schemas.microsoft.com/office/drawing/2014/main" id="{27186AD6-060E-4A5F-9A0A-AF35D77334FB}"/>
              </a:ext>
            </a:extLst>
          </p:cNvPr>
          <p:cNvSpPr txBox="1"/>
          <p:nvPr/>
        </p:nvSpPr>
        <p:spPr>
          <a:xfrm>
            <a:off x="271812" y="1039367"/>
            <a:ext cx="8515655" cy="1892826"/>
          </a:xfrm>
          <a:prstGeom prst="rect">
            <a:avLst/>
          </a:prstGeom>
          <a:noFill/>
        </p:spPr>
        <p:txBody>
          <a:bodyPr wrap="square" rtlCol="0">
            <a:spAutoFit/>
          </a:bodyPr>
          <a:lstStyle/>
          <a:p>
            <a:pPr defTabSz="914400">
              <a:spcBef>
                <a:spcPts val="1000"/>
              </a:spcBef>
              <a:defRPr/>
            </a:pPr>
            <a:r>
              <a:rPr lang="it-IT" dirty="0"/>
              <a:t>Il sistema finanziario è complesso, digitalizzato, interconnesso.</a:t>
            </a:r>
          </a:p>
          <a:p>
            <a:pPr defTabSz="914400">
              <a:spcBef>
                <a:spcPts val="1000"/>
              </a:spcBef>
              <a:defRPr/>
            </a:pPr>
            <a:r>
              <a:rPr lang="it-IT" sz="2400" b="1" dirty="0" smtClean="0">
                <a:latin typeface="Tempus Sans ITC" panose="04020404030D07020202" pitchFamily="82" charset="0"/>
                <a:cs typeface="Gisha" panose="020B0502040204020203" pitchFamily="34" charset="-79"/>
              </a:rPr>
              <a:t>COME </a:t>
            </a:r>
            <a:r>
              <a:rPr lang="it-IT" sz="2400" b="1" dirty="0">
                <a:latin typeface="Tempus Sans ITC" panose="04020404030D07020202" pitchFamily="82" charset="0"/>
                <a:cs typeface="Gisha" panose="020B0502040204020203" pitchFamily="34" charset="-79"/>
              </a:rPr>
              <a:t>è ATTACCABILE?</a:t>
            </a:r>
          </a:p>
          <a:p>
            <a:pPr lvl="0" defTabSz="914400">
              <a:spcBef>
                <a:spcPts val="1000"/>
              </a:spcBef>
              <a:defRPr/>
            </a:pPr>
            <a:r>
              <a:rPr lang="it-IT" dirty="0" smtClean="0"/>
              <a:t>Comportamenti </a:t>
            </a:r>
            <a:r>
              <a:rPr lang="it-IT" dirty="0"/>
              <a:t>imprudenti dei centinaia di </a:t>
            </a:r>
            <a:r>
              <a:rPr lang="it-IT" dirty="0" smtClean="0"/>
              <a:t>utenti.</a:t>
            </a:r>
            <a:endParaRPr lang="it-IT" dirty="0"/>
          </a:p>
          <a:p>
            <a:pPr lvl="0" defTabSz="914400">
              <a:spcBef>
                <a:spcPts val="1000"/>
              </a:spcBef>
              <a:defRPr/>
            </a:pPr>
            <a:endParaRPr lang="it-IT" sz="3200" b="1" dirty="0" smtClean="0">
              <a:latin typeface="Tempus Sans ITC" panose="04020404030D07020202" pitchFamily="82" charset="0"/>
              <a:cs typeface="Gisha" panose="020B0502040204020203" pitchFamily="34" charset="-79"/>
            </a:endParaRPr>
          </a:p>
        </p:txBody>
      </p:sp>
      <p:sp>
        <p:nvSpPr>
          <p:cNvPr id="12" name="CasellaDiTesto 11"/>
          <p:cNvSpPr txBox="1"/>
          <p:nvPr/>
        </p:nvSpPr>
        <p:spPr>
          <a:xfrm>
            <a:off x="15522385" y="3893730"/>
            <a:ext cx="45719" cy="369332"/>
          </a:xfrm>
          <a:prstGeom prst="rect">
            <a:avLst/>
          </a:prstGeom>
          <a:noFill/>
        </p:spPr>
        <p:txBody>
          <a:bodyPr wrap="square" rtlCol="0">
            <a:spAutoFit/>
          </a:bodyPr>
          <a:lstStyle/>
          <a:p>
            <a:endParaRPr lang="it-IT" dirty="0"/>
          </a:p>
        </p:txBody>
      </p:sp>
      <p:sp>
        <p:nvSpPr>
          <p:cNvPr id="38" name="Rettangolo arrotondato 37"/>
          <p:cNvSpPr/>
          <p:nvPr/>
        </p:nvSpPr>
        <p:spPr>
          <a:xfrm>
            <a:off x="-628643" y="1317791"/>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1-3</a:t>
            </a:r>
            <a:endParaRPr lang="it-IT" dirty="0"/>
          </a:p>
        </p:txBody>
      </p:sp>
      <p:pic>
        <p:nvPicPr>
          <p:cNvPr id="2050" name="Picture 2" descr="Risultati immagini per hacker ico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270" y="3165837"/>
            <a:ext cx="1784465" cy="1784465"/>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p:cNvSpPr txBox="1"/>
          <p:nvPr/>
        </p:nvSpPr>
        <p:spPr>
          <a:xfrm>
            <a:off x="3304186" y="4419249"/>
            <a:ext cx="4741262" cy="369332"/>
          </a:xfrm>
          <a:prstGeom prst="rect">
            <a:avLst/>
          </a:prstGeom>
          <a:noFill/>
        </p:spPr>
        <p:txBody>
          <a:bodyPr wrap="square" rtlCol="0">
            <a:spAutoFit/>
          </a:bodyPr>
          <a:lstStyle/>
          <a:p>
            <a:pPr algn="ctr"/>
            <a:r>
              <a:rPr lang="it-IT" dirty="0" smtClean="0"/>
              <a:t>I </a:t>
            </a:r>
            <a:r>
              <a:rPr lang="it-IT" b="1" dirty="0" smtClean="0"/>
              <a:t>danni sono sempre consistenti</a:t>
            </a:r>
            <a:endParaRPr lang="it-IT" dirty="0"/>
          </a:p>
        </p:txBody>
      </p:sp>
      <p:sp>
        <p:nvSpPr>
          <p:cNvPr id="5" name="CasellaDiTesto 4"/>
          <p:cNvSpPr txBox="1"/>
          <p:nvPr/>
        </p:nvSpPr>
        <p:spPr>
          <a:xfrm>
            <a:off x="322036" y="2706225"/>
            <a:ext cx="3480440" cy="369332"/>
          </a:xfrm>
          <a:prstGeom prst="rect">
            <a:avLst/>
          </a:prstGeom>
          <a:noFill/>
        </p:spPr>
        <p:txBody>
          <a:bodyPr wrap="none" rtlCol="0">
            <a:spAutoFit/>
          </a:bodyPr>
          <a:lstStyle/>
          <a:p>
            <a:r>
              <a:rPr lang="it-IT" dirty="0" smtClean="0"/>
              <a:t>Se un attacco va a buon fine</a:t>
            </a:r>
            <a:endParaRPr lang="it-IT" dirty="0"/>
          </a:p>
        </p:txBody>
      </p:sp>
      <p:pic>
        <p:nvPicPr>
          <p:cNvPr id="2054" name="Picture 6" descr="Immagine correlata"/>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4875540" y="2779337"/>
            <a:ext cx="1639912" cy="1639912"/>
          </a:xfrm>
          <a:prstGeom prst="rect">
            <a:avLst/>
          </a:prstGeom>
          <a:noFill/>
          <a:extLst>
            <a:ext uri="{909E8E84-426E-40DD-AFC4-6F175D3DCCD1}">
              <a14:hiddenFill xmlns:a14="http://schemas.microsoft.com/office/drawing/2010/main">
                <a:solidFill>
                  <a:srgbClr val="FFFFFF"/>
                </a:solidFill>
              </a14:hiddenFill>
            </a:ext>
          </a:extLst>
        </p:spPr>
      </p:pic>
      <p:sp>
        <p:nvSpPr>
          <p:cNvPr id="18" name="CasellaDiTesto 17">
            <a:extLst>
              <a:ext uri="{FF2B5EF4-FFF2-40B4-BE49-F238E27FC236}">
                <a16:creationId xmlns:a16="http://schemas.microsoft.com/office/drawing/2014/main" id="{27186AD6-060E-4A5F-9A0A-AF35D77334FB}"/>
              </a:ext>
            </a:extLst>
          </p:cNvPr>
          <p:cNvSpPr txBox="1"/>
          <p:nvPr/>
        </p:nvSpPr>
        <p:spPr>
          <a:xfrm>
            <a:off x="448725" y="5356483"/>
            <a:ext cx="8569769" cy="1267014"/>
          </a:xfrm>
          <a:prstGeom prst="rect">
            <a:avLst/>
          </a:prstGeom>
          <a:noFill/>
        </p:spPr>
        <p:txBody>
          <a:bodyPr wrap="square" rtlCol="0">
            <a:spAutoFit/>
          </a:bodyPr>
          <a:lstStyle/>
          <a:p>
            <a:pPr defTabSz="914400">
              <a:spcBef>
                <a:spcPts val="1000"/>
              </a:spcBef>
              <a:defRPr/>
            </a:pPr>
            <a:r>
              <a:rPr lang="it-IT" dirty="0" smtClean="0"/>
              <a:t>Le autorità di settore sono consapevoli che è a rischio la </a:t>
            </a:r>
            <a:r>
              <a:rPr lang="it-IT" b="1" dirty="0" smtClean="0"/>
              <a:t>fiducia</a:t>
            </a:r>
            <a:r>
              <a:rPr lang="it-IT" dirty="0" smtClean="0"/>
              <a:t> del pubblico nei confronti dell’intero sistema.</a:t>
            </a:r>
          </a:p>
          <a:p>
            <a:pPr defTabSz="914400">
              <a:spcBef>
                <a:spcPts val="1000"/>
              </a:spcBef>
              <a:defRPr/>
            </a:pPr>
            <a:endParaRPr lang="it-IT" sz="3200" b="1" dirty="0" smtClean="0">
              <a:latin typeface="Tempus Sans ITC" panose="04020404030D07020202" pitchFamily="82" charset="0"/>
              <a:cs typeface="Gisha" panose="020B0502040204020203" pitchFamily="34" charset="-79"/>
            </a:endParaRPr>
          </a:p>
        </p:txBody>
      </p:sp>
      <p:sp>
        <p:nvSpPr>
          <p:cNvPr id="21" name="Rettangolo arrotondato 20"/>
          <p:cNvSpPr/>
          <p:nvPr/>
        </p:nvSpPr>
        <p:spPr>
          <a:xfrm>
            <a:off x="-632038" y="2563441"/>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4</a:t>
            </a:r>
            <a:endParaRPr lang="it-IT" dirty="0"/>
          </a:p>
        </p:txBody>
      </p:sp>
      <p:sp>
        <p:nvSpPr>
          <p:cNvPr id="23" name="Rettangolo arrotondato 22"/>
          <p:cNvSpPr/>
          <p:nvPr/>
        </p:nvSpPr>
        <p:spPr>
          <a:xfrm>
            <a:off x="78591" y="3701402"/>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4</a:t>
            </a:r>
            <a:endParaRPr lang="it-IT" dirty="0"/>
          </a:p>
        </p:txBody>
      </p:sp>
      <p:sp>
        <p:nvSpPr>
          <p:cNvPr id="24" name="Rettangolo arrotondato 23"/>
          <p:cNvSpPr/>
          <p:nvPr/>
        </p:nvSpPr>
        <p:spPr>
          <a:xfrm>
            <a:off x="-274710" y="5523971"/>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mtClean="0"/>
              <a:t>6</a:t>
            </a:r>
            <a:endParaRPr lang="it-IT" dirty="0"/>
          </a:p>
        </p:txBody>
      </p:sp>
      <p:sp>
        <p:nvSpPr>
          <p:cNvPr id="26" name="Rettangolo arrotondato 25"/>
          <p:cNvSpPr/>
          <p:nvPr/>
        </p:nvSpPr>
        <p:spPr>
          <a:xfrm>
            <a:off x="2870204" y="4377513"/>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5</a:t>
            </a:r>
            <a:endParaRPr lang="it-IT" dirty="0"/>
          </a:p>
        </p:txBody>
      </p:sp>
      <p:sp>
        <p:nvSpPr>
          <p:cNvPr id="27" name="Rettangolo arrotondato 26"/>
          <p:cNvSpPr/>
          <p:nvPr/>
        </p:nvSpPr>
        <p:spPr>
          <a:xfrm>
            <a:off x="5199477" y="3293206"/>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5</a:t>
            </a:r>
            <a:endParaRPr lang="it-IT" dirty="0"/>
          </a:p>
        </p:txBody>
      </p:sp>
      <p:pic>
        <p:nvPicPr>
          <p:cNvPr id="6" name="Immagine 5"/>
          <p:cNvPicPr>
            <a:picLocks noChangeAspect="1"/>
          </p:cNvPicPr>
          <p:nvPr/>
        </p:nvPicPr>
        <p:blipFill rotWithShape="1">
          <a:blip r:embed="rId5">
            <a:extLst>
              <a:ext uri="{28A0092B-C50C-407E-A947-70E740481C1C}">
                <a14:useLocalDpi xmlns:a14="http://schemas.microsoft.com/office/drawing/2010/main" val="0"/>
              </a:ext>
            </a:extLst>
          </a:blip>
          <a:srcRect l="17023" r="20253"/>
          <a:stretch/>
        </p:blipFill>
        <p:spPr>
          <a:xfrm>
            <a:off x="8086806" y="493978"/>
            <a:ext cx="4106668" cy="6828752"/>
          </a:xfrm>
          <a:prstGeom prst="rect">
            <a:avLst/>
          </a:prstGeom>
        </p:spPr>
      </p:pic>
      <p:sp>
        <p:nvSpPr>
          <p:cNvPr id="7" name="Rettangolo 6"/>
          <p:cNvSpPr/>
          <p:nvPr/>
        </p:nvSpPr>
        <p:spPr>
          <a:xfrm>
            <a:off x="0" y="6520848"/>
            <a:ext cx="9033734" cy="369332"/>
          </a:xfrm>
          <a:prstGeom prst="rect">
            <a:avLst/>
          </a:prstGeom>
        </p:spPr>
        <p:txBody>
          <a:bodyPr wrap="square">
            <a:spAutoFit/>
          </a:bodyPr>
          <a:lstStyle/>
          <a:p>
            <a:r>
              <a:rPr lang="it-IT" i="1" dirty="0" smtClean="0">
                <a:solidFill>
                  <a:schemeClr val="accent4">
                    <a:lumMod val="40000"/>
                    <a:lumOff val="60000"/>
                  </a:schemeClr>
                </a:solidFill>
              </a:rPr>
              <a:t>Fonte: Sicurezza </a:t>
            </a:r>
            <a:r>
              <a:rPr lang="it-IT" i="1" dirty="0">
                <a:solidFill>
                  <a:schemeClr val="accent4">
                    <a:lumMod val="40000"/>
                    <a:lumOff val="60000"/>
                  </a:schemeClr>
                </a:solidFill>
              </a:rPr>
              <a:t>cibernetica: il contributo della Banca d’Italia e dell’</a:t>
            </a:r>
            <a:r>
              <a:rPr lang="it-IT" i="1" dirty="0" err="1">
                <a:solidFill>
                  <a:schemeClr val="accent4">
                    <a:lumMod val="40000"/>
                    <a:lumOff val="60000"/>
                  </a:schemeClr>
                </a:solidFill>
              </a:rPr>
              <a:t>Ivass</a:t>
            </a:r>
            <a:endParaRPr lang="it-IT" i="1" dirty="0">
              <a:solidFill>
                <a:schemeClr val="accent4">
                  <a:lumMod val="40000"/>
                  <a:lumOff val="60000"/>
                </a:schemeClr>
              </a:solidFill>
            </a:endParaRPr>
          </a:p>
        </p:txBody>
      </p:sp>
    </p:spTree>
    <p:extLst>
      <p:ext uri="{BB962C8B-B14F-4D97-AF65-F5344CB8AC3E}">
        <p14:creationId xmlns:p14="http://schemas.microsoft.com/office/powerpoint/2010/main" val="4019262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Copertina</a:t>
            </a:r>
            <a:endParaRPr lang="it-IT" dirty="0"/>
          </a:p>
        </p:txBody>
      </p:sp>
      <p:sp>
        <p:nvSpPr>
          <p:cNvPr id="4" name="Rettangolo arrotondato 3"/>
          <p:cNvSpPr/>
          <p:nvPr/>
        </p:nvSpPr>
        <p:spPr>
          <a:xfrm>
            <a:off x="-4754879" y="-1"/>
            <a:ext cx="4536990"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Note sviluppo</a:t>
            </a:r>
          </a:p>
          <a:p>
            <a:endParaRPr lang="it-IT" sz="1400" b="1" dirty="0"/>
          </a:p>
          <a:p>
            <a:r>
              <a:rPr lang="it-IT" sz="1400" b="1" dirty="0" smtClean="0"/>
              <a:t>Da ripensare adattandola allo stile del corso</a:t>
            </a:r>
            <a:endParaRPr lang="it-IT" sz="1400" dirty="0"/>
          </a:p>
        </p:txBody>
      </p:sp>
      <p:sp>
        <p:nvSpPr>
          <p:cNvPr id="5" name="CasellaDiTesto 4">
            <a:extLst>
              <a:ext uri="{FF2B5EF4-FFF2-40B4-BE49-F238E27FC236}">
                <a16:creationId xmlns:a16="http://schemas.microsoft.com/office/drawing/2014/main" id="{98A41FEB-BE46-4298-8F16-16001189BF7E}"/>
              </a:ext>
            </a:extLst>
          </p:cNvPr>
          <p:cNvSpPr txBox="1"/>
          <p:nvPr/>
        </p:nvSpPr>
        <p:spPr>
          <a:xfrm>
            <a:off x="11576517" y="19637"/>
            <a:ext cx="503340" cy="338554"/>
          </a:xfrm>
          <a:prstGeom prst="rect">
            <a:avLst/>
          </a:prstGeom>
          <a:noFill/>
        </p:spPr>
        <p:txBody>
          <a:bodyPr wrap="square" rtlCol="0">
            <a:spAutoFit/>
          </a:bodyPr>
          <a:lstStyle/>
          <a:p>
            <a:r>
              <a:rPr lang="it-IT" sz="1600" dirty="0">
                <a:latin typeface="Microsoft Yi Baiti" panose="03000500000000000000" pitchFamily="66" charset="0"/>
                <a:ea typeface="Microsoft Yi Baiti" panose="03000500000000000000" pitchFamily="66" charset="0"/>
              </a:rPr>
              <a:t>1</a:t>
            </a:r>
          </a:p>
        </p:txBody>
      </p:sp>
      <p:sp>
        <p:nvSpPr>
          <p:cNvPr id="3" name="CasellaDiTesto 2"/>
          <p:cNvSpPr txBox="1"/>
          <p:nvPr/>
        </p:nvSpPr>
        <p:spPr>
          <a:xfrm>
            <a:off x="870857" y="1712686"/>
            <a:ext cx="10705660" cy="4401205"/>
          </a:xfrm>
          <a:prstGeom prst="rect">
            <a:avLst/>
          </a:prstGeom>
          <a:noFill/>
        </p:spPr>
        <p:txBody>
          <a:bodyPr wrap="square" rtlCol="0">
            <a:spAutoFit/>
          </a:bodyPr>
          <a:lstStyle/>
          <a:p>
            <a:r>
              <a:rPr lang="it-IT" sz="2800" dirty="0" smtClean="0"/>
              <a:t>Titolo corso</a:t>
            </a:r>
          </a:p>
          <a:p>
            <a:r>
              <a:rPr lang="it-IT" sz="2800" dirty="0"/>
              <a:t>Cyber Security: un'analisi tecnica</a:t>
            </a:r>
            <a:endParaRPr lang="it-IT" sz="2800" dirty="0" smtClean="0"/>
          </a:p>
          <a:p>
            <a:endParaRPr lang="it-IT" sz="2800" dirty="0"/>
          </a:p>
          <a:p>
            <a:endParaRPr lang="it-IT" sz="2800" dirty="0" smtClean="0"/>
          </a:p>
          <a:p>
            <a:r>
              <a:rPr lang="it-IT" sz="2800" dirty="0"/>
              <a:t>Docente: Duccio Martelli, docente di Economia degli Intermediari Finanziari presso il Dipartimento di Economia dell’Università degli Studi di </a:t>
            </a:r>
            <a:r>
              <a:rPr lang="it-IT" sz="2800" dirty="0" smtClean="0"/>
              <a:t>Perugia</a:t>
            </a:r>
            <a:endParaRPr lang="it-IT" sz="2800" dirty="0"/>
          </a:p>
          <a:p>
            <a:endParaRPr lang="it-IT" sz="2800" dirty="0"/>
          </a:p>
          <a:p>
            <a:endParaRPr lang="it-IT" sz="2800" dirty="0" smtClean="0"/>
          </a:p>
          <a:p>
            <a:r>
              <a:rPr lang="it-IT" sz="2800" dirty="0" smtClean="0"/>
              <a:t>Durata 5 ore</a:t>
            </a:r>
            <a:endParaRPr lang="it-IT" sz="2800" dirty="0"/>
          </a:p>
        </p:txBody>
      </p:sp>
    </p:spTree>
    <p:extLst>
      <p:ext uri="{BB962C8B-B14F-4D97-AF65-F5344CB8AC3E}">
        <p14:creationId xmlns:p14="http://schemas.microsoft.com/office/powerpoint/2010/main" val="1887812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magin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2" y="3319261"/>
            <a:ext cx="6060578" cy="3515095"/>
          </a:xfrm>
          <a:prstGeom prst="rect">
            <a:avLst/>
          </a:prstGeom>
        </p:spPr>
      </p:pic>
      <p:sp>
        <p:nvSpPr>
          <p:cNvPr id="12" name="Documento 11"/>
          <p:cNvSpPr/>
          <p:nvPr/>
        </p:nvSpPr>
        <p:spPr>
          <a:xfrm>
            <a:off x="-13525" y="338554"/>
            <a:ext cx="5991424" cy="3700322"/>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19</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Gli attacchi al sistema finanziario </a:t>
            </a:r>
            <a:r>
              <a:rPr lang="it-IT" sz="3200" dirty="0" smtClean="0">
                <a:solidFill>
                  <a:schemeClr val="tx1"/>
                </a:solidFill>
                <a:latin typeface="Microsoft Yi Baiti" panose="03000500000000000000" pitchFamily="66" charset="0"/>
                <a:ea typeface="Microsoft Yi Baiti" panose="03000500000000000000" pitchFamily="66" charset="0"/>
              </a:rPr>
              <a:t>3/4</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27" name="Rettangolo 26">
            <a:extLst>
              <a:ext uri="{FF2B5EF4-FFF2-40B4-BE49-F238E27FC236}">
                <a16:creationId xmlns:a16="http://schemas.microsoft.com/office/drawing/2014/main" id="{B5BD0707-0870-4F01-8A0A-F9DD33BECCF0}"/>
              </a:ext>
            </a:extLst>
          </p:cNvPr>
          <p:cNvSpPr/>
          <p:nvPr/>
        </p:nvSpPr>
        <p:spPr>
          <a:xfrm>
            <a:off x="-2957957" y="7464"/>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r>
              <a:rPr lang="it-IT" b="1" dirty="0"/>
              <a:t>Note sviluppo</a:t>
            </a:r>
          </a:p>
          <a:p>
            <a:endParaRPr lang="it-IT" b="1" dirty="0"/>
          </a:p>
          <a:p>
            <a:r>
              <a:rPr lang="it-IT" b="1" dirty="0"/>
              <a:t>Immagini</a:t>
            </a:r>
          </a:p>
          <a:p>
            <a:r>
              <a:rPr lang="it-IT" dirty="0">
                <a:latin typeface="Gisha" panose="020B0502040204020203" pitchFamily="34" charset="-79"/>
                <a:cs typeface="Gisha" panose="020B0502040204020203" pitchFamily="34" charset="-79"/>
              </a:rPr>
              <a:t>https://pixabay.com/it/internet-informatica-rete-dito-3563638/</a:t>
            </a:r>
          </a:p>
        </p:txBody>
      </p:sp>
      <p:sp>
        <p:nvSpPr>
          <p:cNvPr id="39" name="Rettangolo arrotondato 38"/>
          <p:cNvSpPr/>
          <p:nvPr/>
        </p:nvSpPr>
        <p:spPr>
          <a:xfrm>
            <a:off x="3804663" y="443593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2" name="Rettangolo 1"/>
          <p:cNvSpPr/>
          <p:nvPr/>
        </p:nvSpPr>
        <p:spPr>
          <a:xfrm>
            <a:off x="812338" y="1374495"/>
            <a:ext cx="5483803" cy="830997"/>
          </a:xfrm>
          <a:prstGeom prst="rect">
            <a:avLst/>
          </a:prstGeom>
        </p:spPr>
        <p:txBody>
          <a:bodyPr wrap="square">
            <a:spAutoFit/>
          </a:bodyPr>
          <a:lstStyle/>
          <a:p>
            <a:r>
              <a:rPr lang="it-IT" sz="2400" b="1" dirty="0" err="1" smtClean="0">
                <a:cs typeface="Arial" charset="0"/>
              </a:rPr>
              <a:t>Malware</a:t>
            </a:r>
            <a:endParaRPr lang="it-IT" sz="2400" b="1" dirty="0" smtClean="0">
              <a:cs typeface="Arial" charset="0"/>
            </a:endParaRPr>
          </a:p>
          <a:p>
            <a:r>
              <a:rPr lang="it-IT" sz="2400" dirty="0" smtClean="0">
                <a:cs typeface="Arial" charset="0"/>
              </a:rPr>
              <a:t>(rapidità di diffusione)</a:t>
            </a:r>
            <a:endParaRPr lang="it-IT" sz="2400" dirty="0">
              <a:cs typeface="Arial" charset="0"/>
            </a:endParaRPr>
          </a:p>
        </p:txBody>
      </p:sp>
      <p:sp>
        <p:nvSpPr>
          <p:cNvPr id="34" name="Rettangolo arrotondato 33"/>
          <p:cNvSpPr/>
          <p:nvPr/>
        </p:nvSpPr>
        <p:spPr>
          <a:xfrm>
            <a:off x="-708375" y="2103076"/>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1-2</a:t>
            </a:r>
            <a:endParaRPr lang="it-IT" dirty="0"/>
          </a:p>
        </p:txBody>
      </p:sp>
      <p:sp>
        <p:nvSpPr>
          <p:cNvPr id="19" name="Rettangolo 18"/>
          <p:cNvSpPr/>
          <p:nvPr/>
        </p:nvSpPr>
        <p:spPr>
          <a:xfrm>
            <a:off x="804253" y="2380554"/>
            <a:ext cx="4440687" cy="1200329"/>
          </a:xfrm>
          <a:prstGeom prst="rect">
            <a:avLst/>
          </a:prstGeom>
        </p:spPr>
        <p:txBody>
          <a:bodyPr wrap="square">
            <a:spAutoFit/>
          </a:bodyPr>
          <a:lstStyle/>
          <a:p>
            <a:r>
              <a:rPr lang="it-IT" sz="2400" b="1" dirty="0" smtClean="0">
                <a:cs typeface="Arial" charset="0"/>
              </a:rPr>
              <a:t>Rischio sistemico</a:t>
            </a:r>
          </a:p>
          <a:p>
            <a:r>
              <a:rPr lang="it-IT" sz="2400" dirty="0" smtClean="0">
                <a:cs typeface="Arial" charset="0"/>
              </a:rPr>
              <a:t>(</a:t>
            </a:r>
            <a:r>
              <a:rPr lang="it-IT" sz="2400" dirty="0"/>
              <a:t>interconnessione </a:t>
            </a:r>
            <a:r>
              <a:rPr lang="it-IT" sz="2400" dirty="0" smtClean="0"/>
              <a:t>processi </a:t>
            </a:r>
            <a:r>
              <a:rPr lang="it-IT" sz="2400" dirty="0"/>
              <a:t>e </a:t>
            </a:r>
            <a:r>
              <a:rPr lang="it-IT" sz="2400" dirty="0" smtClean="0"/>
              <a:t>sistemi finanziari)</a:t>
            </a:r>
            <a:endParaRPr lang="it-IT" sz="2400" dirty="0">
              <a:cs typeface="Arial" charset="0"/>
            </a:endParaRPr>
          </a:p>
        </p:txBody>
      </p:sp>
      <p:sp>
        <p:nvSpPr>
          <p:cNvPr id="6" name="CasellaDiTesto 5"/>
          <p:cNvSpPr txBox="1"/>
          <p:nvPr/>
        </p:nvSpPr>
        <p:spPr>
          <a:xfrm>
            <a:off x="7402609" y="754482"/>
            <a:ext cx="3701655" cy="830997"/>
          </a:xfrm>
          <a:prstGeom prst="rect">
            <a:avLst/>
          </a:prstGeom>
          <a:noFill/>
        </p:spPr>
        <p:txBody>
          <a:bodyPr wrap="none" rtlCol="0">
            <a:spAutoFit/>
          </a:bodyPr>
          <a:lstStyle/>
          <a:p>
            <a:pPr algn="ctr"/>
            <a:r>
              <a:rPr lang="it-IT" sz="2400" b="1" dirty="0" smtClean="0"/>
              <a:t>SETTORE ASSICURATIVO:</a:t>
            </a:r>
          </a:p>
          <a:p>
            <a:pPr algn="ctr"/>
            <a:r>
              <a:rPr lang="it-IT" sz="2400" dirty="0" smtClean="0"/>
              <a:t>Obiettivo sensibile</a:t>
            </a:r>
            <a:endParaRPr lang="it-IT" sz="2400" dirty="0"/>
          </a:p>
        </p:txBody>
      </p:sp>
      <p:sp>
        <p:nvSpPr>
          <p:cNvPr id="7" name="Rettangolo 6"/>
          <p:cNvSpPr/>
          <p:nvPr/>
        </p:nvSpPr>
        <p:spPr>
          <a:xfrm>
            <a:off x="6406490" y="1793154"/>
            <a:ext cx="6096000" cy="1477328"/>
          </a:xfrm>
          <a:prstGeom prst="rect">
            <a:avLst/>
          </a:prstGeom>
        </p:spPr>
        <p:txBody>
          <a:bodyPr>
            <a:spAutoFit/>
          </a:bodyPr>
          <a:lstStyle/>
          <a:p>
            <a:r>
              <a:rPr lang="it-IT" dirty="0"/>
              <a:t>soggetti con dimensioni operative e presidi organizzativi molto eterogenei </a:t>
            </a:r>
            <a:endParaRPr lang="it-IT" dirty="0" smtClean="0"/>
          </a:p>
          <a:p>
            <a:endParaRPr lang="it-IT" dirty="0"/>
          </a:p>
          <a:p>
            <a:r>
              <a:rPr lang="it-IT" dirty="0"/>
              <a:t>connessione con le altre componenti del sistema finanziario </a:t>
            </a:r>
          </a:p>
        </p:txBody>
      </p:sp>
      <p:sp>
        <p:nvSpPr>
          <p:cNvPr id="11" name="CasellaDiTesto 10"/>
          <p:cNvSpPr txBox="1"/>
          <p:nvPr/>
        </p:nvSpPr>
        <p:spPr>
          <a:xfrm>
            <a:off x="6409549" y="4502479"/>
            <a:ext cx="5454791" cy="1200329"/>
          </a:xfrm>
          <a:prstGeom prst="rect">
            <a:avLst/>
          </a:prstGeom>
          <a:noFill/>
        </p:spPr>
        <p:txBody>
          <a:bodyPr wrap="square" rtlCol="0">
            <a:spAutoFit/>
          </a:bodyPr>
          <a:lstStyle/>
          <a:p>
            <a:r>
              <a:rPr lang="it-IT" b="1" dirty="0" smtClean="0"/>
              <a:t>Rischi</a:t>
            </a:r>
            <a:r>
              <a:rPr lang="it-IT" dirty="0" smtClean="0"/>
              <a:t> legali per gli operatori</a:t>
            </a:r>
          </a:p>
          <a:p>
            <a:pPr algn="ctr"/>
            <a:r>
              <a:rPr lang="it-IT" dirty="0" smtClean="0"/>
              <a:t>MA ANCHE</a:t>
            </a:r>
          </a:p>
          <a:p>
            <a:r>
              <a:rPr lang="it-IT" b="1" dirty="0" smtClean="0"/>
              <a:t>Opportunità</a:t>
            </a:r>
            <a:r>
              <a:rPr lang="it-IT" dirty="0" smtClean="0"/>
              <a:t> </a:t>
            </a:r>
            <a:r>
              <a:rPr lang="it-IT" b="1" dirty="0" smtClean="0"/>
              <a:t>di mercato</a:t>
            </a:r>
            <a:r>
              <a:rPr lang="it-IT" dirty="0" smtClean="0"/>
              <a:t>: coperture contro il cyber crime</a:t>
            </a:r>
            <a:endParaRPr lang="it-IT" dirty="0"/>
          </a:p>
        </p:txBody>
      </p:sp>
      <p:sp>
        <p:nvSpPr>
          <p:cNvPr id="13" name="Freccia in giù 12"/>
          <p:cNvSpPr/>
          <p:nvPr/>
        </p:nvSpPr>
        <p:spPr>
          <a:xfrm>
            <a:off x="7893631" y="3580883"/>
            <a:ext cx="2057400" cy="45799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8" name="CasellaDiTesto 27"/>
          <p:cNvSpPr txBox="1"/>
          <p:nvPr/>
        </p:nvSpPr>
        <p:spPr>
          <a:xfrm>
            <a:off x="6682574" y="5886470"/>
            <a:ext cx="5250155" cy="369332"/>
          </a:xfrm>
          <a:prstGeom prst="rect">
            <a:avLst/>
          </a:prstGeom>
          <a:noFill/>
        </p:spPr>
        <p:txBody>
          <a:bodyPr wrap="none" rtlCol="0">
            <a:spAutoFit/>
          </a:bodyPr>
          <a:lstStyle/>
          <a:p>
            <a:pPr algn="ctr"/>
            <a:r>
              <a:rPr lang="it-IT" b="1" dirty="0" smtClean="0"/>
              <a:t>RUOLO CENTRALE DELLE AUTORITÀ DI SETTORE </a:t>
            </a:r>
            <a:endParaRPr lang="it-IT" dirty="0"/>
          </a:p>
        </p:txBody>
      </p:sp>
      <p:sp>
        <p:nvSpPr>
          <p:cNvPr id="14" name="Più 13"/>
          <p:cNvSpPr/>
          <p:nvPr/>
        </p:nvSpPr>
        <p:spPr>
          <a:xfrm>
            <a:off x="12127" y="1449587"/>
            <a:ext cx="720595" cy="680812"/>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30" name="Più 29"/>
          <p:cNvSpPr/>
          <p:nvPr/>
        </p:nvSpPr>
        <p:spPr>
          <a:xfrm>
            <a:off x="70892" y="2502879"/>
            <a:ext cx="720595" cy="680812"/>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31" name="Goccia 30">
            <a:extLst>
              <a:ext uri="{FF2B5EF4-FFF2-40B4-BE49-F238E27FC236}">
                <a16:creationId xmlns:a16="http://schemas.microsoft.com/office/drawing/2014/main" id="{ED34B437-BD07-4240-B46E-68949A03EE44}"/>
              </a:ext>
            </a:extLst>
          </p:cNvPr>
          <p:cNvSpPr/>
          <p:nvPr/>
        </p:nvSpPr>
        <p:spPr>
          <a:xfrm rot="1905374">
            <a:off x="6099506" y="1920709"/>
            <a:ext cx="263725" cy="274338"/>
          </a:xfrm>
          <a:prstGeom prst="teardrop">
            <a:avLst>
              <a:gd name="adj" fmla="val 102018"/>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32" name="Goccia 31">
            <a:extLst>
              <a:ext uri="{FF2B5EF4-FFF2-40B4-BE49-F238E27FC236}">
                <a16:creationId xmlns:a16="http://schemas.microsoft.com/office/drawing/2014/main" id="{ED34B437-BD07-4240-B46E-68949A03EE44}"/>
              </a:ext>
            </a:extLst>
          </p:cNvPr>
          <p:cNvSpPr/>
          <p:nvPr/>
        </p:nvSpPr>
        <p:spPr>
          <a:xfrm rot="1905374">
            <a:off x="6093793" y="2760364"/>
            <a:ext cx="263725" cy="274338"/>
          </a:xfrm>
          <a:prstGeom prst="teardrop">
            <a:avLst>
              <a:gd name="adj" fmla="val 102018"/>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pic>
        <p:nvPicPr>
          <p:cNvPr id="33" name="Immagine 32">
            <a:extLst>
              <a:ext uri="{FF2B5EF4-FFF2-40B4-BE49-F238E27FC236}">
                <a16:creationId xmlns:a16="http://schemas.microsoft.com/office/drawing/2014/main" id="{088C000B-1634-4045-A4B4-8C7E9B4922A4}"/>
              </a:ext>
            </a:extLst>
          </p:cNvPr>
          <p:cNvPicPr>
            <a:picLocks noChangeAspect="1"/>
          </p:cNvPicPr>
          <p:nvPr/>
        </p:nvPicPr>
        <p:blipFill>
          <a:blip r:embed="rId4" cstate="hqprint">
            <a:lum bright="70000" contrast="-70000"/>
            <a:extLst>
              <a:ext uri="{28A0092B-C50C-407E-A947-70E740481C1C}">
                <a14:useLocalDpi xmlns:a14="http://schemas.microsoft.com/office/drawing/2010/main" val="0"/>
              </a:ext>
            </a:extLst>
          </a:blip>
          <a:stretch>
            <a:fillRect/>
          </a:stretch>
        </p:blipFill>
        <p:spPr>
          <a:xfrm>
            <a:off x="6702137" y="772732"/>
            <a:ext cx="744190" cy="744190"/>
          </a:xfrm>
          <a:prstGeom prst="rect">
            <a:avLst/>
          </a:prstGeom>
        </p:spPr>
      </p:pic>
      <p:sp>
        <p:nvSpPr>
          <p:cNvPr id="38" name="CasellaDiTesto 37">
            <a:extLst>
              <a:ext uri="{FF2B5EF4-FFF2-40B4-BE49-F238E27FC236}">
                <a16:creationId xmlns:a16="http://schemas.microsoft.com/office/drawing/2014/main" id="{AF1E612F-E871-41C3-93FC-8FB6829603D9}"/>
              </a:ext>
            </a:extLst>
          </p:cNvPr>
          <p:cNvSpPr txBox="1"/>
          <p:nvPr/>
        </p:nvSpPr>
        <p:spPr>
          <a:xfrm>
            <a:off x="8659715" y="6553779"/>
            <a:ext cx="3532285" cy="2805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it-IT" sz="1200" i="1" dirty="0">
                <a:latin typeface="Times New Roman" panose="02020603050405020304" pitchFamily="18" charset="0"/>
                <a:cs typeface="Times New Roman" panose="02020603050405020304" pitchFamily="18" charset="0"/>
              </a:rPr>
              <a:t>Fai clic sull'info point per approfondire l’argomento</a:t>
            </a:r>
          </a:p>
        </p:txBody>
      </p:sp>
      <p:sp>
        <p:nvSpPr>
          <p:cNvPr id="43" name="Rettangolo 42"/>
          <p:cNvSpPr/>
          <p:nvPr/>
        </p:nvSpPr>
        <p:spPr>
          <a:xfrm>
            <a:off x="103210" y="521062"/>
            <a:ext cx="5874689" cy="646331"/>
          </a:xfrm>
          <a:prstGeom prst="rect">
            <a:avLst/>
          </a:prstGeom>
        </p:spPr>
        <p:txBody>
          <a:bodyPr wrap="square">
            <a:spAutoFit/>
          </a:bodyPr>
          <a:lstStyle/>
          <a:p>
            <a:r>
              <a:rPr lang="it-IT" i="1" dirty="0" smtClean="0">
                <a:solidFill>
                  <a:schemeClr val="accent4">
                    <a:lumMod val="40000"/>
                    <a:lumOff val="60000"/>
                  </a:schemeClr>
                </a:solidFill>
              </a:rPr>
              <a:t>Fonte: Sicurezza </a:t>
            </a:r>
            <a:r>
              <a:rPr lang="it-IT" i="1" dirty="0">
                <a:solidFill>
                  <a:schemeClr val="accent4">
                    <a:lumMod val="40000"/>
                    <a:lumOff val="60000"/>
                  </a:schemeClr>
                </a:solidFill>
              </a:rPr>
              <a:t>cibernetica: il contributo della Banca d’Italia e dell’</a:t>
            </a:r>
            <a:r>
              <a:rPr lang="it-IT" i="1" dirty="0" err="1">
                <a:solidFill>
                  <a:schemeClr val="accent4">
                    <a:lumMod val="40000"/>
                    <a:lumOff val="60000"/>
                  </a:schemeClr>
                </a:solidFill>
              </a:rPr>
              <a:t>Ivass</a:t>
            </a:r>
            <a:endParaRPr lang="it-IT" i="1" dirty="0">
              <a:solidFill>
                <a:schemeClr val="accent4">
                  <a:lumMod val="40000"/>
                  <a:lumOff val="60000"/>
                </a:schemeClr>
              </a:solidFill>
            </a:endParaRPr>
          </a:p>
        </p:txBody>
      </p:sp>
      <p:sp>
        <p:nvSpPr>
          <p:cNvPr id="44" name="Rettangolo arrotondato 43"/>
          <p:cNvSpPr/>
          <p:nvPr/>
        </p:nvSpPr>
        <p:spPr>
          <a:xfrm>
            <a:off x="11211815" y="862379"/>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3</a:t>
            </a:r>
            <a:endParaRPr lang="it-IT" dirty="0"/>
          </a:p>
        </p:txBody>
      </p:sp>
      <p:sp>
        <p:nvSpPr>
          <p:cNvPr id="45" name="Rettangolo arrotondato 44"/>
          <p:cNvSpPr/>
          <p:nvPr/>
        </p:nvSpPr>
        <p:spPr>
          <a:xfrm>
            <a:off x="11260013" y="2103076"/>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4-5</a:t>
            </a:r>
            <a:endParaRPr lang="it-IT" dirty="0"/>
          </a:p>
        </p:txBody>
      </p:sp>
      <p:sp>
        <p:nvSpPr>
          <p:cNvPr id="46" name="Rettangolo arrotondato 45"/>
          <p:cNvSpPr/>
          <p:nvPr/>
        </p:nvSpPr>
        <p:spPr>
          <a:xfrm>
            <a:off x="8446991" y="3362533"/>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6</a:t>
            </a:r>
            <a:endParaRPr lang="it-IT" dirty="0"/>
          </a:p>
        </p:txBody>
      </p:sp>
      <p:sp>
        <p:nvSpPr>
          <p:cNvPr id="47" name="Rettangolo arrotondato 46"/>
          <p:cNvSpPr/>
          <p:nvPr/>
        </p:nvSpPr>
        <p:spPr>
          <a:xfrm>
            <a:off x="11457389" y="4907723"/>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7-10</a:t>
            </a:r>
            <a:endParaRPr lang="it-IT" dirty="0"/>
          </a:p>
        </p:txBody>
      </p:sp>
    </p:spTree>
    <p:extLst>
      <p:ext uri="{BB962C8B-B14F-4D97-AF65-F5344CB8AC3E}">
        <p14:creationId xmlns:p14="http://schemas.microsoft.com/office/powerpoint/2010/main" val="166054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6806" y="476250"/>
            <a:ext cx="4106668" cy="6381750"/>
          </a:xfrm>
          <a:prstGeom prst="rect">
            <a:avLst/>
          </a:prstGeom>
        </p:spPr>
      </p:pic>
      <p:sp>
        <p:nvSpPr>
          <p:cNvPr id="5" name="Documento 4"/>
          <p:cNvSpPr/>
          <p:nvPr/>
        </p:nvSpPr>
        <p:spPr>
          <a:xfrm rot="16200000">
            <a:off x="1774565" y="-1384560"/>
            <a:ext cx="6462460" cy="1010337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20</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Gli attacchi al sistema finanziario </a:t>
            </a:r>
            <a:r>
              <a:rPr lang="it-IT" sz="3200" dirty="0" smtClean="0">
                <a:solidFill>
                  <a:schemeClr val="tx1"/>
                </a:solidFill>
                <a:latin typeface="Microsoft Yi Baiti" panose="03000500000000000000" pitchFamily="66" charset="0"/>
                <a:ea typeface="Microsoft Yi Baiti" panose="03000500000000000000" pitchFamily="66" charset="0"/>
              </a:rPr>
              <a:t>4/4</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37" name="Rettangolo 36"/>
          <p:cNvSpPr/>
          <p:nvPr/>
        </p:nvSpPr>
        <p:spPr>
          <a:xfrm>
            <a:off x="6656060" y="1982425"/>
            <a:ext cx="5322390" cy="369332"/>
          </a:xfrm>
          <a:prstGeom prst="rect">
            <a:avLst/>
          </a:prstGeom>
        </p:spPr>
        <p:txBody>
          <a:bodyPr wrap="square">
            <a:spAutoFit/>
          </a:bodyPr>
          <a:lstStyle/>
          <a:p>
            <a:endParaRPr lang="it-IT" dirty="0">
              <a:latin typeface="Tempus Sans ITC" panose="04020404030D07020202" pitchFamily="82" charset="0"/>
              <a:cs typeface="Gisha" panose="020B0502040204020203" pitchFamily="34" charset="-79"/>
            </a:endParaRPr>
          </a:p>
        </p:txBody>
      </p:sp>
      <p:sp>
        <p:nvSpPr>
          <p:cNvPr id="40" name="Rettangolo arrotondato 39"/>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Note sviluppo</a:t>
            </a:r>
          </a:p>
          <a:p>
            <a:endParaRPr lang="it-IT" sz="1400" b="1" dirty="0"/>
          </a:p>
          <a:p>
            <a:r>
              <a:rPr lang="it-IT" sz="1400" b="1" dirty="0"/>
              <a:t>Immagini</a:t>
            </a:r>
          </a:p>
          <a:p>
            <a:r>
              <a:rPr lang="it-IT" sz="1400" dirty="0" smtClean="0"/>
              <a:t> </a:t>
            </a:r>
            <a:endParaRPr lang="it-IT" sz="1400" dirty="0"/>
          </a:p>
          <a:p>
            <a:endParaRPr lang="it-IT" sz="1400" dirty="0"/>
          </a:p>
          <a:p>
            <a:pPr marL="342900" indent="-342900">
              <a:buAutoNum type="arabicPeriod"/>
            </a:pPr>
            <a:r>
              <a:rPr lang="it-IT" sz="1400" dirty="0"/>
              <a:t>https://it.freepik.com/foto-gratuito/computer-hacker-e-concetto-di-cyber-crimine_2894316.htm#term=hacker&amp;page=1&amp;position=5 /</a:t>
            </a:r>
          </a:p>
        </p:txBody>
      </p:sp>
      <p:sp>
        <p:nvSpPr>
          <p:cNvPr id="24" name="Rettangolo arrotondato 23"/>
          <p:cNvSpPr/>
          <p:nvPr/>
        </p:nvSpPr>
        <p:spPr>
          <a:xfrm>
            <a:off x="-820095" y="732259"/>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mtClean="0"/>
              <a:t>1</a:t>
            </a:r>
            <a:endParaRPr lang="it-IT" dirty="0"/>
          </a:p>
        </p:txBody>
      </p:sp>
      <p:sp>
        <p:nvSpPr>
          <p:cNvPr id="2" name="CasellaDiTesto 1"/>
          <p:cNvSpPr txBox="1"/>
          <p:nvPr/>
        </p:nvSpPr>
        <p:spPr>
          <a:xfrm>
            <a:off x="130584" y="575095"/>
            <a:ext cx="7784223" cy="1200329"/>
          </a:xfrm>
          <a:prstGeom prst="rect">
            <a:avLst/>
          </a:prstGeom>
          <a:noFill/>
        </p:spPr>
        <p:txBody>
          <a:bodyPr wrap="square" rtlCol="0">
            <a:spAutoFit/>
          </a:bodyPr>
          <a:lstStyle/>
          <a:p>
            <a:r>
              <a:rPr lang="it-IT" b="1" dirty="0" smtClean="0"/>
              <a:t>2017</a:t>
            </a:r>
          </a:p>
          <a:p>
            <a:r>
              <a:rPr lang="it-IT" dirty="0" smtClean="0"/>
              <a:t>Il gruppo di </a:t>
            </a:r>
            <a:r>
              <a:rPr lang="it-IT" dirty="0"/>
              <a:t>hacker </a:t>
            </a:r>
            <a:r>
              <a:rPr lang="it-IT" b="1" dirty="0" err="1"/>
              <a:t>Shadow</a:t>
            </a:r>
            <a:r>
              <a:rPr lang="it-IT" b="1" dirty="0"/>
              <a:t> Brokers </a:t>
            </a:r>
            <a:r>
              <a:rPr lang="it-IT" dirty="0"/>
              <a:t>diffonde in rete un codice malevolo capace di replicarsi velocemente </a:t>
            </a:r>
          </a:p>
          <a:p>
            <a:endParaRPr lang="it-IT" dirty="0"/>
          </a:p>
        </p:txBody>
      </p:sp>
      <p:graphicFrame>
        <p:nvGraphicFramePr>
          <p:cNvPr id="6" name="Diagramma 5"/>
          <p:cNvGraphicFramePr/>
          <p:nvPr>
            <p:extLst>
              <p:ext uri="{D42A27DB-BD31-4B8C-83A1-F6EECF244321}">
                <p14:modId xmlns:p14="http://schemas.microsoft.com/office/powerpoint/2010/main" val="476926044"/>
              </p:ext>
            </p:extLst>
          </p:nvPr>
        </p:nvGraphicFramePr>
        <p:xfrm>
          <a:off x="947383" y="1608634"/>
          <a:ext cx="6662295" cy="41544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Documento 16">
            <a:extLst>
              <a:ext uri="{FF2B5EF4-FFF2-40B4-BE49-F238E27FC236}">
                <a16:creationId xmlns:a16="http://schemas.microsoft.com/office/drawing/2014/main" id="{ABB207A1-8AF5-47AB-B50D-C3D7D6AA8047}"/>
              </a:ext>
            </a:extLst>
          </p:cNvPr>
          <p:cNvSpPr>
            <a:spLocks/>
          </p:cNvSpPr>
          <p:nvPr/>
        </p:nvSpPr>
        <p:spPr>
          <a:xfrm rot="10800000">
            <a:off x="-6" y="5636301"/>
            <a:ext cx="12192003" cy="1320542"/>
          </a:xfrm>
          <a:prstGeom prst="flowChartDocument">
            <a:avLst/>
          </a:prstGeom>
          <a:ln/>
        </p:spPr>
        <p:style>
          <a:lnRef idx="0">
            <a:schemeClr val="accent3"/>
          </a:lnRef>
          <a:fillRef idx="3">
            <a:schemeClr val="accent3"/>
          </a:fillRef>
          <a:effectRef idx="3">
            <a:schemeClr val="accent3"/>
          </a:effectRef>
          <a:fontRef idx="minor">
            <a:schemeClr val="lt1"/>
          </a:fontRef>
        </p:style>
        <p:txBody>
          <a:bodyPr vert="horz" wrap="square" rtlCol="0" anchor="ctr"/>
          <a:lstStyle/>
          <a:p>
            <a:pPr lvl="0">
              <a:lnSpc>
                <a:spcPct val="150000"/>
              </a:lnSpc>
            </a:pPr>
            <a:endParaRPr lang="it-IT" dirty="0">
              <a:solidFill>
                <a:schemeClr val="tx2">
                  <a:lumMod val="75000"/>
                </a:schemeClr>
              </a:solidFill>
            </a:endParaRPr>
          </a:p>
        </p:txBody>
      </p:sp>
      <p:sp>
        <p:nvSpPr>
          <p:cNvPr id="7" name="Rettangolo 6"/>
          <p:cNvSpPr/>
          <p:nvPr/>
        </p:nvSpPr>
        <p:spPr>
          <a:xfrm>
            <a:off x="442024" y="6087357"/>
            <a:ext cx="11307942" cy="646331"/>
          </a:xfrm>
          <a:prstGeom prst="rect">
            <a:avLst/>
          </a:prstGeom>
        </p:spPr>
        <p:txBody>
          <a:bodyPr wrap="square">
            <a:spAutoFit/>
          </a:bodyPr>
          <a:lstStyle/>
          <a:p>
            <a:r>
              <a:rPr lang="it-IT" dirty="0"/>
              <a:t>Il numero delle vittime, seppure elevato, è rimasto contenuto grazie al fatto che molte aziende avevano </a:t>
            </a:r>
            <a:r>
              <a:rPr lang="it-IT" b="1" dirty="0"/>
              <a:t>aggiornato per tempo i propri sistemi</a:t>
            </a:r>
            <a:r>
              <a:rPr lang="it-IT" dirty="0"/>
              <a:t>. </a:t>
            </a:r>
          </a:p>
        </p:txBody>
      </p:sp>
      <p:pic>
        <p:nvPicPr>
          <p:cNvPr id="1026" name="Picture 2" descr="Risultati immagini per icona virus"/>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7322422" y="606125"/>
            <a:ext cx="764384" cy="76438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Risultati immagini per icona virus"/>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7864549" y="931047"/>
            <a:ext cx="764384" cy="76438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Risultati immagini per icona virus"/>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182775" y="2240563"/>
            <a:ext cx="764384" cy="76438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Risultati immagini per icona virus"/>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7559568" y="1422476"/>
            <a:ext cx="764384" cy="76438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Risultati immagini per icona virus"/>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7986844" y="1729759"/>
            <a:ext cx="764384" cy="764384"/>
          </a:xfrm>
          <a:prstGeom prst="rect">
            <a:avLst/>
          </a:prstGeom>
          <a:noFill/>
          <a:extLst>
            <a:ext uri="{909E8E84-426E-40DD-AFC4-6F175D3DCCD1}">
              <a14:hiddenFill xmlns:a14="http://schemas.microsoft.com/office/drawing/2010/main">
                <a:solidFill>
                  <a:srgbClr val="FFFFFF"/>
                </a:solidFill>
              </a14:hiddenFill>
            </a:ext>
          </a:extLst>
        </p:spPr>
      </p:pic>
      <p:sp>
        <p:nvSpPr>
          <p:cNvPr id="30" name="Rettangolo arrotondato 29"/>
          <p:cNvSpPr/>
          <p:nvPr/>
        </p:nvSpPr>
        <p:spPr>
          <a:xfrm>
            <a:off x="8325592" y="1332894"/>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2</a:t>
            </a:r>
            <a:endParaRPr lang="it-IT" dirty="0"/>
          </a:p>
        </p:txBody>
      </p:sp>
      <p:sp>
        <p:nvSpPr>
          <p:cNvPr id="31" name="Rettangolo arrotondato 30"/>
          <p:cNvSpPr/>
          <p:nvPr/>
        </p:nvSpPr>
        <p:spPr>
          <a:xfrm>
            <a:off x="63419" y="3004947"/>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3</a:t>
            </a:r>
            <a:endParaRPr lang="it-IT" dirty="0"/>
          </a:p>
        </p:txBody>
      </p:sp>
      <p:sp>
        <p:nvSpPr>
          <p:cNvPr id="32" name="Rettangolo arrotondato 31"/>
          <p:cNvSpPr/>
          <p:nvPr/>
        </p:nvSpPr>
        <p:spPr>
          <a:xfrm>
            <a:off x="5375511" y="1766347"/>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4-6</a:t>
            </a:r>
            <a:endParaRPr lang="it-IT" dirty="0"/>
          </a:p>
        </p:txBody>
      </p:sp>
      <p:sp>
        <p:nvSpPr>
          <p:cNvPr id="33" name="Rettangolo arrotondato 32"/>
          <p:cNvSpPr/>
          <p:nvPr/>
        </p:nvSpPr>
        <p:spPr>
          <a:xfrm>
            <a:off x="6291206" y="5024113"/>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7-11</a:t>
            </a:r>
            <a:endParaRPr lang="it-IT" dirty="0"/>
          </a:p>
        </p:txBody>
      </p:sp>
      <p:sp>
        <p:nvSpPr>
          <p:cNvPr id="34" name="Rettangolo arrotondato 33"/>
          <p:cNvSpPr/>
          <p:nvPr/>
        </p:nvSpPr>
        <p:spPr>
          <a:xfrm>
            <a:off x="-155379" y="5697655"/>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12</a:t>
            </a:r>
            <a:endParaRPr lang="it-IT" dirty="0"/>
          </a:p>
        </p:txBody>
      </p:sp>
    </p:spTree>
    <p:extLst>
      <p:ext uri="{BB962C8B-B14F-4D97-AF65-F5344CB8AC3E}">
        <p14:creationId xmlns:p14="http://schemas.microsoft.com/office/powerpoint/2010/main" val="7668122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riangolo isoscele 2">
            <a:extLst>
              <a:ext uri="{FF2B5EF4-FFF2-40B4-BE49-F238E27FC236}">
                <a16:creationId xmlns:a16="http://schemas.microsoft.com/office/drawing/2014/main" id="{1C682728-B298-4E1A-9422-94E0141E32B7}"/>
              </a:ext>
            </a:extLst>
          </p:cNvPr>
          <p:cNvSpPr/>
          <p:nvPr/>
        </p:nvSpPr>
        <p:spPr>
          <a:xfrm rot="10800000">
            <a:off x="0" y="476250"/>
            <a:ext cx="12192000" cy="6381750"/>
          </a:xfrm>
          <a:prstGeom prst="triangle">
            <a:avLst>
              <a:gd name="adj" fmla="val 72813"/>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smtClean="0">
                <a:ln>
                  <a:noFill/>
                </a:ln>
                <a:solidFill>
                  <a:prstClr val="white"/>
                </a:solidFill>
                <a:effectLst/>
                <a:uLnTx/>
                <a:uFillTx/>
                <a:latin typeface="Microsoft Yi Baiti" panose="03000500000000000000" pitchFamily="66" charset="0"/>
                <a:ea typeface="Microsoft Yi Baiti" panose="03000500000000000000" pitchFamily="66" charset="0"/>
                <a:cs typeface="+mn-cs"/>
              </a:rPr>
              <a:t>21</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L’esperto risponde</a:t>
            </a:r>
          </a:p>
        </p:txBody>
      </p:sp>
      <p:sp>
        <p:nvSpPr>
          <p:cNvPr id="12" name="Segnaposto testo 7">
            <a:extLst>
              <a:ext uri="{FF2B5EF4-FFF2-40B4-BE49-F238E27FC236}">
                <a16:creationId xmlns:a16="http://schemas.microsoft.com/office/drawing/2014/main" id="{D335602E-1140-4CB3-BBA8-A2483E569201}"/>
              </a:ext>
            </a:extLst>
          </p:cNvPr>
          <p:cNvSpPr>
            <a:spLocks noGrp="1"/>
          </p:cNvSpPr>
          <p:nvPr>
            <p:ph type="body" sz="quarter" idx="17"/>
          </p:nvPr>
        </p:nvSpPr>
        <p:spPr>
          <a:xfrm>
            <a:off x="682772" y="941697"/>
            <a:ext cx="2464689" cy="1368366"/>
          </a:xfrm>
          <a:prstGeom prst="wedgeRoundRectCallout">
            <a:avLst/>
          </a:prstGeom>
          <a:solidFill>
            <a:schemeClr val="accent1">
              <a:lumMod val="75000"/>
            </a:schemeClr>
          </a:solidFill>
          <a:ln w="57150">
            <a:solidFill>
              <a:schemeClr val="accent3"/>
            </a:solidFill>
          </a:ln>
        </p:spPr>
        <p:txBody>
          <a:bodyPr>
            <a:normAutofit/>
          </a:bodyPr>
          <a:lstStyle/>
          <a:p>
            <a:pPr algn="just">
              <a:lnSpc>
                <a:spcPct val="120000"/>
              </a:lnSpc>
              <a:defRPr/>
            </a:pPr>
            <a:r>
              <a:rPr lang="it-IT" i="1" dirty="0" smtClean="0">
                <a:cs typeface="Arial" charset="0"/>
              </a:rPr>
              <a:t>La vulnerabilità </a:t>
            </a:r>
            <a:r>
              <a:rPr lang="it-IT" i="1" dirty="0">
                <a:cs typeface="Arial" charset="0"/>
              </a:rPr>
              <a:t>della rete è in gran parte una diretta conseguenza </a:t>
            </a:r>
            <a:r>
              <a:rPr lang="it-IT" i="1" dirty="0" smtClean="0">
                <a:cs typeface="Arial" charset="0"/>
              </a:rPr>
              <a:t>della sua architettura. Perché?</a:t>
            </a:r>
          </a:p>
          <a:p>
            <a:pPr algn="just">
              <a:lnSpc>
                <a:spcPct val="120000"/>
              </a:lnSpc>
              <a:defRPr/>
            </a:pPr>
            <a:endParaRPr lang="it-IT" dirty="0">
              <a:cs typeface="Arial" charset="0"/>
            </a:endParaRPr>
          </a:p>
        </p:txBody>
      </p:sp>
      <p:sp>
        <p:nvSpPr>
          <p:cNvPr id="14" name="Segnaposto testo 7">
            <a:extLst>
              <a:ext uri="{FF2B5EF4-FFF2-40B4-BE49-F238E27FC236}">
                <a16:creationId xmlns:a16="http://schemas.microsoft.com/office/drawing/2014/main" id="{1D2A209F-5314-4ED3-BA8B-D41B28EBDE4F}"/>
              </a:ext>
            </a:extLst>
          </p:cNvPr>
          <p:cNvSpPr txBox="1">
            <a:spLocks/>
          </p:cNvSpPr>
          <p:nvPr/>
        </p:nvSpPr>
        <p:spPr>
          <a:xfrm>
            <a:off x="3376241" y="941697"/>
            <a:ext cx="2464689" cy="1368366"/>
          </a:xfrm>
          <a:prstGeom prst="wedgeRoundRectCallout">
            <a:avLst/>
          </a:prstGeom>
          <a:solidFill>
            <a:schemeClr val="accent1">
              <a:lumMod val="75000"/>
            </a:schemeClr>
          </a:solidFill>
          <a:ln w="57150">
            <a:solidFill>
              <a:schemeClr val="accent3"/>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it-IT" i="1" dirty="0" smtClean="0">
                <a:ea typeface="+mj-ea"/>
                <a:cs typeface="Arial" charset="0"/>
              </a:rPr>
              <a:t>Che </a:t>
            </a:r>
            <a:r>
              <a:rPr lang="it-IT" i="1" dirty="0">
                <a:ea typeface="+mj-ea"/>
                <a:cs typeface="Arial" charset="0"/>
              </a:rPr>
              <a:t>cosa si intende per Advanced </a:t>
            </a:r>
            <a:r>
              <a:rPr lang="it-IT" i="1" dirty="0" err="1">
                <a:ea typeface="+mj-ea"/>
                <a:cs typeface="Arial" charset="0"/>
              </a:rPr>
              <a:t>Persistent</a:t>
            </a:r>
            <a:r>
              <a:rPr lang="it-IT" i="1" dirty="0">
                <a:ea typeface="+mj-ea"/>
                <a:cs typeface="Arial" charset="0"/>
              </a:rPr>
              <a:t> </a:t>
            </a:r>
            <a:r>
              <a:rPr lang="it-IT" i="1" dirty="0" err="1">
                <a:ea typeface="+mj-ea"/>
                <a:cs typeface="Arial" charset="0"/>
              </a:rPr>
              <a:t>Threat</a:t>
            </a:r>
            <a:r>
              <a:rPr lang="it-IT" i="1" dirty="0">
                <a:ea typeface="+mj-ea"/>
                <a:cs typeface="Arial" charset="0"/>
              </a:rPr>
              <a:t>?</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it-IT" sz="1400" b="0" i="0" u="none" strike="noStrike" kern="1200" cap="none" spc="0" normalizeH="0" baseline="0" noProof="0" dirty="0">
              <a:ln>
                <a:noFill/>
              </a:ln>
              <a:solidFill>
                <a:prstClr val="white"/>
              </a:solidFill>
              <a:effectLst/>
              <a:uLnTx/>
              <a:uFillTx/>
              <a:latin typeface="Gisha" panose="020B0502040204020203" pitchFamily="34" charset="-79"/>
              <a:ea typeface="+mn-ea"/>
              <a:cs typeface="Gisha" panose="020B0502040204020203" pitchFamily="34" charset="-79"/>
            </a:endParaRPr>
          </a:p>
        </p:txBody>
      </p:sp>
      <p:sp>
        <p:nvSpPr>
          <p:cNvPr id="17" name="Segnaposto testo 7">
            <a:extLst>
              <a:ext uri="{FF2B5EF4-FFF2-40B4-BE49-F238E27FC236}">
                <a16:creationId xmlns:a16="http://schemas.microsoft.com/office/drawing/2014/main" id="{3AAED16F-D11B-4E11-9EBC-632F9541F99C}"/>
              </a:ext>
            </a:extLst>
          </p:cNvPr>
          <p:cNvSpPr txBox="1">
            <a:spLocks/>
          </p:cNvSpPr>
          <p:nvPr/>
        </p:nvSpPr>
        <p:spPr>
          <a:xfrm>
            <a:off x="6066377" y="941697"/>
            <a:ext cx="2464689" cy="1368366"/>
          </a:xfrm>
          <a:prstGeom prst="wedgeRoundRectCallout">
            <a:avLst/>
          </a:prstGeom>
          <a:solidFill>
            <a:schemeClr val="accent1">
              <a:lumMod val="75000"/>
            </a:schemeClr>
          </a:solidFill>
          <a:ln w="57150">
            <a:solidFill>
              <a:schemeClr val="accent3"/>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it-IT" i="1" dirty="0">
                <a:ea typeface="+mj-ea"/>
                <a:cs typeface="Arial" charset="0"/>
              </a:rPr>
              <a:t>Qual è tra i crimini informatici uno di quelli in rapida crescita?</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lang="it-IT" i="1" dirty="0">
              <a:ea typeface="+mj-ea"/>
              <a:cs typeface="Arial" charset="0"/>
            </a:endParaRPr>
          </a:p>
        </p:txBody>
      </p:sp>
      <p:sp>
        <p:nvSpPr>
          <p:cNvPr id="21" name="Segnaposto testo 7">
            <a:extLst>
              <a:ext uri="{FF2B5EF4-FFF2-40B4-BE49-F238E27FC236}">
                <a16:creationId xmlns:a16="http://schemas.microsoft.com/office/drawing/2014/main" id="{E9D34C42-C371-4B24-AF88-175848429470}"/>
              </a:ext>
            </a:extLst>
          </p:cNvPr>
          <p:cNvSpPr txBox="1">
            <a:spLocks/>
          </p:cNvSpPr>
          <p:nvPr/>
        </p:nvSpPr>
        <p:spPr>
          <a:xfrm>
            <a:off x="8905733" y="941697"/>
            <a:ext cx="2464689" cy="1368366"/>
          </a:xfrm>
          <a:prstGeom prst="wedgeRoundRectCallout">
            <a:avLst/>
          </a:prstGeom>
          <a:solidFill>
            <a:schemeClr val="accent1">
              <a:lumMod val="75000"/>
            </a:schemeClr>
          </a:solidFill>
          <a:ln w="57150">
            <a:solidFill>
              <a:schemeClr val="accent3"/>
            </a:solidFill>
          </a:ln>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it-IT" i="1" dirty="0">
                <a:ea typeface="+mj-ea"/>
                <a:cs typeface="Arial" charset="0"/>
              </a:rPr>
              <a:t>Tra le informazioni in possesso del consulente le più importanti sono quelle riferite ai clienti. Quali?</a:t>
            </a:r>
          </a:p>
        </p:txBody>
      </p:sp>
      <p:sp>
        <p:nvSpPr>
          <p:cNvPr id="13" name="Segnaposto testo 7">
            <a:extLst>
              <a:ext uri="{FF2B5EF4-FFF2-40B4-BE49-F238E27FC236}">
                <a16:creationId xmlns:a16="http://schemas.microsoft.com/office/drawing/2014/main" id="{030E7601-1BCD-4147-A51C-33FE13621765}"/>
              </a:ext>
            </a:extLst>
          </p:cNvPr>
          <p:cNvSpPr txBox="1">
            <a:spLocks/>
          </p:cNvSpPr>
          <p:nvPr/>
        </p:nvSpPr>
        <p:spPr>
          <a:xfrm>
            <a:off x="544810" y="3166710"/>
            <a:ext cx="2464689" cy="3407343"/>
          </a:xfrm>
          <a:prstGeom prst="roundRect">
            <a:avLst/>
          </a:prstGeom>
          <a:solidFill>
            <a:schemeClr val="accent1">
              <a:lumMod val="75000"/>
            </a:schemeClr>
          </a:solidFill>
          <a:ln w="57150">
            <a:solidFill>
              <a:schemeClr val="accent3"/>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defRPr/>
            </a:pPr>
            <a:r>
              <a:rPr lang="it-IT" dirty="0" smtClean="0">
                <a:cs typeface="Arial" charset="0"/>
              </a:rPr>
              <a:t>Perché Internet non </a:t>
            </a:r>
            <a:r>
              <a:rPr lang="it-IT" dirty="0">
                <a:cs typeface="Arial" charset="0"/>
              </a:rPr>
              <a:t>è </a:t>
            </a:r>
            <a:r>
              <a:rPr lang="it-IT" dirty="0" smtClean="0">
                <a:cs typeface="Arial" charset="0"/>
              </a:rPr>
              <a:t>stato progettato </a:t>
            </a:r>
            <a:r>
              <a:rPr lang="it-IT" dirty="0">
                <a:cs typeface="Arial" charset="0"/>
              </a:rPr>
              <a:t>in origine per proteggere i dati degli utenti </a:t>
            </a:r>
            <a:r>
              <a:rPr lang="it-IT" dirty="0" smtClean="0">
                <a:cs typeface="Arial" charset="0"/>
              </a:rPr>
              <a:t>connessi</a:t>
            </a:r>
            <a:r>
              <a:rPr lang="it-IT" dirty="0">
                <a:cs typeface="Arial" charset="0"/>
              </a:rPr>
              <a:t>, ma per </a:t>
            </a:r>
            <a:r>
              <a:rPr lang="it-IT" dirty="0" smtClean="0">
                <a:cs typeface="Arial" charset="0"/>
              </a:rPr>
              <a:t>agevolare </a:t>
            </a:r>
            <a:r>
              <a:rPr lang="it-IT" dirty="0">
                <a:cs typeface="Arial" charset="0"/>
              </a:rPr>
              <a:t>gli scambi fra i vari individui, </a:t>
            </a:r>
            <a:r>
              <a:rPr lang="it-IT" dirty="0" smtClean="0">
                <a:cs typeface="Arial" charset="0"/>
              </a:rPr>
              <a:t>pertanto è aperta </a:t>
            </a:r>
            <a:r>
              <a:rPr lang="it-IT" dirty="0">
                <a:cs typeface="Arial" charset="0"/>
              </a:rPr>
              <a:t>e adatta alla condivisione di dati. </a:t>
            </a:r>
          </a:p>
          <a:p>
            <a:pPr algn="just">
              <a:lnSpc>
                <a:spcPct val="150000"/>
              </a:lnSpc>
            </a:pPr>
            <a:endParaRPr lang="it-IT" dirty="0">
              <a:latin typeface="Garamond"/>
              <a:cs typeface="Garamond"/>
            </a:endParaRPr>
          </a:p>
        </p:txBody>
      </p:sp>
      <p:sp>
        <p:nvSpPr>
          <p:cNvPr id="15" name="Segnaposto testo 7">
            <a:extLst>
              <a:ext uri="{FF2B5EF4-FFF2-40B4-BE49-F238E27FC236}">
                <a16:creationId xmlns:a16="http://schemas.microsoft.com/office/drawing/2014/main" id="{2FBEB95A-A70B-4CAE-9849-97A449015A12}"/>
              </a:ext>
            </a:extLst>
          </p:cNvPr>
          <p:cNvSpPr txBox="1">
            <a:spLocks/>
          </p:cNvSpPr>
          <p:nvPr/>
        </p:nvSpPr>
        <p:spPr>
          <a:xfrm>
            <a:off x="3307260" y="3166711"/>
            <a:ext cx="2464689" cy="3407343"/>
          </a:xfrm>
          <a:prstGeom prst="roundRect">
            <a:avLst/>
          </a:prstGeom>
          <a:solidFill>
            <a:schemeClr val="accent1">
              <a:lumMod val="75000"/>
            </a:schemeClr>
          </a:solidFill>
          <a:ln w="57150">
            <a:solidFill>
              <a:schemeClr val="accent3"/>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defRPr/>
            </a:pPr>
            <a:r>
              <a:rPr lang="it-IT" dirty="0" smtClean="0">
                <a:cs typeface="Arial" charset="0"/>
              </a:rPr>
              <a:t>Sono gruppi criminali che possono impiegare anche </a:t>
            </a:r>
            <a:r>
              <a:rPr lang="it-IT" dirty="0">
                <a:cs typeface="Arial" charset="0"/>
              </a:rPr>
              <a:t>mesi </a:t>
            </a:r>
            <a:r>
              <a:rPr lang="it-IT" dirty="0" smtClean="0">
                <a:cs typeface="Arial" charset="0"/>
              </a:rPr>
              <a:t>per ricercare punti </a:t>
            </a:r>
            <a:r>
              <a:rPr lang="it-IT" dirty="0">
                <a:cs typeface="Arial" charset="0"/>
              </a:rPr>
              <a:t>deboli e </a:t>
            </a:r>
            <a:r>
              <a:rPr lang="it-IT" dirty="0" smtClean="0">
                <a:cs typeface="Arial" charset="0"/>
              </a:rPr>
              <a:t>determinare </a:t>
            </a:r>
            <a:r>
              <a:rPr lang="it-IT" dirty="0">
                <a:cs typeface="Arial" charset="0"/>
              </a:rPr>
              <a:t>il modo più efficace per </a:t>
            </a:r>
            <a:r>
              <a:rPr lang="it-IT" dirty="0" smtClean="0">
                <a:cs typeface="Arial" charset="0"/>
              </a:rPr>
              <a:t>attaccare, </a:t>
            </a:r>
            <a:r>
              <a:rPr lang="it-IT" dirty="0">
                <a:cs typeface="Arial" charset="0"/>
              </a:rPr>
              <a:t>prima di raggiungere </a:t>
            </a:r>
            <a:r>
              <a:rPr lang="it-IT" dirty="0" smtClean="0">
                <a:cs typeface="Arial" charset="0"/>
              </a:rPr>
              <a:t>l'obiettivo.</a:t>
            </a:r>
            <a:r>
              <a:rPr lang="it-IT" dirty="0" smtClean="0"/>
              <a:t> Pi</a:t>
            </a:r>
            <a:r>
              <a:rPr lang="it-IT" dirty="0" smtClean="0">
                <a:cs typeface="Arial" charset="0"/>
              </a:rPr>
              <a:t>ù che di una singola azione </a:t>
            </a:r>
            <a:r>
              <a:rPr lang="it-IT" dirty="0">
                <a:cs typeface="Arial" charset="0"/>
              </a:rPr>
              <a:t>di </a:t>
            </a:r>
            <a:r>
              <a:rPr lang="it-IT" dirty="0" smtClean="0">
                <a:cs typeface="Arial" charset="0"/>
              </a:rPr>
              <a:t> </a:t>
            </a:r>
            <a:r>
              <a:rPr lang="it-IT" dirty="0" err="1" smtClean="0">
                <a:cs typeface="Arial" charset="0"/>
              </a:rPr>
              <a:t>hackeraggio</a:t>
            </a:r>
            <a:r>
              <a:rPr lang="it-IT" dirty="0" smtClean="0">
                <a:cs typeface="Arial" charset="0"/>
              </a:rPr>
              <a:t>, si tratta di  una minaccia persistente sempre in </a:t>
            </a:r>
            <a:r>
              <a:rPr lang="it-IT" dirty="0">
                <a:cs typeface="Arial" charset="0"/>
              </a:rPr>
              <a:t>agguato. </a:t>
            </a:r>
          </a:p>
        </p:txBody>
      </p:sp>
      <p:sp>
        <p:nvSpPr>
          <p:cNvPr id="18" name="Segnaposto testo 7">
            <a:extLst>
              <a:ext uri="{FF2B5EF4-FFF2-40B4-BE49-F238E27FC236}">
                <a16:creationId xmlns:a16="http://schemas.microsoft.com/office/drawing/2014/main" id="{07E1536A-CBFB-41AD-9122-A925A67AB611}"/>
              </a:ext>
            </a:extLst>
          </p:cNvPr>
          <p:cNvSpPr txBox="1">
            <a:spLocks/>
          </p:cNvSpPr>
          <p:nvPr/>
        </p:nvSpPr>
        <p:spPr>
          <a:xfrm>
            <a:off x="6000729" y="3166711"/>
            <a:ext cx="2464689" cy="3407343"/>
          </a:xfrm>
          <a:prstGeom prst="roundRect">
            <a:avLst/>
          </a:prstGeom>
          <a:solidFill>
            <a:schemeClr val="accent1">
              <a:lumMod val="75000"/>
            </a:schemeClr>
          </a:solidFill>
          <a:ln w="57150">
            <a:solidFill>
              <a:schemeClr val="accent3"/>
            </a:solidFill>
          </a:ln>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defRPr/>
            </a:pPr>
            <a:r>
              <a:rPr lang="it-IT" dirty="0">
                <a:cs typeface="Arial" charset="0"/>
              </a:rPr>
              <a:t>I criminali sono interessati ai nostri dati: il furto di identità è tra i crimini in più rapida crescita in termini di danni provocati (circa </a:t>
            </a:r>
            <a:r>
              <a:rPr lang="it-IT" dirty="0" smtClean="0">
                <a:cs typeface="Arial" charset="0"/>
              </a:rPr>
              <a:t>$ 375 </a:t>
            </a:r>
            <a:r>
              <a:rPr lang="it-IT" dirty="0">
                <a:cs typeface="Arial" charset="0"/>
              </a:rPr>
              <a:t>miliardi all'anno solo negli Stati Uniti) e colpisce una persona su 25 ogni anno.</a:t>
            </a:r>
          </a:p>
        </p:txBody>
      </p:sp>
      <p:sp>
        <p:nvSpPr>
          <p:cNvPr id="23" name="Segnaposto testo 7">
            <a:extLst>
              <a:ext uri="{FF2B5EF4-FFF2-40B4-BE49-F238E27FC236}">
                <a16:creationId xmlns:a16="http://schemas.microsoft.com/office/drawing/2014/main" id="{F49D8BF1-CE02-446F-BA87-BDD1F885AAFA}"/>
              </a:ext>
            </a:extLst>
          </p:cNvPr>
          <p:cNvSpPr txBox="1">
            <a:spLocks/>
          </p:cNvSpPr>
          <p:nvPr/>
        </p:nvSpPr>
        <p:spPr>
          <a:xfrm>
            <a:off x="8763179" y="3166711"/>
            <a:ext cx="2464689" cy="3407343"/>
          </a:xfrm>
          <a:prstGeom prst="roundRect">
            <a:avLst/>
          </a:prstGeom>
          <a:solidFill>
            <a:schemeClr val="accent1">
              <a:lumMod val="75000"/>
            </a:schemeClr>
          </a:solidFill>
          <a:ln w="57150">
            <a:solidFill>
              <a:schemeClr val="accent3"/>
            </a:solidFill>
          </a:ln>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it-IT" dirty="0"/>
              <a:t>L</a:t>
            </a:r>
            <a:r>
              <a:rPr lang="it-IT" dirty="0" smtClean="0"/>
              <a:t>a </a:t>
            </a:r>
            <a:r>
              <a:rPr lang="it-IT" dirty="0"/>
              <a:t>rubrica telefonica e degli appuntamenti, le </a:t>
            </a:r>
            <a:r>
              <a:rPr lang="it-IT" dirty="0" smtClean="0"/>
              <a:t>e-mail, la documentazione </a:t>
            </a:r>
            <a:r>
              <a:rPr lang="it-IT" dirty="0"/>
              <a:t>specifica </a:t>
            </a:r>
            <a:r>
              <a:rPr lang="it-IT" dirty="0" smtClean="0"/>
              <a:t>redatta (es. schede clienti), file </a:t>
            </a:r>
            <a:r>
              <a:rPr lang="it-IT" dirty="0"/>
              <a:t>o codici che permettono di accedere ad ulteriori dati sensibili dei </a:t>
            </a:r>
            <a:r>
              <a:rPr lang="it-IT" dirty="0" smtClean="0"/>
              <a:t>clienti (</a:t>
            </a:r>
            <a:r>
              <a:rPr lang="it-IT" smtClean="0"/>
              <a:t>es.: </a:t>
            </a:r>
            <a:r>
              <a:rPr lang="it-IT" dirty="0"/>
              <a:t>la dotazione patrimoniale).</a:t>
            </a:r>
          </a:p>
        </p:txBody>
      </p:sp>
      <p:sp>
        <p:nvSpPr>
          <p:cNvPr id="16" name="Rettangolo arrotondato 15"/>
          <p:cNvSpPr/>
          <p:nvPr/>
        </p:nvSpPr>
        <p:spPr>
          <a:xfrm>
            <a:off x="-3328826" y="-131065"/>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dirty="0"/>
              <a:t>Funzionamento</a:t>
            </a:r>
          </a:p>
          <a:p>
            <a:r>
              <a:rPr lang="it-IT" sz="1400" dirty="0"/>
              <a:t>SVG, al clic sulle domande si aprono i box di risposta.</a:t>
            </a:r>
          </a:p>
          <a:p>
            <a:endParaRPr lang="it-IT" sz="1400" dirty="0"/>
          </a:p>
          <a:p>
            <a:endParaRPr lang="it-IT" sz="1400" b="1" dirty="0"/>
          </a:p>
          <a:p>
            <a:endParaRPr lang="it-IT" sz="1400" b="1" dirty="0"/>
          </a:p>
        </p:txBody>
      </p:sp>
    </p:spTree>
    <p:extLst>
      <p:ext uri="{BB962C8B-B14F-4D97-AF65-F5344CB8AC3E}">
        <p14:creationId xmlns:p14="http://schemas.microsoft.com/office/powerpoint/2010/main" val="4178948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22</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Learning stop</a:t>
            </a:r>
          </a:p>
        </p:txBody>
      </p:sp>
      <p:sp>
        <p:nvSpPr>
          <p:cNvPr id="16" name="Segnaposto testo 7">
            <a:extLst>
              <a:ext uri="{FF2B5EF4-FFF2-40B4-BE49-F238E27FC236}">
                <a16:creationId xmlns:a16="http://schemas.microsoft.com/office/drawing/2014/main" id="{FCA1622D-041E-4120-9404-586FA559CCD1}"/>
              </a:ext>
            </a:extLst>
          </p:cNvPr>
          <p:cNvSpPr>
            <a:spLocks noGrp="1"/>
          </p:cNvSpPr>
          <p:nvPr>
            <p:ph type="body" sz="quarter" idx="17"/>
          </p:nvPr>
        </p:nvSpPr>
        <p:spPr>
          <a:xfrm>
            <a:off x="1032681" y="665620"/>
            <a:ext cx="9930891" cy="923150"/>
          </a:xfrm>
          <a:prstGeom prst="wedgeRoundRectCallout">
            <a:avLst>
              <a:gd name="adj1" fmla="val -17710"/>
              <a:gd name="adj2" fmla="val 58142"/>
              <a:gd name="adj3" fmla="val 16667"/>
            </a:avLst>
          </a:prstGeom>
          <a:solidFill>
            <a:srgbClr val="426B6F"/>
          </a:solidFill>
          <a:ln>
            <a:noFill/>
          </a:ln>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1800" i="1" dirty="0" smtClean="0">
                <a:solidFill>
                  <a:schemeClr val="tx1"/>
                </a:solidFill>
              </a:rPr>
              <a:t>Quale dei seguenti è un ambito di competenza della cyber security?</a:t>
            </a:r>
            <a:endParaRPr lang="it-IT" sz="1800" i="1" dirty="0">
              <a:solidFill>
                <a:schemeClr val="tx1"/>
              </a:solidFill>
            </a:endParaRPr>
          </a:p>
        </p:txBody>
      </p:sp>
      <p:sp>
        <p:nvSpPr>
          <p:cNvPr id="17" name="Segnaposto testo 7">
            <a:extLst>
              <a:ext uri="{FF2B5EF4-FFF2-40B4-BE49-F238E27FC236}">
                <a16:creationId xmlns:a16="http://schemas.microsoft.com/office/drawing/2014/main" id="{EB98D9BD-BC22-4143-A9ED-B7D32987B10E}"/>
              </a:ext>
            </a:extLst>
          </p:cNvPr>
          <p:cNvSpPr txBox="1">
            <a:spLocks/>
          </p:cNvSpPr>
          <p:nvPr/>
        </p:nvSpPr>
        <p:spPr>
          <a:xfrm>
            <a:off x="413581" y="3770965"/>
            <a:ext cx="3352499" cy="218375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600" dirty="0" smtClean="0"/>
              <a:t>Giuridico</a:t>
            </a:r>
            <a:endParaRPr lang="it-IT" sz="1600" dirty="0"/>
          </a:p>
        </p:txBody>
      </p:sp>
      <p:pic>
        <p:nvPicPr>
          <p:cNvPr id="18" name="Immagine 17">
            <a:extLst>
              <a:ext uri="{FF2B5EF4-FFF2-40B4-BE49-F238E27FC236}">
                <a16:creationId xmlns:a16="http://schemas.microsoft.com/office/drawing/2014/main" id="{08B0BD39-4009-400F-BA34-32995A8CBDD2}"/>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935627" y="2953892"/>
            <a:ext cx="810936" cy="810936"/>
          </a:xfrm>
          <a:prstGeom prst="rect">
            <a:avLst/>
          </a:prstGeom>
        </p:spPr>
      </p:pic>
      <p:pic>
        <p:nvPicPr>
          <p:cNvPr id="19" name="Immagine 18">
            <a:extLst>
              <a:ext uri="{FF2B5EF4-FFF2-40B4-BE49-F238E27FC236}">
                <a16:creationId xmlns:a16="http://schemas.microsoft.com/office/drawing/2014/main" id="{B286E357-1027-4805-9E07-4A5FE177C372}"/>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296761" y="2914556"/>
            <a:ext cx="810936" cy="810936"/>
          </a:xfrm>
          <a:prstGeom prst="rect">
            <a:avLst/>
          </a:prstGeom>
        </p:spPr>
      </p:pic>
      <p:pic>
        <p:nvPicPr>
          <p:cNvPr id="21" name="Immagine 20">
            <a:extLst>
              <a:ext uri="{FF2B5EF4-FFF2-40B4-BE49-F238E27FC236}">
                <a16:creationId xmlns:a16="http://schemas.microsoft.com/office/drawing/2014/main" id="{2EEA935A-7BF4-48CA-9E1C-380E3CD4D6B2}"/>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682393" y="2922864"/>
            <a:ext cx="810936" cy="810936"/>
          </a:xfrm>
          <a:prstGeom prst="rect">
            <a:avLst/>
          </a:prstGeom>
        </p:spPr>
      </p:pic>
      <p:pic>
        <p:nvPicPr>
          <p:cNvPr id="22" name="Immagine 21">
            <a:extLst>
              <a:ext uri="{FF2B5EF4-FFF2-40B4-BE49-F238E27FC236}">
                <a16:creationId xmlns:a16="http://schemas.microsoft.com/office/drawing/2014/main" id="{B34726F8-5FE8-4E15-932E-C2E12B569079}"/>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594329" y="2822503"/>
            <a:ext cx="810936" cy="810936"/>
          </a:xfrm>
          <a:prstGeom prst="rect">
            <a:avLst/>
          </a:prstGeom>
        </p:spPr>
      </p:pic>
      <p:sp>
        <p:nvSpPr>
          <p:cNvPr id="23" name="Segnaposto testo 7">
            <a:extLst>
              <a:ext uri="{FF2B5EF4-FFF2-40B4-BE49-F238E27FC236}">
                <a16:creationId xmlns:a16="http://schemas.microsoft.com/office/drawing/2014/main" id="{4A67FF13-402A-4E84-A051-62BD0CA448D0}"/>
              </a:ext>
            </a:extLst>
          </p:cNvPr>
          <p:cNvSpPr txBox="1">
            <a:spLocks/>
          </p:cNvSpPr>
          <p:nvPr/>
        </p:nvSpPr>
        <p:spPr>
          <a:xfrm>
            <a:off x="3525016" y="3792393"/>
            <a:ext cx="2746766" cy="211347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it-IT" sz="1600" dirty="0" smtClean="0"/>
              <a:t>Organizzativo</a:t>
            </a:r>
            <a:endParaRPr lang="it-IT" sz="1600" dirty="0"/>
          </a:p>
        </p:txBody>
      </p:sp>
      <p:sp>
        <p:nvSpPr>
          <p:cNvPr id="30" name="Rettangolo arrotondato 23">
            <a:extLst>
              <a:ext uri="{FF2B5EF4-FFF2-40B4-BE49-F238E27FC236}">
                <a16:creationId xmlns:a16="http://schemas.microsoft.com/office/drawing/2014/main" id="{61BB96AD-C654-43EF-886F-9E42B0324C47}"/>
              </a:ext>
            </a:extLst>
          </p:cNvPr>
          <p:cNvSpPr/>
          <p:nvPr/>
        </p:nvSpPr>
        <p:spPr>
          <a:xfrm>
            <a:off x="4898399" y="5502946"/>
            <a:ext cx="2083685" cy="365760"/>
          </a:xfrm>
          <a:prstGeom prst="roundRect">
            <a:avLst/>
          </a:prstGeom>
          <a:solidFill>
            <a:srgbClr val="426B6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fontScale="92500" lnSpcReduction="10000"/>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Articulate" panose="02000503040000020004" pitchFamily="2" charset="0"/>
                <a:ea typeface="+mn-ea"/>
                <a:cs typeface="Gisha" panose="020B0502040204020203" pitchFamily="34" charset="-79"/>
              </a:rPr>
              <a:t>Conferma</a:t>
            </a:r>
          </a:p>
        </p:txBody>
      </p:sp>
      <p:sp>
        <p:nvSpPr>
          <p:cNvPr id="15" name="Segnaposto testo 7">
            <a:extLst>
              <a:ext uri="{FF2B5EF4-FFF2-40B4-BE49-F238E27FC236}">
                <a16:creationId xmlns:a16="http://schemas.microsoft.com/office/drawing/2014/main" id="{4A67FF13-402A-4E84-A051-62BD0CA448D0}"/>
              </a:ext>
            </a:extLst>
          </p:cNvPr>
          <p:cNvSpPr txBox="1">
            <a:spLocks/>
          </p:cNvSpPr>
          <p:nvPr/>
        </p:nvSpPr>
        <p:spPr>
          <a:xfrm>
            <a:off x="6531478" y="3898151"/>
            <a:ext cx="2166693" cy="125778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it-IT" sz="1600" dirty="0" smtClean="0"/>
              <a:t>Tecnologico</a:t>
            </a:r>
            <a:endParaRPr lang="it-IT" sz="1600" dirty="0"/>
          </a:p>
        </p:txBody>
      </p:sp>
      <p:sp>
        <p:nvSpPr>
          <p:cNvPr id="25" name="Rettangolo arrotondato 24"/>
          <p:cNvSpPr/>
          <p:nvPr/>
        </p:nvSpPr>
        <p:spPr>
          <a:xfrm>
            <a:off x="-3328826" y="-131065"/>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dirty="0"/>
              <a:t>Funzionamento</a:t>
            </a:r>
          </a:p>
          <a:p>
            <a:r>
              <a:rPr lang="it-IT" sz="1400" dirty="0"/>
              <a:t>Test in </a:t>
            </a:r>
            <a:r>
              <a:rPr lang="it-IT" sz="1400" dirty="0" err="1"/>
              <a:t>svg</a:t>
            </a:r>
            <a:r>
              <a:rPr lang="it-IT" sz="1400" dirty="0"/>
              <a:t>, la risposta corretta è quella verde. Al clic su conferma si scopre il feedback (testo nelle note di questa slide)</a:t>
            </a:r>
            <a:endParaRPr lang="it-IT" sz="1400" b="1" dirty="0"/>
          </a:p>
        </p:txBody>
      </p:sp>
      <p:sp>
        <p:nvSpPr>
          <p:cNvPr id="26" name="Segnaposto testo 7">
            <a:extLst>
              <a:ext uri="{FF2B5EF4-FFF2-40B4-BE49-F238E27FC236}">
                <a16:creationId xmlns:a16="http://schemas.microsoft.com/office/drawing/2014/main" id="{EB98D9BD-BC22-4143-A9ED-B7D32987B10E}"/>
              </a:ext>
            </a:extLst>
          </p:cNvPr>
          <p:cNvSpPr txBox="1">
            <a:spLocks/>
          </p:cNvSpPr>
          <p:nvPr/>
        </p:nvSpPr>
        <p:spPr>
          <a:xfrm>
            <a:off x="8907637" y="3770965"/>
            <a:ext cx="3352499" cy="218375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it-IT" sz="1600" dirty="0" smtClean="0">
                <a:sym typeface="Wingdings" panose="05000000000000000000" pitchFamily="2" charset="2"/>
              </a:rPr>
              <a:t>Tutte le precedenti.</a:t>
            </a:r>
            <a:endParaRPr lang="it-IT" sz="1600" dirty="0"/>
          </a:p>
        </p:txBody>
      </p:sp>
    </p:spTree>
    <p:extLst>
      <p:ext uri="{BB962C8B-B14F-4D97-AF65-F5344CB8AC3E}">
        <p14:creationId xmlns:p14="http://schemas.microsoft.com/office/powerpoint/2010/main" val="2260751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3" name="Rettangolo 32">
            <a:extLst>
              <a:ext uri="{FF2B5EF4-FFF2-40B4-BE49-F238E27FC236}">
                <a16:creationId xmlns:a16="http://schemas.microsoft.com/office/drawing/2014/main" id="{6A666111-48B8-4545-8DBB-7AF89FD58BEF}"/>
              </a:ext>
            </a:extLst>
          </p:cNvPr>
          <p:cNvSpPr/>
          <p:nvPr/>
        </p:nvSpPr>
        <p:spPr>
          <a:xfrm>
            <a:off x="0" y="1639012"/>
            <a:ext cx="2971800" cy="52424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220" name="Picture 4"/>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1386" y="526986"/>
            <a:ext cx="2952699" cy="1564745"/>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Segnaposto testo 3">
            <a:extLst>
              <a:ext uri="{FF2B5EF4-FFF2-40B4-BE49-F238E27FC236}">
                <a16:creationId xmlns:a16="http://schemas.microsoft.com/office/drawing/2014/main" id="{F253B9FE-41A1-47DC-935A-B3FCFB11676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Scenario</a:t>
            </a:r>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576517" y="19637"/>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2</a:t>
            </a:r>
            <a:endParaRPr lang="it-IT" sz="1600" dirty="0">
              <a:latin typeface="Microsoft Yi Baiti" panose="03000500000000000000" pitchFamily="66" charset="0"/>
              <a:ea typeface="Microsoft Yi Baiti" panose="03000500000000000000" pitchFamily="66" charset="0"/>
            </a:endParaRPr>
          </a:p>
        </p:txBody>
      </p:sp>
      <p:sp>
        <p:nvSpPr>
          <p:cNvPr id="39" name="Rettangolo 38">
            <a:extLst>
              <a:ext uri="{FF2B5EF4-FFF2-40B4-BE49-F238E27FC236}">
                <a16:creationId xmlns:a16="http://schemas.microsoft.com/office/drawing/2014/main" id="{3D044AC9-C6B6-4F3F-9D7F-A0EEE1C75AD2}"/>
              </a:ext>
            </a:extLst>
          </p:cNvPr>
          <p:cNvSpPr/>
          <p:nvPr/>
        </p:nvSpPr>
        <p:spPr>
          <a:xfrm>
            <a:off x="3086100" y="638349"/>
            <a:ext cx="2971800" cy="6248416"/>
          </a:xfrm>
          <a:prstGeom prst="rect">
            <a:avLst/>
          </a:prstGeom>
          <a:solidFill>
            <a:srgbClr val="B015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0" name="Rettangolo 39">
            <a:extLst>
              <a:ext uri="{FF2B5EF4-FFF2-40B4-BE49-F238E27FC236}">
                <a16:creationId xmlns:a16="http://schemas.microsoft.com/office/drawing/2014/main" id="{A2DBA2A7-A6BC-4EB2-AA72-CF9832627874}"/>
              </a:ext>
            </a:extLst>
          </p:cNvPr>
          <p:cNvSpPr/>
          <p:nvPr/>
        </p:nvSpPr>
        <p:spPr>
          <a:xfrm>
            <a:off x="6153150" y="1811540"/>
            <a:ext cx="2971800" cy="504645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1" name="Rettangolo 40">
            <a:extLst>
              <a:ext uri="{FF2B5EF4-FFF2-40B4-BE49-F238E27FC236}">
                <a16:creationId xmlns:a16="http://schemas.microsoft.com/office/drawing/2014/main" id="{19737189-C7F0-4B80-860D-548E2EDC43AC}"/>
              </a:ext>
            </a:extLst>
          </p:cNvPr>
          <p:cNvSpPr/>
          <p:nvPr/>
        </p:nvSpPr>
        <p:spPr>
          <a:xfrm>
            <a:off x="9220200" y="1505542"/>
            <a:ext cx="2971800" cy="53524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8" name="Segnaposto testo 7">
            <a:extLst>
              <a:ext uri="{FF2B5EF4-FFF2-40B4-BE49-F238E27FC236}">
                <a16:creationId xmlns:a16="http://schemas.microsoft.com/office/drawing/2014/main" id="{33C37E95-5F17-4534-AC47-05ECE8B02EF6}"/>
              </a:ext>
            </a:extLst>
          </p:cNvPr>
          <p:cNvSpPr>
            <a:spLocks noGrp="1"/>
          </p:cNvSpPr>
          <p:nvPr>
            <p:ph type="body" sz="quarter" idx="17"/>
          </p:nvPr>
        </p:nvSpPr>
        <p:spPr>
          <a:xfrm>
            <a:off x="224286" y="2694216"/>
            <a:ext cx="2702943" cy="2020004"/>
          </a:xfrm>
        </p:spPr>
        <p:txBody>
          <a:bodyPr>
            <a:normAutofit/>
          </a:bodyPr>
          <a:lstStyle/>
          <a:p>
            <a:r>
              <a:rPr lang="it-IT" sz="1600" dirty="0">
                <a:cs typeface="Arial" charset="0"/>
              </a:rPr>
              <a:t>Perché è il buon senso la prima e più forte forma di protezione contro il crimine informatico?</a:t>
            </a:r>
            <a:endParaRPr lang="it-IT" sz="1600" dirty="0">
              <a:cs typeface="Arial" charset="0"/>
            </a:endParaRPr>
          </a:p>
        </p:txBody>
      </p:sp>
      <p:sp>
        <p:nvSpPr>
          <p:cNvPr id="69" name="Segnaposto testo 7">
            <a:extLst>
              <a:ext uri="{FF2B5EF4-FFF2-40B4-BE49-F238E27FC236}">
                <a16:creationId xmlns:a16="http://schemas.microsoft.com/office/drawing/2014/main" id="{F2CD7C70-B322-476A-A001-2A0AF494982C}"/>
              </a:ext>
            </a:extLst>
          </p:cNvPr>
          <p:cNvSpPr txBox="1">
            <a:spLocks/>
          </p:cNvSpPr>
          <p:nvPr/>
        </p:nvSpPr>
        <p:spPr>
          <a:xfrm>
            <a:off x="3321170" y="2694216"/>
            <a:ext cx="25778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lvl="0">
              <a:defRPr/>
            </a:pPr>
            <a:r>
              <a:rPr lang="it-IT" sz="1600" dirty="0"/>
              <a:t>Che cos’è </a:t>
            </a:r>
            <a:r>
              <a:rPr lang="it-IT" sz="1600" dirty="0" smtClean="0"/>
              <a:t>l’Advanced </a:t>
            </a:r>
            <a:r>
              <a:rPr lang="it-IT" sz="1600" dirty="0" err="1" smtClean="0"/>
              <a:t>Persistent</a:t>
            </a:r>
            <a:r>
              <a:rPr lang="it-IT" sz="1600" dirty="0" smtClean="0"/>
              <a:t> </a:t>
            </a:r>
            <a:r>
              <a:rPr lang="it-IT" sz="1600" dirty="0" err="1"/>
              <a:t>Threat</a:t>
            </a:r>
            <a:r>
              <a:rPr lang="it-IT" sz="1600" dirty="0"/>
              <a:t>?</a:t>
            </a:r>
          </a:p>
        </p:txBody>
      </p:sp>
      <p:sp>
        <p:nvSpPr>
          <p:cNvPr id="70" name="Segnaposto testo 7">
            <a:extLst>
              <a:ext uri="{FF2B5EF4-FFF2-40B4-BE49-F238E27FC236}">
                <a16:creationId xmlns:a16="http://schemas.microsoft.com/office/drawing/2014/main" id="{2036D021-4959-410B-9EA9-F240321A8817}"/>
              </a:ext>
            </a:extLst>
          </p:cNvPr>
          <p:cNvSpPr txBox="1">
            <a:spLocks/>
          </p:cNvSpPr>
          <p:nvPr/>
        </p:nvSpPr>
        <p:spPr>
          <a:xfrm>
            <a:off x="6369170" y="2707156"/>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sz="1600" dirty="0" smtClean="0"/>
              <a:t>La storia del </a:t>
            </a:r>
            <a:r>
              <a:rPr lang="it-IT" sz="1600" dirty="0" err="1" smtClean="0"/>
              <a:t>cybercrime</a:t>
            </a:r>
            <a:r>
              <a:rPr lang="it-IT" sz="1600" dirty="0" smtClean="0"/>
              <a:t> è poi così recente?</a:t>
            </a:r>
            <a:endParaRPr lang="it-IT" sz="1600" dirty="0"/>
          </a:p>
        </p:txBody>
      </p:sp>
      <p:sp>
        <p:nvSpPr>
          <p:cNvPr id="71" name="Segnaposto testo 7">
            <a:extLst>
              <a:ext uri="{FF2B5EF4-FFF2-40B4-BE49-F238E27FC236}">
                <a16:creationId xmlns:a16="http://schemas.microsoft.com/office/drawing/2014/main" id="{88167B35-4AA4-42ED-B6F5-DBC0F1E2893C}"/>
              </a:ext>
            </a:extLst>
          </p:cNvPr>
          <p:cNvSpPr txBox="1">
            <a:spLocks/>
          </p:cNvSpPr>
          <p:nvPr/>
        </p:nvSpPr>
        <p:spPr>
          <a:xfrm>
            <a:off x="9466053" y="2707156"/>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it-IT" sz="1600" dirty="0"/>
          </a:p>
        </p:txBody>
      </p:sp>
      <p:sp>
        <p:nvSpPr>
          <p:cNvPr id="30" name="Rettangolo arrotondato 29"/>
          <p:cNvSpPr/>
          <p:nvPr/>
        </p:nvSpPr>
        <p:spPr>
          <a:xfrm>
            <a:off x="1308717" y="145098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31" name="Rettangolo arrotondato 30"/>
          <p:cNvSpPr/>
          <p:nvPr/>
        </p:nvSpPr>
        <p:spPr>
          <a:xfrm>
            <a:off x="-4754879" y="-1"/>
            <a:ext cx="4536990"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Note sviluppo</a:t>
            </a:r>
          </a:p>
          <a:p>
            <a:endParaRPr lang="it-IT" sz="1400" b="1" dirty="0"/>
          </a:p>
          <a:p>
            <a:r>
              <a:rPr lang="it-IT" sz="1400" b="1" dirty="0"/>
              <a:t>Immagini</a:t>
            </a:r>
          </a:p>
          <a:p>
            <a:endParaRPr lang="it-IT" sz="1400" dirty="0"/>
          </a:p>
          <a:p>
            <a:pPr marL="342900" indent="-342900">
              <a:buFont typeface="+mj-lt"/>
              <a:buAutoNum type="arabicPeriod"/>
            </a:pPr>
            <a:r>
              <a:rPr lang="it-IT" sz="1400" dirty="0">
                <a:hlinkClick r:id="rId4"/>
              </a:rPr>
              <a:t>https://pixabay.com/it/internet-criminalit%C3%A0-informatica-1862314</a:t>
            </a:r>
            <a:r>
              <a:rPr lang="it-IT" sz="1400" dirty="0" smtClean="0">
                <a:hlinkClick r:id="rId4"/>
              </a:rPr>
              <a:t>/</a:t>
            </a:r>
            <a:endParaRPr lang="it-IT" sz="1400" dirty="0" smtClean="0"/>
          </a:p>
          <a:p>
            <a:pPr marL="342900" indent="-342900">
              <a:buFont typeface="+mj-lt"/>
              <a:buAutoNum type="arabicPeriod"/>
            </a:pPr>
            <a:r>
              <a:rPr lang="it-IT" sz="1400" dirty="0"/>
              <a:t>https://pixabay.com/it/natura-cielo-panorama-agricoltura-3159410/</a:t>
            </a:r>
            <a:endParaRPr lang="it-IT" sz="1400" dirty="0" smtClean="0"/>
          </a:p>
          <a:p>
            <a:pPr marL="342900" indent="-342900">
              <a:buFont typeface="+mj-lt"/>
              <a:buAutoNum type="arabicPeriod"/>
            </a:pPr>
            <a:endParaRPr lang="it-IT" sz="1400" dirty="0"/>
          </a:p>
        </p:txBody>
      </p:sp>
      <p:pic>
        <p:nvPicPr>
          <p:cNvPr id="9222" name="Picture 6"/>
          <p:cNvPicPr>
            <a:picLocks noChangeAspect="1" noChangeArrowheads="1"/>
          </p:cNvPicPr>
          <p:nvPr/>
        </p:nvPicPr>
        <p:blipFill>
          <a:blip r:embed="rId5" cstate="hqprint">
            <a:extLst>
              <a:ext uri="{28A0092B-C50C-407E-A947-70E740481C1C}">
                <a14:useLocalDpi xmlns:a14="http://schemas.microsoft.com/office/drawing/2010/main" val="0"/>
              </a:ext>
            </a:extLst>
          </a:blip>
          <a:stretch>
            <a:fillRect/>
          </a:stretch>
        </p:blipFill>
        <p:spPr bwMode="auto">
          <a:xfrm>
            <a:off x="3106586" y="511182"/>
            <a:ext cx="2970363" cy="1884324"/>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19" name="Rettangolo arrotondato 18"/>
          <p:cNvSpPr/>
          <p:nvPr/>
        </p:nvSpPr>
        <p:spPr>
          <a:xfrm>
            <a:off x="4215012" y="92248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2</a:t>
            </a:r>
          </a:p>
        </p:txBody>
      </p:sp>
      <p:pic>
        <p:nvPicPr>
          <p:cNvPr id="9224" name="Picture 8"/>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097435" y="454497"/>
            <a:ext cx="3094262" cy="1940814"/>
          </a:xfrm>
          <a:prstGeom prst="flowChartDocument">
            <a:avLst/>
          </a:prstGeom>
          <a:noFill/>
          <a:extLst>
            <a:ext uri="{909E8E84-426E-40DD-AFC4-6F175D3DCCD1}">
              <a14:hiddenFill xmlns:a14="http://schemas.microsoft.com/office/drawing/2010/main">
                <a:solidFill>
                  <a:srgbClr val="FFFFFF"/>
                </a:solidFill>
              </a14:hiddenFill>
            </a:ext>
          </a:extLst>
        </p:spPr>
      </p:pic>
      <p:pic>
        <p:nvPicPr>
          <p:cNvPr id="9226" name="Picture 10"/>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9210746" y="460835"/>
            <a:ext cx="2981253" cy="1985915"/>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17" name="Rettangolo arrotondato 16"/>
          <p:cNvSpPr/>
          <p:nvPr/>
        </p:nvSpPr>
        <p:spPr>
          <a:xfrm>
            <a:off x="10792365" y="715856"/>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4</a:t>
            </a:r>
          </a:p>
        </p:txBody>
      </p:sp>
      <p:sp>
        <p:nvSpPr>
          <p:cNvPr id="32" name="Rettangolo arrotondato 31"/>
          <p:cNvSpPr/>
          <p:nvPr/>
        </p:nvSpPr>
        <p:spPr>
          <a:xfrm>
            <a:off x="7399433" y="102178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3</a:t>
            </a:r>
          </a:p>
        </p:txBody>
      </p:sp>
      <p:sp>
        <p:nvSpPr>
          <p:cNvPr id="22" name="Segnaposto testo 7">
            <a:extLst>
              <a:ext uri="{FF2B5EF4-FFF2-40B4-BE49-F238E27FC236}">
                <a16:creationId xmlns:a16="http://schemas.microsoft.com/office/drawing/2014/main" id="{2036D021-4959-410B-9EA9-F240321A8817}"/>
              </a:ext>
            </a:extLst>
          </p:cNvPr>
          <p:cNvSpPr txBox="1">
            <a:spLocks/>
          </p:cNvSpPr>
          <p:nvPr/>
        </p:nvSpPr>
        <p:spPr>
          <a:xfrm>
            <a:off x="9578197" y="2738717"/>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sz="1600" dirty="0" smtClean="0"/>
              <a:t>Che cosa c’è nella «cassetta degli attrezzi» per difendersi dal cyber </a:t>
            </a:r>
            <a:r>
              <a:rPr lang="it-IT" sz="1600" dirty="0" err="1" smtClean="0"/>
              <a:t>risk</a:t>
            </a:r>
            <a:r>
              <a:rPr lang="it-IT" sz="1600" dirty="0" smtClean="0"/>
              <a:t>?</a:t>
            </a:r>
            <a:endParaRPr lang="it-IT" sz="1600" dirty="0"/>
          </a:p>
        </p:txBody>
      </p:sp>
    </p:spTree>
    <p:extLst>
      <p:ext uri="{BB962C8B-B14F-4D97-AF65-F5344CB8AC3E}">
        <p14:creationId xmlns:p14="http://schemas.microsoft.com/office/powerpoint/2010/main" val="345341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laborazione 13">
            <a:extLst>
              <a:ext uri="{FF2B5EF4-FFF2-40B4-BE49-F238E27FC236}">
                <a16:creationId xmlns:a16="http://schemas.microsoft.com/office/drawing/2014/main" id="{D196522F-FD5B-4D98-8E11-918D3F154707}"/>
              </a:ext>
            </a:extLst>
          </p:cNvPr>
          <p:cNvSpPr/>
          <p:nvPr/>
        </p:nvSpPr>
        <p:spPr>
          <a:xfrm>
            <a:off x="20972" y="366956"/>
            <a:ext cx="8212347" cy="2226598"/>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3</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Crimine informatico e buon senso</a:t>
            </a:r>
          </a:p>
        </p:txBody>
      </p:sp>
      <p:sp>
        <p:nvSpPr>
          <p:cNvPr id="16" name="Goccia 15">
            <a:extLst>
              <a:ext uri="{FF2B5EF4-FFF2-40B4-BE49-F238E27FC236}">
                <a16:creationId xmlns:a16="http://schemas.microsoft.com/office/drawing/2014/main" id="{CAACC758-F1BB-41E1-A77A-2FC8748E68BC}"/>
              </a:ext>
            </a:extLst>
          </p:cNvPr>
          <p:cNvSpPr/>
          <p:nvPr/>
        </p:nvSpPr>
        <p:spPr>
          <a:xfrm rot="2700000">
            <a:off x="-2281607" y="5305277"/>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24" name="Rettangolo arrotondato 23"/>
          <p:cNvSpPr/>
          <p:nvPr/>
        </p:nvSpPr>
        <p:spPr>
          <a:xfrm>
            <a:off x="-4364358" y="-32577"/>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smtClean="0"/>
              <a:t>Note sviluppo</a:t>
            </a:r>
          </a:p>
          <a:p>
            <a:endParaRPr lang="it-IT" sz="1400" b="1" dirty="0"/>
          </a:p>
          <a:p>
            <a:r>
              <a:rPr lang="it-IT" sz="1400" dirty="0"/>
              <a:t>https://it.freepik.com/foto-gratuito/mappa-del-mondo-digitale-ologramma-sfondo-blu_1198400.htm#term=cyberspace&amp;page=1&amp;position=13</a:t>
            </a:r>
          </a:p>
          <a:p>
            <a:endParaRPr lang="it-IT" sz="1400" dirty="0"/>
          </a:p>
          <a:p>
            <a:endParaRPr lang="it-IT" sz="1400" dirty="0"/>
          </a:p>
          <a:p>
            <a:endParaRPr lang="it-IT" sz="1400" dirty="0"/>
          </a:p>
        </p:txBody>
      </p:sp>
      <p:pic>
        <p:nvPicPr>
          <p:cNvPr id="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73900" y="476250"/>
            <a:ext cx="4654263" cy="6381749"/>
          </a:xfrm>
          <a:prstGeom prst="rect">
            <a:avLst/>
          </a:prstGeom>
          <a:noFill/>
          <a:extLst>
            <a:ext uri="{909E8E84-426E-40DD-AFC4-6F175D3DCCD1}">
              <a14:hiddenFill xmlns:a14="http://schemas.microsoft.com/office/drawing/2010/main">
                <a:solidFill>
                  <a:srgbClr val="FFFFFF"/>
                </a:solidFill>
              </a14:hiddenFill>
            </a:ext>
          </a:extLst>
        </p:spPr>
      </p:pic>
      <p:sp>
        <p:nvSpPr>
          <p:cNvPr id="54" name="Rettangolo arrotondato 53"/>
          <p:cNvSpPr/>
          <p:nvPr/>
        </p:nvSpPr>
        <p:spPr>
          <a:xfrm>
            <a:off x="11278854" y="699470"/>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3</a:t>
            </a:r>
            <a:endParaRPr lang="it-IT" dirty="0"/>
          </a:p>
        </p:txBody>
      </p:sp>
      <p:pic>
        <p:nvPicPr>
          <p:cNvPr id="1028" name="Picture 4" descr="Risultati immagini per maestra icona"/>
          <p:cNvPicPr>
            <a:picLocks noChangeAspect="1" noChangeArrowheads="1"/>
          </p:cNvPicPr>
          <p:nvPr/>
        </p:nvPicPr>
        <p:blipFill>
          <a:blip r:embed="rId4" cstate="hqprint">
            <a:lum bright="70000" contrast="-70000"/>
            <a:extLst>
              <a:ext uri="{28A0092B-C50C-407E-A947-70E740481C1C}">
                <a14:useLocalDpi xmlns:a14="http://schemas.microsoft.com/office/drawing/2010/main" val="0"/>
              </a:ext>
            </a:extLst>
          </a:blip>
          <a:srcRect/>
          <a:stretch>
            <a:fillRect/>
          </a:stretch>
        </p:blipFill>
        <p:spPr bwMode="auto">
          <a:xfrm>
            <a:off x="1332158" y="1540231"/>
            <a:ext cx="1052700" cy="10533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magine correlata"/>
          <p:cNvPicPr>
            <a:picLocks noChangeAspect="1" noChangeArrowheads="1"/>
          </p:cNvPicPr>
          <p:nvPr/>
        </p:nvPicPr>
        <p:blipFill>
          <a:blip r:embed="rId5" cstate="hqprint">
            <a:lum bright="70000" contrast="-70000"/>
            <a:extLst>
              <a:ext uri="{28A0092B-C50C-407E-A947-70E740481C1C}">
                <a14:useLocalDpi xmlns:a14="http://schemas.microsoft.com/office/drawing/2010/main" val="0"/>
              </a:ext>
            </a:extLst>
          </a:blip>
          <a:srcRect/>
          <a:stretch>
            <a:fillRect/>
          </a:stretch>
        </p:blipFill>
        <p:spPr bwMode="auto">
          <a:xfrm>
            <a:off x="1892297" y="699448"/>
            <a:ext cx="532744" cy="5327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magine correlata"/>
          <p:cNvPicPr>
            <a:picLocks noChangeAspect="1" noChangeArrowheads="1"/>
          </p:cNvPicPr>
          <p:nvPr/>
        </p:nvPicPr>
        <p:blipFill>
          <a:blip r:embed="rId6" cstate="hqprint">
            <a:lum bright="70000" contrast="-70000"/>
            <a:extLst>
              <a:ext uri="{28A0092B-C50C-407E-A947-70E740481C1C}">
                <a14:useLocalDpi xmlns:a14="http://schemas.microsoft.com/office/drawing/2010/main" val="0"/>
              </a:ext>
            </a:extLst>
          </a:blip>
          <a:srcRect/>
          <a:stretch>
            <a:fillRect/>
          </a:stretch>
        </p:blipFill>
        <p:spPr bwMode="auto">
          <a:xfrm>
            <a:off x="4839082" y="544400"/>
            <a:ext cx="702859" cy="5622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magine correlata"/>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5301679" y="1802316"/>
            <a:ext cx="669394" cy="669394"/>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419979" y="2720843"/>
            <a:ext cx="7005444" cy="461665"/>
          </a:xfrm>
          <a:prstGeom prst="rect">
            <a:avLst/>
          </a:prstGeom>
          <a:noFill/>
        </p:spPr>
        <p:txBody>
          <a:bodyPr wrap="none" rtlCol="0">
            <a:spAutoFit/>
          </a:bodyPr>
          <a:lstStyle/>
          <a:p>
            <a:r>
              <a:rPr lang="it-IT" sz="2400" b="1" dirty="0">
                <a:solidFill>
                  <a:schemeClr val="tx2">
                    <a:lumMod val="75000"/>
                  </a:schemeClr>
                </a:solidFill>
              </a:rPr>
              <a:t>Siamo tutti vulnerabili agli attacchi cibernetici</a:t>
            </a:r>
          </a:p>
        </p:txBody>
      </p:sp>
      <p:pic>
        <p:nvPicPr>
          <p:cNvPr id="1038" name="Picture 14" descr="Immagine correlata"/>
          <p:cNvPicPr>
            <a:picLocks noChangeAspect="1" noChangeArrowheads="1"/>
          </p:cNvPicPr>
          <p:nvPr/>
        </p:nvPicPr>
        <p:blipFill>
          <a:blip r:embed="rId8" cstate="hq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75847" y="1126415"/>
            <a:ext cx="1208425" cy="1208425"/>
          </a:xfrm>
          <a:prstGeom prst="rect">
            <a:avLst/>
          </a:prstGeom>
          <a:noFill/>
          <a:extLst>
            <a:ext uri="{909E8E84-426E-40DD-AFC4-6F175D3DCCD1}">
              <a14:hiddenFill xmlns:a14="http://schemas.microsoft.com/office/drawing/2010/main">
                <a:solidFill>
                  <a:srgbClr val="FFFFFF"/>
                </a:solidFill>
              </a14:hiddenFill>
            </a:ext>
          </a:extLst>
        </p:spPr>
      </p:pic>
      <p:sp>
        <p:nvSpPr>
          <p:cNvPr id="6" name="Arco 5"/>
          <p:cNvSpPr/>
          <p:nvPr/>
        </p:nvSpPr>
        <p:spPr>
          <a:xfrm>
            <a:off x="1653401" y="853025"/>
            <a:ext cx="1528787" cy="1828767"/>
          </a:xfrm>
          <a:prstGeom prst="arc">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it-IT"/>
          </a:p>
        </p:txBody>
      </p:sp>
      <p:sp>
        <p:nvSpPr>
          <p:cNvPr id="55" name="Arco 54"/>
          <p:cNvSpPr/>
          <p:nvPr/>
        </p:nvSpPr>
        <p:spPr>
          <a:xfrm rot="16804109">
            <a:off x="2253418" y="1426812"/>
            <a:ext cx="1528787" cy="1828767"/>
          </a:xfrm>
          <a:prstGeom prst="arc">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it-IT"/>
          </a:p>
        </p:txBody>
      </p:sp>
      <p:sp>
        <p:nvSpPr>
          <p:cNvPr id="56" name="Arco 55"/>
          <p:cNvSpPr/>
          <p:nvPr/>
        </p:nvSpPr>
        <p:spPr>
          <a:xfrm rot="15362817">
            <a:off x="4219874" y="577081"/>
            <a:ext cx="1528787" cy="1828767"/>
          </a:xfrm>
          <a:prstGeom prst="arc">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it-IT"/>
          </a:p>
        </p:txBody>
      </p:sp>
      <p:sp>
        <p:nvSpPr>
          <p:cNvPr id="57" name="Arco 56"/>
          <p:cNvSpPr/>
          <p:nvPr/>
        </p:nvSpPr>
        <p:spPr>
          <a:xfrm rot="10087210">
            <a:off x="4206593" y="684942"/>
            <a:ext cx="1528787" cy="1828767"/>
          </a:xfrm>
          <a:prstGeom prst="arc">
            <a:avLst/>
          </a:pr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it-IT"/>
          </a:p>
        </p:txBody>
      </p:sp>
      <p:sp>
        <p:nvSpPr>
          <p:cNvPr id="9" name="CasellaDiTesto 8"/>
          <p:cNvSpPr txBox="1"/>
          <p:nvPr/>
        </p:nvSpPr>
        <p:spPr>
          <a:xfrm>
            <a:off x="2543303" y="1251804"/>
            <a:ext cx="575799" cy="338554"/>
          </a:xfrm>
          <a:prstGeom prst="rect">
            <a:avLst/>
          </a:prstGeom>
          <a:noFill/>
        </p:spPr>
        <p:txBody>
          <a:bodyPr wrap="none" rtlCol="0">
            <a:spAutoFit/>
          </a:bodyPr>
          <a:lstStyle/>
          <a:p>
            <a:r>
              <a:rPr lang="it-IT" sz="1600" dirty="0">
                <a:solidFill>
                  <a:schemeClr val="tx2">
                    <a:lumMod val="75000"/>
                  </a:schemeClr>
                </a:solidFill>
              </a:rPr>
              <a:t>dati</a:t>
            </a:r>
          </a:p>
        </p:txBody>
      </p:sp>
      <p:sp>
        <p:nvSpPr>
          <p:cNvPr id="58" name="CasellaDiTesto 57"/>
          <p:cNvSpPr txBox="1"/>
          <p:nvPr/>
        </p:nvSpPr>
        <p:spPr>
          <a:xfrm>
            <a:off x="4210194" y="1441682"/>
            <a:ext cx="944489" cy="338554"/>
          </a:xfrm>
          <a:prstGeom prst="rect">
            <a:avLst/>
          </a:prstGeom>
          <a:noFill/>
        </p:spPr>
        <p:txBody>
          <a:bodyPr wrap="none" rtlCol="0">
            <a:spAutoFit/>
          </a:bodyPr>
          <a:lstStyle/>
          <a:p>
            <a:r>
              <a:rPr lang="it-IT" sz="1600" dirty="0">
                <a:solidFill>
                  <a:schemeClr val="tx2">
                    <a:lumMod val="75000"/>
                  </a:schemeClr>
                </a:solidFill>
              </a:rPr>
              <a:t>identità</a:t>
            </a:r>
          </a:p>
        </p:txBody>
      </p:sp>
      <p:sp>
        <p:nvSpPr>
          <p:cNvPr id="11" name="Rettangolo 10"/>
          <p:cNvSpPr/>
          <p:nvPr/>
        </p:nvSpPr>
        <p:spPr>
          <a:xfrm>
            <a:off x="2359528" y="3385706"/>
            <a:ext cx="5065895" cy="1107996"/>
          </a:xfrm>
          <a:prstGeom prst="rect">
            <a:avLst/>
          </a:prstGeom>
        </p:spPr>
        <p:txBody>
          <a:bodyPr wrap="square">
            <a:spAutoFit/>
          </a:bodyPr>
          <a:lstStyle/>
          <a:p>
            <a:r>
              <a:rPr lang="it-IT" sz="2000" dirty="0" smtClean="0">
                <a:solidFill>
                  <a:schemeClr val="tx2">
                    <a:lumMod val="75000"/>
                  </a:schemeClr>
                </a:solidFill>
              </a:rPr>
              <a:t>	</a:t>
            </a:r>
            <a:r>
              <a:rPr lang="it-IT" sz="1600" dirty="0" smtClean="0">
                <a:solidFill>
                  <a:schemeClr val="tx2">
                    <a:lumMod val="75000"/>
                  </a:schemeClr>
                </a:solidFill>
              </a:rPr>
              <a:t>Rubare </a:t>
            </a:r>
            <a:r>
              <a:rPr lang="it-IT" sz="1600" dirty="0">
                <a:solidFill>
                  <a:schemeClr val="tx2">
                    <a:lumMod val="75000"/>
                  </a:schemeClr>
                </a:solidFill>
              </a:rPr>
              <a:t>carte di </a:t>
            </a:r>
            <a:r>
              <a:rPr lang="it-IT" sz="1600" dirty="0" smtClean="0">
                <a:solidFill>
                  <a:schemeClr val="tx2">
                    <a:lumMod val="75000"/>
                  </a:schemeClr>
                </a:solidFill>
              </a:rPr>
              <a:t>credito</a:t>
            </a:r>
          </a:p>
          <a:p>
            <a:r>
              <a:rPr lang="it-IT" sz="1600" dirty="0">
                <a:solidFill>
                  <a:schemeClr val="tx2">
                    <a:lumMod val="75000"/>
                  </a:schemeClr>
                </a:solidFill>
              </a:rPr>
              <a:t>	</a:t>
            </a:r>
            <a:r>
              <a:rPr lang="it-IT" sz="1600" dirty="0" smtClean="0">
                <a:solidFill>
                  <a:schemeClr val="tx2">
                    <a:lumMod val="75000"/>
                  </a:schemeClr>
                </a:solidFill>
              </a:rPr>
              <a:t>Diffondere immagini e informazioni private</a:t>
            </a:r>
            <a:endParaRPr lang="it-IT" sz="1600" dirty="0">
              <a:solidFill>
                <a:schemeClr val="tx2">
                  <a:lumMod val="75000"/>
                </a:schemeClr>
              </a:solidFill>
            </a:endParaRPr>
          </a:p>
          <a:p>
            <a:r>
              <a:rPr lang="it-IT" sz="1600" dirty="0" smtClean="0">
                <a:solidFill>
                  <a:schemeClr val="tx2">
                    <a:lumMod val="75000"/>
                  </a:schemeClr>
                </a:solidFill>
              </a:rPr>
              <a:t>	Introdursi in servizi segreti o governativi</a:t>
            </a:r>
            <a:endParaRPr lang="it-IT" sz="1600" dirty="0">
              <a:solidFill>
                <a:schemeClr val="tx2">
                  <a:lumMod val="75000"/>
                </a:schemeClr>
              </a:solidFill>
            </a:endParaRPr>
          </a:p>
          <a:p>
            <a:endParaRPr lang="it-IT" sz="1400" dirty="0">
              <a:cs typeface="Arial" charset="0"/>
            </a:endParaRPr>
          </a:p>
        </p:txBody>
      </p:sp>
      <p:sp>
        <p:nvSpPr>
          <p:cNvPr id="59" name="Goccia 58">
            <a:extLst>
              <a:ext uri="{FF2B5EF4-FFF2-40B4-BE49-F238E27FC236}">
                <a16:creationId xmlns:a16="http://schemas.microsoft.com/office/drawing/2014/main" id="{C57C8360-8269-4875-8ADE-12259106F6E1}"/>
              </a:ext>
            </a:extLst>
          </p:cNvPr>
          <p:cNvSpPr/>
          <p:nvPr/>
        </p:nvSpPr>
        <p:spPr>
          <a:xfrm rot="1001462">
            <a:off x="1195761" y="3357555"/>
            <a:ext cx="1393071" cy="1294231"/>
          </a:xfrm>
          <a:prstGeom prst="teardrop">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000" b="1" dirty="0">
                <a:solidFill>
                  <a:schemeClr val="tx1"/>
                </a:solidFill>
                <a:latin typeface="Tempus Sans ITC" panose="04020404030D07020202" pitchFamily="82" charset="0"/>
                <a:cs typeface="Gisha" panose="020B0502040204020203" pitchFamily="34" charset="-79"/>
              </a:rPr>
              <a:t>CYBER CRIME</a:t>
            </a:r>
          </a:p>
        </p:txBody>
      </p:sp>
      <p:sp>
        <p:nvSpPr>
          <p:cNvPr id="61" name="Elaborazione 60">
            <a:extLst>
              <a:ext uri="{FF2B5EF4-FFF2-40B4-BE49-F238E27FC236}">
                <a16:creationId xmlns:a16="http://schemas.microsoft.com/office/drawing/2014/main" id="{D196522F-FD5B-4D98-8E11-918D3F154707}"/>
              </a:ext>
            </a:extLst>
          </p:cNvPr>
          <p:cNvSpPr/>
          <p:nvPr/>
        </p:nvSpPr>
        <p:spPr>
          <a:xfrm>
            <a:off x="-1" y="4986635"/>
            <a:ext cx="7573901" cy="1830228"/>
          </a:xfrm>
          <a:prstGeom prst="flowChart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it-IT" dirty="0"/>
          </a:p>
        </p:txBody>
      </p:sp>
      <p:sp>
        <p:nvSpPr>
          <p:cNvPr id="12" name="CasellaDiTesto 11"/>
          <p:cNvSpPr txBox="1"/>
          <p:nvPr/>
        </p:nvSpPr>
        <p:spPr>
          <a:xfrm>
            <a:off x="963083" y="5121110"/>
            <a:ext cx="2391171" cy="923330"/>
          </a:xfrm>
          <a:prstGeom prst="rect">
            <a:avLst/>
          </a:prstGeom>
          <a:noFill/>
        </p:spPr>
        <p:txBody>
          <a:bodyPr wrap="square" rtlCol="0">
            <a:spAutoFit/>
          </a:bodyPr>
          <a:lstStyle/>
          <a:p>
            <a:pPr algn="ctr"/>
            <a:r>
              <a:rPr lang="it-IT" dirty="0" smtClean="0"/>
              <a:t>Prodotti e servizi contro il cyber crime</a:t>
            </a:r>
            <a:endParaRPr lang="it-IT" dirty="0"/>
          </a:p>
        </p:txBody>
      </p:sp>
      <p:sp>
        <p:nvSpPr>
          <p:cNvPr id="13" name="Freccia a destra 12"/>
          <p:cNvSpPr/>
          <p:nvPr/>
        </p:nvSpPr>
        <p:spPr>
          <a:xfrm>
            <a:off x="3417406" y="5194690"/>
            <a:ext cx="1154338" cy="34395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it-IT"/>
          </a:p>
        </p:txBody>
      </p:sp>
      <p:sp>
        <p:nvSpPr>
          <p:cNvPr id="15" name="CasellaDiTesto 14"/>
          <p:cNvSpPr txBox="1"/>
          <p:nvPr/>
        </p:nvSpPr>
        <p:spPr>
          <a:xfrm>
            <a:off x="36218" y="6100648"/>
            <a:ext cx="7656263" cy="584775"/>
          </a:xfrm>
          <a:prstGeom prst="rect">
            <a:avLst/>
          </a:prstGeom>
          <a:noFill/>
        </p:spPr>
        <p:txBody>
          <a:bodyPr wrap="none" rtlCol="0">
            <a:spAutoFit/>
          </a:bodyPr>
          <a:lstStyle/>
          <a:p>
            <a:r>
              <a:rPr lang="it-IT" sz="2400" dirty="0">
                <a:solidFill>
                  <a:schemeClr val="bg1"/>
                </a:solidFill>
              </a:rPr>
              <a:t>Il </a:t>
            </a:r>
            <a:r>
              <a:rPr lang="it-IT" sz="3200" b="1" dirty="0">
                <a:solidFill>
                  <a:schemeClr val="bg1"/>
                </a:solidFill>
              </a:rPr>
              <a:t>buon senso</a:t>
            </a:r>
            <a:r>
              <a:rPr lang="it-IT" sz="2400" b="1" dirty="0">
                <a:solidFill>
                  <a:schemeClr val="bg1"/>
                </a:solidFill>
              </a:rPr>
              <a:t> </a:t>
            </a:r>
            <a:r>
              <a:rPr lang="it-IT" sz="2400" dirty="0">
                <a:solidFill>
                  <a:schemeClr val="bg1"/>
                </a:solidFill>
              </a:rPr>
              <a:t>è la prima e più forte protezione!</a:t>
            </a:r>
          </a:p>
        </p:txBody>
      </p:sp>
      <p:sp>
        <p:nvSpPr>
          <p:cNvPr id="66" name="Freccia a destra 65"/>
          <p:cNvSpPr/>
          <p:nvPr/>
        </p:nvSpPr>
        <p:spPr>
          <a:xfrm rot="10800000">
            <a:off x="3373295" y="5505031"/>
            <a:ext cx="1154338" cy="34395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it-IT"/>
          </a:p>
        </p:txBody>
      </p:sp>
      <p:pic>
        <p:nvPicPr>
          <p:cNvPr id="1042" name="Picture 18" descr="Risultati immagini per hacker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55714" y="1280306"/>
            <a:ext cx="880795" cy="880795"/>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8" descr="Risultati immagini per hacker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85465" y="5000923"/>
            <a:ext cx="1173379" cy="1173379"/>
          </a:xfrm>
          <a:prstGeom prst="rect">
            <a:avLst/>
          </a:prstGeom>
          <a:noFill/>
          <a:extLst>
            <a:ext uri="{909E8E84-426E-40DD-AFC4-6F175D3DCCD1}">
              <a14:hiddenFill xmlns:a14="http://schemas.microsoft.com/office/drawing/2010/main">
                <a:solidFill>
                  <a:srgbClr val="FFFFFF"/>
                </a:solidFill>
              </a14:hiddenFill>
            </a:ext>
          </a:extLst>
        </p:spPr>
      </p:pic>
      <p:sp>
        <p:nvSpPr>
          <p:cNvPr id="71" name="Rettangolo arrotondato 70"/>
          <p:cNvSpPr/>
          <p:nvPr/>
        </p:nvSpPr>
        <p:spPr>
          <a:xfrm>
            <a:off x="1474364" y="187328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2</a:t>
            </a:r>
            <a:endParaRPr lang="it-IT" dirty="0"/>
          </a:p>
        </p:txBody>
      </p:sp>
      <p:sp>
        <p:nvSpPr>
          <p:cNvPr id="72" name="Rettangolo arrotondato 71"/>
          <p:cNvSpPr/>
          <p:nvPr/>
        </p:nvSpPr>
        <p:spPr>
          <a:xfrm>
            <a:off x="5061354" y="1339149"/>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7</a:t>
            </a:r>
            <a:endParaRPr lang="it-IT" dirty="0"/>
          </a:p>
        </p:txBody>
      </p:sp>
      <p:sp>
        <p:nvSpPr>
          <p:cNvPr id="74" name="Rettangolo arrotondato 73"/>
          <p:cNvSpPr/>
          <p:nvPr/>
        </p:nvSpPr>
        <p:spPr>
          <a:xfrm>
            <a:off x="3370439" y="679448"/>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5</a:t>
            </a:r>
            <a:endParaRPr lang="it-IT" dirty="0"/>
          </a:p>
        </p:txBody>
      </p:sp>
      <p:sp>
        <p:nvSpPr>
          <p:cNvPr id="75" name="Rettangolo arrotondato 74"/>
          <p:cNvSpPr/>
          <p:nvPr/>
        </p:nvSpPr>
        <p:spPr>
          <a:xfrm>
            <a:off x="1603036" y="696232"/>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76" name="Rettangolo arrotondato 75"/>
          <p:cNvSpPr/>
          <p:nvPr/>
        </p:nvSpPr>
        <p:spPr>
          <a:xfrm>
            <a:off x="5618172" y="758955"/>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3</a:t>
            </a:r>
            <a:endParaRPr lang="it-IT" dirty="0"/>
          </a:p>
        </p:txBody>
      </p:sp>
      <p:sp>
        <p:nvSpPr>
          <p:cNvPr id="77" name="Rettangolo arrotondato 76"/>
          <p:cNvSpPr/>
          <p:nvPr/>
        </p:nvSpPr>
        <p:spPr>
          <a:xfrm>
            <a:off x="5878740" y="1995488"/>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4</a:t>
            </a:r>
            <a:endParaRPr lang="it-IT" dirty="0"/>
          </a:p>
        </p:txBody>
      </p:sp>
      <p:sp>
        <p:nvSpPr>
          <p:cNvPr id="78" name="Rettangolo arrotondato 77"/>
          <p:cNvSpPr/>
          <p:nvPr/>
        </p:nvSpPr>
        <p:spPr>
          <a:xfrm>
            <a:off x="7057701" y="3595847"/>
            <a:ext cx="872095" cy="57369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9-11</a:t>
            </a:r>
            <a:endParaRPr lang="it-IT" dirty="0"/>
          </a:p>
        </p:txBody>
      </p:sp>
      <p:sp>
        <p:nvSpPr>
          <p:cNvPr id="79" name="Rettangolo arrotondato 78"/>
          <p:cNvSpPr/>
          <p:nvPr/>
        </p:nvSpPr>
        <p:spPr>
          <a:xfrm>
            <a:off x="818269" y="3667124"/>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8</a:t>
            </a:r>
            <a:endParaRPr lang="it-IT" dirty="0"/>
          </a:p>
        </p:txBody>
      </p:sp>
      <p:sp>
        <p:nvSpPr>
          <p:cNvPr id="80" name="Rettangolo arrotondato 79"/>
          <p:cNvSpPr/>
          <p:nvPr/>
        </p:nvSpPr>
        <p:spPr>
          <a:xfrm>
            <a:off x="3670439" y="5127569"/>
            <a:ext cx="728582" cy="61420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13-14</a:t>
            </a:r>
            <a:endParaRPr lang="it-IT" dirty="0"/>
          </a:p>
        </p:txBody>
      </p:sp>
      <p:sp>
        <p:nvSpPr>
          <p:cNvPr id="81" name="Rettangolo arrotondato 80"/>
          <p:cNvSpPr/>
          <p:nvPr/>
        </p:nvSpPr>
        <p:spPr>
          <a:xfrm>
            <a:off x="5872809" y="5356272"/>
            <a:ext cx="1003596"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13</a:t>
            </a:r>
            <a:endParaRPr lang="it-IT" dirty="0"/>
          </a:p>
        </p:txBody>
      </p:sp>
      <p:sp>
        <p:nvSpPr>
          <p:cNvPr id="82" name="Rettangolo arrotondato 81"/>
          <p:cNvSpPr/>
          <p:nvPr/>
        </p:nvSpPr>
        <p:spPr>
          <a:xfrm>
            <a:off x="170232" y="5346573"/>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12</a:t>
            </a:r>
            <a:endParaRPr lang="it-IT" dirty="0"/>
          </a:p>
        </p:txBody>
      </p:sp>
      <p:sp>
        <p:nvSpPr>
          <p:cNvPr id="83" name="Rettangolo arrotondato 82"/>
          <p:cNvSpPr/>
          <p:nvPr/>
        </p:nvSpPr>
        <p:spPr>
          <a:xfrm>
            <a:off x="-380441" y="6342158"/>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15</a:t>
            </a:r>
            <a:endParaRPr lang="it-IT" dirty="0"/>
          </a:p>
        </p:txBody>
      </p:sp>
      <p:sp>
        <p:nvSpPr>
          <p:cNvPr id="85" name="Rettangolo arrotondato 84"/>
          <p:cNvSpPr/>
          <p:nvPr/>
        </p:nvSpPr>
        <p:spPr>
          <a:xfrm>
            <a:off x="2245346" y="1209359"/>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7</a:t>
            </a:r>
            <a:endParaRPr lang="it-IT" dirty="0"/>
          </a:p>
        </p:txBody>
      </p:sp>
      <p:sp>
        <p:nvSpPr>
          <p:cNvPr id="86" name="Rettangolo arrotondato 85"/>
          <p:cNvSpPr/>
          <p:nvPr/>
        </p:nvSpPr>
        <p:spPr>
          <a:xfrm>
            <a:off x="50522" y="2683131"/>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5</a:t>
            </a:r>
            <a:endParaRPr lang="it-IT" dirty="0"/>
          </a:p>
        </p:txBody>
      </p:sp>
    </p:spTree>
    <p:extLst>
      <p:ext uri="{BB962C8B-B14F-4D97-AF65-F5344CB8AC3E}">
        <p14:creationId xmlns:p14="http://schemas.microsoft.com/office/powerpoint/2010/main" val="15368241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10800000">
            <a:off x="-35160" y="3311011"/>
            <a:ext cx="6300865" cy="3538020"/>
          </a:xfrm>
          <a:prstGeom prst="flowChartDocument">
            <a:avLst/>
          </a:prstGeom>
          <a:noFill/>
          <a:extLst>
            <a:ext uri="{909E8E84-426E-40DD-AFC4-6F175D3DCCD1}">
              <a14:hiddenFill xmlns:a14="http://schemas.microsoft.com/office/drawing/2010/main">
                <a:solidFill>
                  <a:srgbClr val="FFFFFF"/>
                </a:solidFill>
              </a14:hiddenFill>
            </a:ext>
          </a:extLst>
        </p:spPr>
      </p:pic>
      <p:pic>
        <p:nvPicPr>
          <p:cNvPr id="2058" name="Picture 10"/>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7651" y="851917"/>
            <a:ext cx="5872784" cy="3913659"/>
          </a:xfrm>
          <a:prstGeom prst="rect">
            <a:avLst/>
          </a:prstGeom>
          <a:noFill/>
          <a:extLst>
            <a:ext uri="{909E8E84-426E-40DD-AFC4-6F175D3DCCD1}">
              <a14:hiddenFill xmlns:a14="http://schemas.microsoft.com/office/drawing/2010/main">
                <a:solidFill>
                  <a:srgbClr val="FFFFFF"/>
                </a:solidFill>
              </a14:hiddenFill>
            </a:ext>
          </a:extLst>
        </p:spPr>
      </p:pic>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4</a:t>
            </a:r>
            <a:endParaRPr lang="it-IT" sz="1600" dirty="0">
              <a:latin typeface="Microsoft Yi Baiti" panose="03000500000000000000" pitchFamily="66" charset="0"/>
              <a:ea typeface="Microsoft Yi Baiti" panose="03000500000000000000" pitchFamily="66" charset="0"/>
            </a:endParaRPr>
          </a:p>
        </p:txBody>
      </p:sp>
      <p:sp>
        <p:nvSpPr>
          <p:cNvPr id="71" name="Segnaposto testo 7">
            <a:extLst>
              <a:ext uri="{FF2B5EF4-FFF2-40B4-BE49-F238E27FC236}">
                <a16:creationId xmlns:a16="http://schemas.microsoft.com/office/drawing/2014/main" id="{88167B35-4AA4-42ED-B6F5-DBC0F1E2893C}"/>
              </a:ext>
            </a:extLst>
          </p:cNvPr>
          <p:cNvSpPr txBox="1">
            <a:spLocks/>
          </p:cNvSpPr>
          <p:nvPr/>
        </p:nvSpPr>
        <p:spPr>
          <a:xfrm>
            <a:off x="9466053" y="3311011"/>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sz="1600" dirty="0"/>
              <a:t>Descrizione Scenario 02</a:t>
            </a:r>
          </a:p>
          <a:p>
            <a:r>
              <a:rPr lang="it-IT" sz="1600" dirty="0"/>
              <a:t>….</a:t>
            </a:r>
          </a:p>
          <a:p>
            <a:endParaRPr lang="it-IT" sz="1600" dirty="0"/>
          </a:p>
        </p:txBody>
      </p:sp>
      <p:sp>
        <p:nvSpPr>
          <p:cNvPr id="24" name="Documento 23">
            <a:extLst>
              <a:ext uri="{FF2B5EF4-FFF2-40B4-BE49-F238E27FC236}">
                <a16:creationId xmlns:a16="http://schemas.microsoft.com/office/drawing/2014/main" id="{ABB207A1-8AF5-47AB-B50D-C3D7D6AA8047}"/>
              </a:ext>
            </a:extLst>
          </p:cNvPr>
          <p:cNvSpPr>
            <a:spLocks/>
          </p:cNvSpPr>
          <p:nvPr/>
        </p:nvSpPr>
        <p:spPr>
          <a:xfrm rot="10800000">
            <a:off x="6307651" y="2819220"/>
            <a:ext cx="5884349" cy="4038778"/>
          </a:xfrm>
          <a:prstGeom prst="flowChartDocumen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lvl="0">
              <a:lnSpc>
                <a:spcPct val="150000"/>
              </a:lnSpc>
            </a:pPr>
            <a:endParaRPr lang="it-IT" dirty="0">
              <a:solidFill>
                <a:schemeClr val="tx2">
                  <a:lumMod val="75000"/>
                </a:schemeClr>
              </a:solidFill>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La personalità tecnologica</a:t>
            </a:r>
          </a:p>
        </p:txBody>
      </p:sp>
      <p:sp>
        <p:nvSpPr>
          <p:cNvPr id="37" name="Rettangolo 36"/>
          <p:cNvSpPr/>
          <p:nvPr/>
        </p:nvSpPr>
        <p:spPr>
          <a:xfrm>
            <a:off x="6656060" y="1982425"/>
            <a:ext cx="5322390" cy="369332"/>
          </a:xfrm>
          <a:prstGeom prst="rect">
            <a:avLst/>
          </a:prstGeom>
        </p:spPr>
        <p:txBody>
          <a:bodyPr wrap="square">
            <a:spAutoFit/>
          </a:bodyPr>
          <a:lstStyle/>
          <a:p>
            <a:endParaRPr lang="it-IT" dirty="0">
              <a:latin typeface="Tempus Sans ITC" panose="04020404030D07020202" pitchFamily="82" charset="0"/>
              <a:cs typeface="Gisha" panose="020B0502040204020203" pitchFamily="34" charset="-79"/>
            </a:endParaRPr>
          </a:p>
        </p:txBody>
      </p:sp>
      <p:sp>
        <p:nvSpPr>
          <p:cNvPr id="40" name="Rettangolo arrotondato 39"/>
          <p:cNvSpPr/>
          <p:nvPr/>
        </p:nvSpPr>
        <p:spPr>
          <a:xfrm>
            <a:off x="-4000499" y="-1"/>
            <a:ext cx="3782610"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Note sviluppo</a:t>
            </a:r>
          </a:p>
          <a:p>
            <a:endParaRPr lang="it-IT" sz="1400" b="1" dirty="0"/>
          </a:p>
          <a:p>
            <a:r>
              <a:rPr lang="it-IT" sz="1400" b="1" dirty="0"/>
              <a:t>Immagini</a:t>
            </a:r>
          </a:p>
          <a:p>
            <a:r>
              <a:rPr lang="it-IT" sz="1400" dirty="0" smtClean="0"/>
              <a:t> </a:t>
            </a:r>
            <a:endParaRPr lang="it-IT" sz="1400" dirty="0"/>
          </a:p>
          <a:p>
            <a:endParaRPr lang="it-IT" sz="1400" dirty="0"/>
          </a:p>
          <a:p>
            <a:r>
              <a:rPr lang="it-IT" sz="1400" dirty="0" smtClean="0">
                <a:hlinkClick r:id="rId5"/>
              </a:rPr>
              <a:t>1. https</a:t>
            </a:r>
            <a:r>
              <a:rPr lang="it-IT" sz="1400" dirty="0">
                <a:hlinkClick r:id="rId5"/>
              </a:rPr>
              <a:t>://</a:t>
            </a:r>
            <a:r>
              <a:rPr lang="it-IT" sz="1400" dirty="0" smtClean="0">
                <a:hlinkClick r:id="rId5"/>
              </a:rPr>
              <a:t>it.freepik.com/vettori-gratuito/sfera-cyber-poligonale-astratta_1534720.htm#term=cyberspace&amp;page=1&amp;position=3</a:t>
            </a:r>
            <a:endParaRPr lang="it-IT" sz="1400" dirty="0" smtClean="0"/>
          </a:p>
          <a:p>
            <a:endParaRPr lang="it-IT" sz="1400" dirty="0"/>
          </a:p>
          <a:p>
            <a:endParaRPr lang="it-IT" sz="1400" dirty="0" smtClean="0"/>
          </a:p>
          <a:p>
            <a:endParaRPr lang="it-IT" sz="1400" dirty="0"/>
          </a:p>
          <a:p>
            <a:r>
              <a:rPr lang="it-IT" sz="1400" dirty="0" smtClean="0"/>
              <a:t>2. https</a:t>
            </a:r>
            <a:r>
              <a:rPr lang="it-IT" sz="1400" dirty="0"/>
              <a:t>://docs.google.com/spreadsheets/d/1mdYIlSuIzdKOo2CZQK3qEfMDhotQrS4mjzCfAwJG9zU/edit#gid=194851442</a:t>
            </a:r>
          </a:p>
        </p:txBody>
      </p:sp>
      <p:sp>
        <p:nvSpPr>
          <p:cNvPr id="58" name="Rettangolo arrotondato 57"/>
          <p:cNvSpPr/>
          <p:nvPr/>
        </p:nvSpPr>
        <p:spPr>
          <a:xfrm>
            <a:off x="9030464" y="1464548"/>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2</a:t>
            </a:r>
            <a:endParaRPr lang="it-IT" dirty="0"/>
          </a:p>
        </p:txBody>
      </p:sp>
      <p:sp>
        <p:nvSpPr>
          <p:cNvPr id="3" name="CasellaDiTesto 2"/>
          <p:cNvSpPr txBox="1"/>
          <p:nvPr/>
        </p:nvSpPr>
        <p:spPr>
          <a:xfrm>
            <a:off x="993833" y="518417"/>
            <a:ext cx="4932761" cy="523220"/>
          </a:xfrm>
          <a:prstGeom prst="rect">
            <a:avLst/>
          </a:prstGeom>
          <a:noFill/>
        </p:spPr>
        <p:txBody>
          <a:bodyPr wrap="none" rtlCol="0">
            <a:spAutoFit/>
          </a:bodyPr>
          <a:lstStyle/>
          <a:p>
            <a:r>
              <a:rPr lang="it-IT" sz="2800" b="1" dirty="0">
                <a:solidFill>
                  <a:schemeClr val="tx2">
                    <a:lumMod val="75000"/>
                  </a:schemeClr>
                </a:solidFill>
              </a:rPr>
              <a:t>Siamo sempre più </a:t>
            </a:r>
            <a:r>
              <a:rPr lang="it-IT" sz="2800" b="1" dirty="0" smtClean="0">
                <a:solidFill>
                  <a:schemeClr val="tx2">
                    <a:lumMod val="75000"/>
                  </a:schemeClr>
                </a:solidFill>
              </a:rPr>
              <a:t>connessi</a:t>
            </a:r>
          </a:p>
        </p:txBody>
      </p:sp>
      <p:graphicFrame>
        <p:nvGraphicFramePr>
          <p:cNvPr id="11" name="Diagramma 10"/>
          <p:cNvGraphicFramePr/>
          <p:nvPr>
            <p:extLst>
              <p:ext uri="{D42A27DB-BD31-4B8C-83A1-F6EECF244321}">
                <p14:modId xmlns:p14="http://schemas.microsoft.com/office/powerpoint/2010/main" val="790622430"/>
              </p:ext>
            </p:extLst>
          </p:nvPr>
        </p:nvGraphicFramePr>
        <p:xfrm>
          <a:off x="130519" y="1134677"/>
          <a:ext cx="6165567" cy="245564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AutoShape 2"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3" name="AutoShape 4" descr="Immagine correlat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6" name="CasellaDiTesto 15"/>
          <p:cNvSpPr txBox="1"/>
          <p:nvPr/>
        </p:nvSpPr>
        <p:spPr>
          <a:xfrm>
            <a:off x="6417069" y="3835633"/>
            <a:ext cx="4171335" cy="707886"/>
          </a:xfrm>
          <a:prstGeom prst="rect">
            <a:avLst/>
          </a:prstGeom>
          <a:noFill/>
        </p:spPr>
        <p:txBody>
          <a:bodyPr wrap="none" rtlCol="0">
            <a:spAutoFit/>
          </a:bodyPr>
          <a:lstStyle/>
          <a:p>
            <a:r>
              <a:rPr lang="it-IT" sz="2000" b="1" dirty="0">
                <a:solidFill>
                  <a:schemeClr val="tx2">
                    <a:lumMod val="75000"/>
                  </a:schemeClr>
                </a:solidFill>
              </a:rPr>
              <a:t>2012 </a:t>
            </a:r>
            <a:r>
              <a:rPr lang="it-IT" sz="2000" b="1" dirty="0" err="1">
                <a:solidFill>
                  <a:schemeClr val="tx2">
                    <a:lumMod val="75000"/>
                  </a:schemeClr>
                </a:solidFill>
              </a:rPr>
              <a:t>Broadcom</a:t>
            </a:r>
            <a:r>
              <a:rPr lang="it-IT" sz="2000" b="1" dirty="0">
                <a:solidFill>
                  <a:schemeClr val="tx2">
                    <a:lumMod val="75000"/>
                  </a:schemeClr>
                </a:solidFill>
              </a:rPr>
              <a:t> Corp</a:t>
            </a:r>
            <a:r>
              <a:rPr lang="it-IT" sz="2000" b="1" dirty="0" smtClean="0">
                <a:solidFill>
                  <a:schemeClr val="tx2">
                    <a:lumMod val="75000"/>
                  </a:schemeClr>
                </a:solidFill>
              </a:rPr>
              <a:t>.</a:t>
            </a:r>
          </a:p>
          <a:p>
            <a:r>
              <a:rPr lang="it-IT" sz="2000" b="1" dirty="0" smtClean="0">
                <a:solidFill>
                  <a:schemeClr val="tx2">
                    <a:lumMod val="75000"/>
                  </a:schemeClr>
                </a:solidFill>
              </a:rPr>
              <a:t>«Le 7 personalità tecnologiche» </a:t>
            </a:r>
            <a:endParaRPr lang="it-IT" sz="2000" b="1" dirty="0">
              <a:solidFill>
                <a:schemeClr val="tx2">
                  <a:lumMod val="75000"/>
                </a:schemeClr>
              </a:solidFill>
            </a:endParaRPr>
          </a:p>
        </p:txBody>
      </p:sp>
      <p:sp>
        <p:nvSpPr>
          <p:cNvPr id="22" name="CasellaDiTesto 21"/>
          <p:cNvSpPr txBox="1"/>
          <p:nvPr/>
        </p:nvSpPr>
        <p:spPr>
          <a:xfrm>
            <a:off x="8845370" y="4875371"/>
            <a:ext cx="492443" cy="369332"/>
          </a:xfrm>
          <a:prstGeom prst="rect">
            <a:avLst/>
          </a:prstGeom>
          <a:noFill/>
        </p:spPr>
        <p:txBody>
          <a:bodyPr wrap="none" rtlCol="0">
            <a:spAutoFit/>
          </a:bodyPr>
          <a:lstStyle/>
          <a:p>
            <a:r>
              <a:rPr lang="it-IT" dirty="0" smtClean="0">
                <a:solidFill>
                  <a:schemeClr val="tx2">
                    <a:lumMod val="75000"/>
                  </a:schemeClr>
                </a:solidFill>
              </a:rPr>
              <a:t>2%</a:t>
            </a:r>
            <a:endParaRPr lang="it-IT" dirty="0">
              <a:solidFill>
                <a:schemeClr val="tx2">
                  <a:lumMod val="75000"/>
                </a:schemeClr>
              </a:solidFill>
            </a:endParaRPr>
          </a:p>
        </p:txBody>
      </p:sp>
      <p:pic>
        <p:nvPicPr>
          <p:cNvPr id="60" name="Immagine 59">
            <a:extLst>
              <a:ext uri="{FF2B5EF4-FFF2-40B4-BE49-F238E27FC236}">
                <a16:creationId xmlns:a16="http://schemas.microsoft.com/office/drawing/2014/main" id="{088C000B-1634-4045-A4B4-8C7E9B4922A4}"/>
              </a:ext>
            </a:extLst>
          </p:cNvPr>
          <p:cNvPicPr>
            <a:picLocks noChangeAspect="1"/>
          </p:cNvPicPr>
          <p:nvPr/>
        </p:nvPicPr>
        <p:blipFill>
          <a:blip r:embed="rId11" cstate="hqprint">
            <a:lum bright="70000" contrast="-70000"/>
            <a:extLst>
              <a:ext uri="{28A0092B-C50C-407E-A947-70E740481C1C}">
                <a14:useLocalDpi xmlns:a14="http://schemas.microsoft.com/office/drawing/2010/main" val="0"/>
              </a:ext>
            </a:extLst>
          </a:blip>
          <a:stretch>
            <a:fillRect/>
          </a:stretch>
        </p:blipFill>
        <p:spPr>
          <a:xfrm>
            <a:off x="10500061" y="3048058"/>
            <a:ext cx="758090" cy="758090"/>
          </a:xfrm>
          <a:prstGeom prst="rect">
            <a:avLst/>
          </a:prstGeom>
        </p:spPr>
      </p:pic>
      <p:sp>
        <p:nvSpPr>
          <p:cNvPr id="61" name="CasellaDiTesto 60">
            <a:extLst>
              <a:ext uri="{FF2B5EF4-FFF2-40B4-BE49-F238E27FC236}">
                <a16:creationId xmlns:a16="http://schemas.microsoft.com/office/drawing/2014/main" id="{AF1E612F-E871-41C3-93FC-8FB6829603D9}"/>
              </a:ext>
            </a:extLst>
          </p:cNvPr>
          <p:cNvSpPr txBox="1"/>
          <p:nvPr/>
        </p:nvSpPr>
        <p:spPr>
          <a:xfrm>
            <a:off x="8659715" y="6553779"/>
            <a:ext cx="3532285" cy="2805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it-IT" sz="1200" i="1" dirty="0">
                <a:latin typeface="Times New Roman" panose="02020603050405020304" pitchFamily="18" charset="0"/>
                <a:cs typeface="Times New Roman" panose="02020603050405020304" pitchFamily="18" charset="0"/>
              </a:rPr>
              <a:t>Fai clic sull'info point per approfondire l’argomento</a:t>
            </a:r>
          </a:p>
        </p:txBody>
      </p:sp>
      <p:graphicFrame>
        <p:nvGraphicFramePr>
          <p:cNvPr id="30" name="Diagramma 29"/>
          <p:cNvGraphicFramePr/>
          <p:nvPr>
            <p:extLst>
              <p:ext uri="{D42A27DB-BD31-4B8C-83A1-F6EECF244321}">
                <p14:modId xmlns:p14="http://schemas.microsoft.com/office/powerpoint/2010/main" val="3939657582"/>
              </p:ext>
            </p:extLst>
          </p:nvPr>
        </p:nvGraphicFramePr>
        <p:xfrm>
          <a:off x="6062617" y="4615922"/>
          <a:ext cx="3409807" cy="167767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62" name="CasellaDiTesto 61"/>
          <p:cNvSpPr txBox="1"/>
          <p:nvPr/>
        </p:nvSpPr>
        <p:spPr>
          <a:xfrm>
            <a:off x="8851741" y="5613812"/>
            <a:ext cx="620683" cy="369332"/>
          </a:xfrm>
          <a:prstGeom prst="rect">
            <a:avLst/>
          </a:prstGeom>
          <a:noFill/>
        </p:spPr>
        <p:txBody>
          <a:bodyPr wrap="none" rtlCol="0">
            <a:spAutoFit/>
          </a:bodyPr>
          <a:lstStyle/>
          <a:p>
            <a:r>
              <a:rPr lang="it-IT" dirty="0" smtClean="0">
                <a:solidFill>
                  <a:schemeClr val="tx2">
                    <a:lumMod val="75000"/>
                  </a:schemeClr>
                </a:solidFill>
              </a:rPr>
              <a:t>43%</a:t>
            </a:r>
            <a:endParaRPr lang="it-IT" dirty="0">
              <a:solidFill>
                <a:schemeClr val="tx2">
                  <a:lumMod val="75000"/>
                </a:schemeClr>
              </a:solidFill>
            </a:endParaRPr>
          </a:p>
        </p:txBody>
      </p:sp>
      <p:sp>
        <p:nvSpPr>
          <p:cNvPr id="2048" name="Parentesi graffa chiusa 2047"/>
          <p:cNvSpPr/>
          <p:nvPr/>
        </p:nvSpPr>
        <p:spPr>
          <a:xfrm>
            <a:off x="9422889" y="4734527"/>
            <a:ext cx="285750" cy="1371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049" name="CasellaDiTesto 2048"/>
          <p:cNvSpPr txBox="1"/>
          <p:nvPr/>
        </p:nvSpPr>
        <p:spPr>
          <a:xfrm>
            <a:off x="10814110" y="4838609"/>
            <a:ext cx="1228221" cy="1200329"/>
          </a:xfrm>
          <a:prstGeom prst="rect">
            <a:avLst/>
          </a:prstGeom>
          <a:noFill/>
        </p:spPr>
        <p:txBody>
          <a:bodyPr wrap="none" rtlCol="0">
            <a:spAutoFit/>
          </a:bodyPr>
          <a:lstStyle/>
          <a:p>
            <a:r>
              <a:rPr lang="it-IT" dirty="0" smtClean="0"/>
              <a:t>Password</a:t>
            </a:r>
          </a:p>
          <a:p>
            <a:r>
              <a:rPr lang="it-IT" dirty="0" smtClean="0"/>
              <a:t>Info</a:t>
            </a:r>
          </a:p>
          <a:p>
            <a:r>
              <a:rPr lang="it-IT" dirty="0" smtClean="0"/>
              <a:t>Identità</a:t>
            </a:r>
          </a:p>
          <a:p>
            <a:r>
              <a:rPr lang="it-IT" dirty="0" smtClean="0"/>
              <a:t>Denaro</a:t>
            </a:r>
            <a:endParaRPr lang="it-IT" dirty="0"/>
          </a:p>
        </p:txBody>
      </p:sp>
      <p:pic>
        <p:nvPicPr>
          <p:cNvPr id="65" name="Picture 18" descr="Risultati immagini per hacker ic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891372" y="5060037"/>
            <a:ext cx="880795" cy="880795"/>
          </a:xfrm>
          <a:prstGeom prst="rect">
            <a:avLst/>
          </a:prstGeom>
          <a:noFill/>
          <a:extLst>
            <a:ext uri="{909E8E84-426E-40DD-AFC4-6F175D3DCCD1}">
              <a14:hiddenFill xmlns:a14="http://schemas.microsoft.com/office/drawing/2010/main">
                <a:solidFill>
                  <a:srgbClr val="FFFFFF"/>
                </a:solidFill>
              </a14:hiddenFill>
            </a:ext>
          </a:extLst>
        </p:spPr>
      </p:pic>
      <p:sp>
        <p:nvSpPr>
          <p:cNvPr id="25" name="Rettangolo arrotondato 24"/>
          <p:cNvSpPr/>
          <p:nvPr/>
        </p:nvSpPr>
        <p:spPr>
          <a:xfrm>
            <a:off x="-35161" y="2167091"/>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1-6</a:t>
            </a:r>
            <a:endParaRPr lang="it-IT" dirty="0"/>
          </a:p>
        </p:txBody>
      </p:sp>
      <p:sp>
        <p:nvSpPr>
          <p:cNvPr id="26" name="Rettangolo arrotondato 25"/>
          <p:cNvSpPr/>
          <p:nvPr/>
        </p:nvSpPr>
        <p:spPr>
          <a:xfrm>
            <a:off x="6990882" y="3393158"/>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7</a:t>
            </a:r>
            <a:endParaRPr lang="it-IT" dirty="0"/>
          </a:p>
        </p:txBody>
      </p:sp>
      <p:sp>
        <p:nvSpPr>
          <p:cNvPr id="27" name="Rettangolo arrotondato 26"/>
          <p:cNvSpPr/>
          <p:nvPr/>
        </p:nvSpPr>
        <p:spPr>
          <a:xfrm>
            <a:off x="6556706" y="5471028"/>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8-9</a:t>
            </a:r>
            <a:endParaRPr lang="it-IT" dirty="0"/>
          </a:p>
        </p:txBody>
      </p:sp>
      <p:sp>
        <p:nvSpPr>
          <p:cNvPr id="28" name="Rettangolo arrotondato 27"/>
          <p:cNvSpPr/>
          <p:nvPr/>
        </p:nvSpPr>
        <p:spPr>
          <a:xfrm>
            <a:off x="10369696" y="4348820"/>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10-15</a:t>
            </a:r>
            <a:endParaRPr lang="it-IT" dirty="0"/>
          </a:p>
        </p:txBody>
      </p:sp>
    </p:spTree>
    <p:extLst>
      <p:ext uri="{BB962C8B-B14F-4D97-AF65-F5344CB8AC3E}">
        <p14:creationId xmlns:p14="http://schemas.microsoft.com/office/powerpoint/2010/main" val="603912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magine 2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937" y="2929515"/>
            <a:ext cx="6373717" cy="3928485"/>
          </a:xfrm>
          <a:prstGeom prst="rect">
            <a:avLst/>
          </a:prstGeom>
        </p:spPr>
      </p:pic>
      <p:sp>
        <p:nvSpPr>
          <p:cNvPr id="12" name="Documento 11"/>
          <p:cNvSpPr/>
          <p:nvPr/>
        </p:nvSpPr>
        <p:spPr>
          <a:xfrm>
            <a:off x="-169332" y="443053"/>
            <a:ext cx="6532718" cy="323148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5</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smtClean="0">
                <a:solidFill>
                  <a:schemeClr val="tx1"/>
                </a:solidFill>
                <a:latin typeface="Microsoft Yi Baiti" panose="03000500000000000000" pitchFamily="66" charset="0"/>
                <a:ea typeface="Microsoft Yi Baiti" panose="03000500000000000000" pitchFamily="66" charset="0"/>
              </a:rPr>
              <a:t>La vulnerabilità del web</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27" name="Rettangolo 26">
            <a:extLst>
              <a:ext uri="{FF2B5EF4-FFF2-40B4-BE49-F238E27FC236}">
                <a16:creationId xmlns:a16="http://schemas.microsoft.com/office/drawing/2014/main" id="{B5BD0707-0870-4F01-8A0A-F9DD33BECCF0}"/>
              </a:ext>
            </a:extLst>
          </p:cNvPr>
          <p:cNvSpPr/>
          <p:nvPr/>
        </p:nvSpPr>
        <p:spPr>
          <a:xfrm>
            <a:off x="-2957957" y="7464"/>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r>
              <a:rPr lang="it-IT" b="1" dirty="0"/>
              <a:t>Note sviluppo</a:t>
            </a:r>
          </a:p>
          <a:p>
            <a:endParaRPr lang="it-IT" b="1" dirty="0"/>
          </a:p>
          <a:p>
            <a:r>
              <a:rPr lang="it-IT" b="1" dirty="0"/>
              <a:t>Immagini</a:t>
            </a:r>
          </a:p>
          <a:p>
            <a:r>
              <a:rPr lang="it-IT" dirty="0">
                <a:latin typeface="Gisha" panose="020B0502040204020203" pitchFamily="34" charset="-79"/>
                <a:cs typeface="Gisha" panose="020B0502040204020203" pitchFamily="34" charset="-79"/>
              </a:rPr>
              <a:t>https://it.freepik.com/foto-gratuito/gruppo-di-persone-diverse-che-utilizzano-gli-smartphone_2894848.htm#term=cellulare&amp;page=1&amp;position=7</a:t>
            </a:r>
          </a:p>
        </p:txBody>
      </p:sp>
      <p:sp>
        <p:nvSpPr>
          <p:cNvPr id="6" name="Documento 5"/>
          <p:cNvSpPr/>
          <p:nvPr/>
        </p:nvSpPr>
        <p:spPr>
          <a:xfrm>
            <a:off x="6332665" y="476251"/>
            <a:ext cx="5871832" cy="2763086"/>
          </a:xfrm>
          <a:prstGeom prst="flowChartDocumen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p:cNvSpPr txBox="1"/>
          <p:nvPr/>
        </p:nvSpPr>
        <p:spPr>
          <a:xfrm>
            <a:off x="6546755" y="690456"/>
            <a:ext cx="3042821" cy="1200329"/>
          </a:xfrm>
          <a:prstGeom prst="rect">
            <a:avLst/>
          </a:prstGeom>
          <a:noFill/>
        </p:spPr>
        <p:txBody>
          <a:bodyPr wrap="none" rtlCol="0">
            <a:spAutoFit/>
          </a:bodyPr>
          <a:lstStyle/>
          <a:p>
            <a:r>
              <a:rPr lang="it-IT" b="1" dirty="0" smtClean="0"/>
              <a:t>CARATTERISTICHE INIZIALI</a:t>
            </a:r>
          </a:p>
          <a:p>
            <a:r>
              <a:rPr lang="it-IT" dirty="0" smtClean="0"/>
              <a:t>Apertura</a:t>
            </a:r>
          </a:p>
          <a:p>
            <a:r>
              <a:rPr lang="it-IT" dirty="0" smtClean="0"/>
              <a:t>Condivisione dati e utenti</a:t>
            </a:r>
          </a:p>
          <a:p>
            <a:endParaRPr lang="it-IT" dirty="0"/>
          </a:p>
        </p:txBody>
      </p:sp>
      <p:pic>
        <p:nvPicPr>
          <p:cNvPr id="16" name="Picture 18" descr="Risultati immagini per hacker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6839" y="1202765"/>
            <a:ext cx="880795" cy="880795"/>
          </a:xfrm>
          <a:prstGeom prst="rect">
            <a:avLst/>
          </a:prstGeom>
          <a:noFill/>
          <a:extLst>
            <a:ext uri="{909E8E84-426E-40DD-AFC4-6F175D3DCCD1}">
              <a14:hiddenFill xmlns:a14="http://schemas.microsoft.com/office/drawing/2010/main">
                <a:solidFill>
                  <a:srgbClr val="FFFFFF"/>
                </a:solidFill>
              </a14:hiddenFill>
            </a:ext>
          </a:extLst>
        </p:spPr>
      </p:pic>
      <p:sp>
        <p:nvSpPr>
          <p:cNvPr id="17" name="CasellaDiTesto 16"/>
          <p:cNvSpPr txBox="1"/>
          <p:nvPr/>
        </p:nvSpPr>
        <p:spPr>
          <a:xfrm>
            <a:off x="6609000" y="2058540"/>
            <a:ext cx="5448627" cy="646331"/>
          </a:xfrm>
          <a:prstGeom prst="rect">
            <a:avLst/>
          </a:prstGeom>
          <a:noFill/>
        </p:spPr>
        <p:txBody>
          <a:bodyPr wrap="square" rtlCol="0">
            <a:spAutoFit/>
          </a:bodyPr>
          <a:lstStyle/>
          <a:p>
            <a:r>
              <a:rPr lang="it-IT" b="1" dirty="0" smtClean="0"/>
              <a:t>IN SEGUITO</a:t>
            </a:r>
          </a:p>
          <a:p>
            <a:r>
              <a:rPr lang="it-IT" dirty="0" smtClean="0"/>
              <a:t>Necessità di proteggere i dati</a:t>
            </a:r>
          </a:p>
        </p:txBody>
      </p:sp>
      <p:graphicFrame>
        <p:nvGraphicFramePr>
          <p:cNvPr id="35" name="Diagramma 34"/>
          <p:cNvGraphicFramePr/>
          <p:nvPr>
            <p:extLst>
              <p:ext uri="{D42A27DB-BD31-4B8C-83A1-F6EECF244321}">
                <p14:modId xmlns:p14="http://schemas.microsoft.com/office/powerpoint/2010/main" val="3217071995"/>
              </p:ext>
            </p:extLst>
          </p:nvPr>
        </p:nvGraphicFramePr>
        <p:xfrm>
          <a:off x="6411366" y="3071668"/>
          <a:ext cx="5767294" cy="372850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7" name="Diagramma 6"/>
          <p:cNvGraphicFramePr/>
          <p:nvPr>
            <p:extLst>
              <p:ext uri="{D42A27DB-BD31-4B8C-83A1-F6EECF244321}">
                <p14:modId xmlns:p14="http://schemas.microsoft.com/office/powerpoint/2010/main" val="647648137"/>
              </p:ext>
            </p:extLst>
          </p:nvPr>
        </p:nvGraphicFramePr>
        <p:xfrm>
          <a:off x="6595658" y="2234741"/>
          <a:ext cx="5058604" cy="3303537"/>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cxnSp>
        <p:nvCxnSpPr>
          <p:cNvPr id="13" name="Connettore 2 12"/>
          <p:cNvCxnSpPr/>
          <p:nvPr/>
        </p:nvCxnSpPr>
        <p:spPr>
          <a:xfrm>
            <a:off x="9388372" y="1080875"/>
            <a:ext cx="878433" cy="4403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ttore 2 23"/>
          <p:cNvCxnSpPr/>
          <p:nvPr/>
        </p:nvCxnSpPr>
        <p:spPr>
          <a:xfrm flipH="1">
            <a:off x="9333313" y="1771204"/>
            <a:ext cx="937785" cy="463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4" descr="Immagine correlata"/>
          <p:cNvPicPr>
            <a:picLocks noChangeAspect="1" noChangeArrowheads="1"/>
          </p:cNvPicPr>
          <p:nvPr/>
        </p:nvPicPr>
        <p:blipFill>
          <a:blip r:embed="rId15" cstate="hqprint">
            <a:lum bright="70000" contrast="-70000"/>
            <a:extLst>
              <a:ext uri="{28A0092B-C50C-407E-A947-70E740481C1C}">
                <a14:useLocalDpi xmlns:a14="http://schemas.microsoft.com/office/drawing/2010/main" val="0"/>
              </a:ext>
            </a:extLst>
          </a:blip>
          <a:srcRect/>
          <a:stretch>
            <a:fillRect/>
          </a:stretch>
        </p:blipFill>
        <p:spPr bwMode="auto">
          <a:xfrm>
            <a:off x="7202279" y="3980032"/>
            <a:ext cx="865886" cy="8658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isultati immagini per cellulare icona"/>
          <p:cNvPicPr>
            <a:picLocks noChangeAspect="1" noChangeArrowheads="1"/>
          </p:cNvPicPr>
          <p:nvPr/>
        </p:nvPicPr>
        <p:blipFill>
          <a:blip r:embed="rId16" cstate="hqprint">
            <a:lum bright="70000" contrast="-70000"/>
            <a:extLst>
              <a:ext uri="{28A0092B-C50C-407E-A947-70E740481C1C}">
                <a14:useLocalDpi xmlns:a14="http://schemas.microsoft.com/office/drawing/2010/main" val="0"/>
              </a:ext>
            </a:extLst>
          </a:blip>
          <a:srcRect/>
          <a:stretch>
            <a:fillRect/>
          </a:stretch>
        </p:blipFill>
        <p:spPr bwMode="auto">
          <a:xfrm>
            <a:off x="9376971" y="4362899"/>
            <a:ext cx="666301" cy="666301"/>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8"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22" name="AutoShape 10" descr="Immagine correlata"/>
          <p:cNvSpPr>
            <a:spLocks noChangeAspect="1" noChangeArrowheads="1"/>
          </p:cNvSpPr>
          <p:nvPr/>
        </p:nvSpPr>
        <p:spPr bwMode="auto">
          <a:xfrm>
            <a:off x="6619358" y="6771391"/>
            <a:ext cx="4571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36" name="Picture 12" descr="Risultati immagini per icona laptop"/>
          <p:cNvPicPr>
            <a:picLocks noChangeAspect="1" noChangeArrowheads="1"/>
          </p:cNvPicPr>
          <p:nvPr/>
        </p:nvPicPr>
        <p:blipFill>
          <a:blip r:embed="rId17" cstate="hqprint">
            <a:lum bright="70000" contrast="-70000"/>
            <a:extLst>
              <a:ext uri="{28A0092B-C50C-407E-A947-70E740481C1C}">
                <a14:useLocalDpi xmlns:a14="http://schemas.microsoft.com/office/drawing/2010/main" val="0"/>
              </a:ext>
            </a:extLst>
          </a:blip>
          <a:srcRect/>
          <a:stretch>
            <a:fillRect/>
          </a:stretch>
        </p:blipFill>
        <p:spPr bwMode="auto">
          <a:xfrm>
            <a:off x="10371190" y="4425066"/>
            <a:ext cx="713487" cy="713487"/>
          </a:xfrm>
          <a:prstGeom prst="rect">
            <a:avLst/>
          </a:prstGeom>
          <a:noFill/>
          <a:extLst>
            <a:ext uri="{909E8E84-426E-40DD-AFC4-6F175D3DCCD1}">
              <a14:hiddenFill xmlns:a14="http://schemas.microsoft.com/office/drawing/2010/main">
                <a:solidFill>
                  <a:srgbClr val="FFFFFF"/>
                </a:solidFill>
              </a14:hiddenFill>
            </a:ext>
          </a:extLst>
        </p:spPr>
      </p:pic>
      <p:sp>
        <p:nvSpPr>
          <p:cNvPr id="23" name="CasellaDiTesto 22"/>
          <p:cNvSpPr txBox="1"/>
          <p:nvPr/>
        </p:nvSpPr>
        <p:spPr>
          <a:xfrm>
            <a:off x="6553462" y="5215112"/>
            <a:ext cx="1430200" cy="646331"/>
          </a:xfrm>
          <a:prstGeom prst="rect">
            <a:avLst/>
          </a:prstGeom>
          <a:noFill/>
        </p:spPr>
        <p:txBody>
          <a:bodyPr wrap="none" rtlCol="0">
            <a:spAutoFit/>
          </a:bodyPr>
          <a:lstStyle/>
          <a:p>
            <a:r>
              <a:rPr lang="it-IT" dirty="0" smtClean="0"/>
              <a:t>Documenti</a:t>
            </a:r>
          </a:p>
          <a:p>
            <a:r>
              <a:rPr lang="it-IT" dirty="0" smtClean="0"/>
              <a:t>Carte</a:t>
            </a:r>
            <a:endParaRPr lang="it-IT" dirty="0"/>
          </a:p>
        </p:txBody>
      </p:sp>
      <p:sp>
        <p:nvSpPr>
          <p:cNvPr id="33" name="CasellaDiTesto 32"/>
          <p:cNvSpPr txBox="1"/>
          <p:nvPr/>
        </p:nvSpPr>
        <p:spPr>
          <a:xfrm>
            <a:off x="8356268" y="5395997"/>
            <a:ext cx="3499676" cy="800219"/>
          </a:xfrm>
          <a:prstGeom prst="rect">
            <a:avLst/>
          </a:prstGeom>
          <a:noFill/>
        </p:spPr>
        <p:txBody>
          <a:bodyPr wrap="none" rtlCol="0">
            <a:spAutoFit/>
          </a:bodyPr>
          <a:lstStyle/>
          <a:p>
            <a:pPr algn="r"/>
            <a:r>
              <a:rPr lang="it-IT" dirty="0" smtClean="0"/>
              <a:t>Dati</a:t>
            </a:r>
          </a:p>
          <a:p>
            <a:pPr algn="r"/>
            <a:r>
              <a:rPr lang="it-IT" sz="2800" b="1" dirty="0" smtClean="0"/>
              <a:t>Danno reputazione</a:t>
            </a:r>
          </a:p>
        </p:txBody>
      </p:sp>
      <p:pic>
        <p:nvPicPr>
          <p:cNvPr id="34" name="Immagine 33">
            <a:extLst>
              <a:ext uri="{FF2B5EF4-FFF2-40B4-BE49-F238E27FC236}">
                <a16:creationId xmlns:a16="http://schemas.microsoft.com/office/drawing/2014/main" id="{088C000B-1634-4045-A4B4-8C7E9B4922A4}"/>
              </a:ext>
            </a:extLst>
          </p:cNvPr>
          <p:cNvPicPr>
            <a:picLocks noChangeAspect="1"/>
          </p:cNvPicPr>
          <p:nvPr/>
        </p:nvPicPr>
        <p:blipFill>
          <a:blip r:embed="rId18" cstate="hqprint">
            <a:lum bright="70000" contrast="-70000"/>
            <a:extLst>
              <a:ext uri="{28A0092B-C50C-407E-A947-70E740481C1C}">
                <a14:useLocalDpi xmlns:a14="http://schemas.microsoft.com/office/drawing/2010/main" val="0"/>
              </a:ext>
            </a:extLst>
          </a:blip>
          <a:stretch>
            <a:fillRect/>
          </a:stretch>
        </p:blipFill>
        <p:spPr>
          <a:xfrm>
            <a:off x="11120721" y="1272045"/>
            <a:ext cx="758090" cy="758090"/>
          </a:xfrm>
          <a:prstGeom prst="rect">
            <a:avLst/>
          </a:prstGeom>
        </p:spPr>
      </p:pic>
      <p:sp>
        <p:nvSpPr>
          <p:cNvPr id="36" name="Rettangolo arrotondato 35"/>
          <p:cNvSpPr/>
          <p:nvPr/>
        </p:nvSpPr>
        <p:spPr>
          <a:xfrm>
            <a:off x="10243688" y="668019"/>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5</a:t>
            </a:r>
            <a:endParaRPr lang="it-IT" dirty="0"/>
          </a:p>
        </p:txBody>
      </p:sp>
      <p:sp>
        <p:nvSpPr>
          <p:cNvPr id="38" name="Rettangolo arrotondato 37"/>
          <p:cNvSpPr/>
          <p:nvPr/>
        </p:nvSpPr>
        <p:spPr>
          <a:xfrm>
            <a:off x="6510256" y="273956"/>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4</a:t>
            </a:r>
            <a:endParaRPr lang="it-IT" dirty="0"/>
          </a:p>
        </p:txBody>
      </p:sp>
      <p:sp>
        <p:nvSpPr>
          <p:cNvPr id="42" name="Rettangolo arrotondato 41"/>
          <p:cNvSpPr/>
          <p:nvPr/>
        </p:nvSpPr>
        <p:spPr>
          <a:xfrm>
            <a:off x="6990882" y="3393158"/>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7-8</a:t>
            </a:r>
            <a:endParaRPr lang="it-IT" dirty="0"/>
          </a:p>
        </p:txBody>
      </p:sp>
      <p:sp>
        <p:nvSpPr>
          <p:cNvPr id="43" name="Rettangolo arrotondato 42"/>
          <p:cNvSpPr/>
          <p:nvPr/>
        </p:nvSpPr>
        <p:spPr>
          <a:xfrm>
            <a:off x="6533413" y="1582966"/>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6</a:t>
            </a:r>
            <a:endParaRPr lang="it-IT" dirty="0"/>
          </a:p>
        </p:txBody>
      </p:sp>
      <p:sp>
        <p:nvSpPr>
          <p:cNvPr id="44" name="Rettangolo arrotondato 43"/>
          <p:cNvSpPr/>
          <p:nvPr/>
        </p:nvSpPr>
        <p:spPr>
          <a:xfrm>
            <a:off x="9895850" y="3445430"/>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10-11</a:t>
            </a:r>
            <a:endParaRPr lang="it-IT" dirty="0"/>
          </a:p>
        </p:txBody>
      </p:sp>
      <p:sp>
        <p:nvSpPr>
          <p:cNvPr id="46" name="Rettangolo arrotondato 45"/>
          <p:cNvSpPr/>
          <p:nvPr/>
        </p:nvSpPr>
        <p:spPr>
          <a:xfrm>
            <a:off x="6510256" y="5944886"/>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9</a:t>
            </a:r>
            <a:endParaRPr lang="it-IT" dirty="0"/>
          </a:p>
        </p:txBody>
      </p:sp>
      <p:sp>
        <p:nvSpPr>
          <p:cNvPr id="47" name="Rettangolo arrotondato 46"/>
          <p:cNvSpPr/>
          <p:nvPr/>
        </p:nvSpPr>
        <p:spPr>
          <a:xfrm>
            <a:off x="10727933" y="6305077"/>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12-13</a:t>
            </a:r>
            <a:endParaRPr lang="it-IT" dirty="0"/>
          </a:p>
        </p:txBody>
      </p:sp>
      <p:sp>
        <p:nvSpPr>
          <p:cNvPr id="2" name="CasellaDiTesto 1"/>
          <p:cNvSpPr txBox="1"/>
          <p:nvPr/>
        </p:nvSpPr>
        <p:spPr>
          <a:xfrm>
            <a:off x="186200" y="753116"/>
            <a:ext cx="5870518" cy="461665"/>
          </a:xfrm>
          <a:prstGeom prst="rect">
            <a:avLst/>
          </a:prstGeom>
          <a:noFill/>
        </p:spPr>
        <p:txBody>
          <a:bodyPr wrap="none" rtlCol="0">
            <a:spAutoFit/>
          </a:bodyPr>
          <a:lstStyle/>
          <a:p>
            <a:r>
              <a:rPr lang="it-IT" sz="2400" b="1" dirty="0">
                <a:latin typeface="Tempus Sans ITC" panose="04020404030D07020202" pitchFamily="82" charset="0"/>
                <a:cs typeface="Gisha" panose="020B0502040204020203" pitchFamily="34" charset="-79"/>
              </a:rPr>
              <a:t>Da che cosa dipende la vulnerabilità del web?</a:t>
            </a:r>
          </a:p>
        </p:txBody>
      </p:sp>
      <p:sp>
        <p:nvSpPr>
          <p:cNvPr id="3" name="Rettangolo 2"/>
          <p:cNvSpPr/>
          <p:nvPr/>
        </p:nvSpPr>
        <p:spPr>
          <a:xfrm>
            <a:off x="1739300" y="1361184"/>
            <a:ext cx="4339044" cy="1754326"/>
          </a:xfrm>
          <a:prstGeom prst="rect">
            <a:avLst/>
          </a:prstGeom>
        </p:spPr>
        <p:txBody>
          <a:bodyPr wrap="square">
            <a:spAutoFit/>
          </a:bodyPr>
          <a:lstStyle/>
          <a:p>
            <a:pPr algn="just">
              <a:lnSpc>
                <a:spcPct val="120000"/>
              </a:lnSpc>
              <a:defRPr/>
            </a:pPr>
            <a:r>
              <a:rPr lang="it-IT" b="1" dirty="0" smtClean="0">
                <a:cs typeface="Arial" charset="0"/>
              </a:rPr>
              <a:t>IMPOSTAZIONE DI BASE</a:t>
            </a:r>
          </a:p>
          <a:p>
            <a:pPr algn="just">
              <a:lnSpc>
                <a:spcPct val="120000"/>
              </a:lnSpc>
              <a:defRPr/>
            </a:pPr>
            <a:r>
              <a:rPr lang="it-IT" dirty="0" smtClean="0">
                <a:cs typeface="Arial" charset="0"/>
              </a:rPr>
              <a:t>Internet è progettato </a:t>
            </a:r>
            <a:r>
              <a:rPr lang="it-IT" dirty="0">
                <a:cs typeface="Arial" charset="0"/>
              </a:rPr>
              <a:t>per facilitare gli scambi fra i vari </a:t>
            </a:r>
            <a:r>
              <a:rPr lang="it-IT" dirty="0" smtClean="0">
                <a:cs typeface="Arial" charset="0"/>
              </a:rPr>
              <a:t>individui, non per proteggere i loro dati!</a:t>
            </a:r>
          </a:p>
          <a:p>
            <a:pPr algn="just">
              <a:lnSpc>
                <a:spcPct val="120000"/>
              </a:lnSpc>
              <a:defRPr/>
            </a:pPr>
            <a:endParaRPr lang="it-IT" dirty="0" smtClean="0">
              <a:cs typeface="Arial" charset="0"/>
            </a:endParaRPr>
          </a:p>
        </p:txBody>
      </p:sp>
      <p:pic>
        <p:nvPicPr>
          <p:cNvPr id="1028" name="Picture 4" descr="Immagine correlata"/>
          <p:cNvPicPr>
            <a:picLocks noChangeAspect="1" noChangeArrowheads="1"/>
          </p:cNvPicPr>
          <p:nvPr/>
        </p:nvPicPr>
        <p:blipFill>
          <a:blip r:embed="rId19" cstate="hqprint">
            <a:lum bright="70000" contrast="-70000"/>
            <a:extLst>
              <a:ext uri="{28A0092B-C50C-407E-A947-70E740481C1C}">
                <a14:useLocalDpi xmlns:a14="http://schemas.microsoft.com/office/drawing/2010/main" val="0"/>
              </a:ext>
            </a:extLst>
          </a:blip>
          <a:srcRect/>
          <a:stretch>
            <a:fillRect/>
          </a:stretch>
        </p:blipFill>
        <p:spPr bwMode="auto">
          <a:xfrm flipH="1">
            <a:off x="520295" y="1457013"/>
            <a:ext cx="1205665" cy="1230270"/>
          </a:xfrm>
          <a:prstGeom prst="rect">
            <a:avLst/>
          </a:prstGeom>
          <a:noFill/>
          <a:extLst>
            <a:ext uri="{909E8E84-426E-40DD-AFC4-6F175D3DCCD1}">
              <a14:hiddenFill xmlns:a14="http://schemas.microsoft.com/office/drawing/2010/main">
                <a:solidFill>
                  <a:srgbClr val="FFFFFF"/>
                </a:solidFill>
              </a14:hiddenFill>
            </a:ext>
          </a:extLst>
        </p:spPr>
      </p:pic>
      <p:sp>
        <p:nvSpPr>
          <p:cNvPr id="39" name="Rettangolo arrotondato 38"/>
          <p:cNvSpPr/>
          <p:nvPr/>
        </p:nvSpPr>
        <p:spPr>
          <a:xfrm>
            <a:off x="4567577" y="1463125"/>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3</a:t>
            </a:r>
            <a:endParaRPr lang="it-IT" dirty="0"/>
          </a:p>
        </p:txBody>
      </p:sp>
      <p:sp>
        <p:nvSpPr>
          <p:cNvPr id="40" name="Rettangolo arrotondato 39"/>
          <p:cNvSpPr/>
          <p:nvPr/>
        </p:nvSpPr>
        <p:spPr>
          <a:xfrm>
            <a:off x="-38132" y="1921028"/>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2</a:t>
            </a:r>
            <a:endParaRPr lang="it-IT" dirty="0"/>
          </a:p>
        </p:txBody>
      </p:sp>
      <p:sp>
        <p:nvSpPr>
          <p:cNvPr id="41" name="Rettangolo arrotondato 40"/>
          <p:cNvSpPr/>
          <p:nvPr/>
        </p:nvSpPr>
        <p:spPr>
          <a:xfrm>
            <a:off x="-600703" y="730389"/>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49" name="CasellaDiTesto 48">
            <a:extLst>
              <a:ext uri="{FF2B5EF4-FFF2-40B4-BE49-F238E27FC236}">
                <a16:creationId xmlns:a16="http://schemas.microsoft.com/office/drawing/2014/main" id="{AF1E612F-E871-41C3-93FC-8FB6829603D9}"/>
              </a:ext>
            </a:extLst>
          </p:cNvPr>
          <p:cNvSpPr txBox="1"/>
          <p:nvPr/>
        </p:nvSpPr>
        <p:spPr>
          <a:xfrm>
            <a:off x="8659715" y="6553779"/>
            <a:ext cx="3532285" cy="2805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it-IT" sz="1200" i="1" dirty="0">
                <a:latin typeface="Times New Roman" panose="02020603050405020304" pitchFamily="18" charset="0"/>
                <a:cs typeface="Times New Roman" panose="02020603050405020304" pitchFamily="18" charset="0"/>
              </a:rPr>
              <a:t>Fai clic sull'info point per approfondire l’argomento</a:t>
            </a:r>
          </a:p>
        </p:txBody>
      </p:sp>
    </p:spTree>
    <p:extLst>
      <p:ext uri="{BB962C8B-B14F-4D97-AF65-F5344CB8AC3E}">
        <p14:creationId xmlns:p14="http://schemas.microsoft.com/office/powerpoint/2010/main" val="471898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33325" y="430401"/>
            <a:ext cx="6589155" cy="6427600"/>
          </a:xfrm>
          <a:prstGeom prst="rect">
            <a:avLst/>
          </a:prstGeom>
          <a:noFill/>
          <a:extLst>
            <a:ext uri="{909E8E84-426E-40DD-AFC4-6F175D3DCCD1}">
              <a14:hiddenFill xmlns:a14="http://schemas.microsoft.com/office/drawing/2010/main">
                <a:solidFill>
                  <a:srgbClr val="FFFFFF"/>
                </a:solidFill>
              </a14:hiddenFill>
            </a:ext>
          </a:extLst>
        </p:spPr>
      </p:pic>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Segnaposto testo 3">
            <a:extLst>
              <a:ext uri="{FF2B5EF4-FFF2-40B4-BE49-F238E27FC236}">
                <a16:creationId xmlns:a16="http://schemas.microsoft.com/office/drawing/2014/main" id="{F253B9FE-41A1-47DC-935A-B3FCFB11676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L'</a:t>
            </a:r>
            <a:r>
              <a:rPr lang="it-IT" sz="3200" dirty="0" err="1">
                <a:solidFill>
                  <a:schemeClr val="tx1"/>
                </a:solidFill>
                <a:latin typeface="Microsoft Yi Baiti" panose="03000500000000000000" pitchFamily="66" charset="0"/>
                <a:ea typeface="Microsoft Yi Baiti" panose="03000500000000000000" pitchFamily="66" charset="0"/>
              </a:rPr>
              <a:t>hackeraggio</a:t>
            </a:r>
            <a:r>
              <a:rPr lang="it-IT" sz="3200" dirty="0">
                <a:solidFill>
                  <a:schemeClr val="tx1"/>
                </a:solidFill>
                <a:latin typeface="Microsoft Yi Baiti" panose="03000500000000000000" pitchFamily="66" charset="0"/>
                <a:ea typeface="Microsoft Yi Baiti" panose="03000500000000000000" pitchFamily="66" charset="0"/>
              </a:rPr>
              <a:t>: una minaccia persistente avanzata</a:t>
            </a:r>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6</a:t>
            </a:r>
            <a:endParaRPr lang="it-IT" sz="1600" dirty="0">
              <a:latin typeface="Microsoft Yi Baiti" panose="03000500000000000000" pitchFamily="66" charset="0"/>
              <a:ea typeface="Microsoft Yi Baiti" panose="03000500000000000000" pitchFamily="66" charset="0"/>
            </a:endParaRPr>
          </a:p>
        </p:txBody>
      </p:sp>
      <p:sp>
        <p:nvSpPr>
          <p:cNvPr id="68" name="Segnaposto testo 7">
            <a:extLst>
              <a:ext uri="{FF2B5EF4-FFF2-40B4-BE49-F238E27FC236}">
                <a16:creationId xmlns:a16="http://schemas.microsoft.com/office/drawing/2014/main" id="{33C37E95-5F17-4534-AC47-05ECE8B02EF6}"/>
              </a:ext>
            </a:extLst>
          </p:cNvPr>
          <p:cNvSpPr>
            <a:spLocks noGrp="1"/>
          </p:cNvSpPr>
          <p:nvPr>
            <p:ph type="body" sz="quarter" idx="17"/>
          </p:nvPr>
        </p:nvSpPr>
        <p:spPr>
          <a:xfrm>
            <a:off x="224287" y="3298071"/>
            <a:ext cx="2501660" cy="2020004"/>
          </a:xfrm>
        </p:spPr>
        <p:txBody>
          <a:bodyPr>
            <a:normAutofit/>
          </a:bodyPr>
          <a:lstStyle/>
          <a:p>
            <a:r>
              <a:rPr lang="it-IT" sz="1600" dirty="0"/>
              <a:t>Descrizione Scenario 01</a:t>
            </a:r>
          </a:p>
          <a:p>
            <a:r>
              <a:rPr lang="it-IT" sz="1600" dirty="0"/>
              <a:t>….</a:t>
            </a:r>
          </a:p>
          <a:p>
            <a:endParaRPr lang="it-IT" sz="1600" dirty="0"/>
          </a:p>
        </p:txBody>
      </p:sp>
      <p:sp>
        <p:nvSpPr>
          <p:cNvPr id="2" name="Documento 1">
            <a:extLst>
              <a:ext uri="{FF2B5EF4-FFF2-40B4-BE49-F238E27FC236}">
                <a16:creationId xmlns:a16="http://schemas.microsoft.com/office/drawing/2014/main" id="{B5D6EA2C-C98E-4C7C-9DC4-0DFE4FB8D0AA}"/>
              </a:ext>
            </a:extLst>
          </p:cNvPr>
          <p:cNvSpPr/>
          <p:nvPr/>
        </p:nvSpPr>
        <p:spPr>
          <a:xfrm>
            <a:off x="0" y="430401"/>
            <a:ext cx="6369170" cy="2786028"/>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endParaRPr lang="it-IT" dirty="0">
              <a:solidFill>
                <a:schemeClr val="tx2">
                  <a:lumMod val="75000"/>
                </a:schemeClr>
              </a:solidFill>
            </a:endParaRPr>
          </a:p>
        </p:txBody>
      </p:sp>
      <p:sp>
        <p:nvSpPr>
          <p:cNvPr id="24" name="Documento 23">
            <a:extLst>
              <a:ext uri="{FF2B5EF4-FFF2-40B4-BE49-F238E27FC236}">
                <a16:creationId xmlns:a16="http://schemas.microsoft.com/office/drawing/2014/main" id="{ABB207A1-8AF5-47AB-B50D-C3D7D6AA8047}"/>
              </a:ext>
            </a:extLst>
          </p:cNvPr>
          <p:cNvSpPr>
            <a:spLocks/>
          </p:cNvSpPr>
          <p:nvPr/>
        </p:nvSpPr>
        <p:spPr>
          <a:xfrm rot="10800000">
            <a:off x="0" y="2191124"/>
            <a:ext cx="6369169" cy="3698936"/>
          </a:xfrm>
          <a:prstGeom prst="flowChartDocumen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lvl="0">
              <a:lnSpc>
                <a:spcPct val="150000"/>
              </a:lnSpc>
            </a:pPr>
            <a:endParaRPr lang="it-IT" dirty="0">
              <a:solidFill>
                <a:schemeClr val="tx2">
                  <a:lumMod val="75000"/>
                </a:schemeClr>
              </a:solidFill>
            </a:endParaRPr>
          </a:p>
        </p:txBody>
      </p:sp>
      <p:sp>
        <p:nvSpPr>
          <p:cNvPr id="21" name="Rettangolo arrotondato 20"/>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Immagine</a:t>
            </a:r>
            <a:r>
              <a:rPr lang="it-IT" sz="1400" dirty="0"/>
              <a:t> </a:t>
            </a:r>
          </a:p>
          <a:p>
            <a:pPr algn="r"/>
            <a:r>
              <a:rPr lang="it-IT" sz="1400" dirty="0"/>
              <a:t>https://pixabay.com/it/anonimo-di-hacktivisti-hacker-2755365/</a:t>
            </a:r>
          </a:p>
        </p:txBody>
      </p:sp>
      <p:sp>
        <p:nvSpPr>
          <p:cNvPr id="30" name="Documento 29">
            <a:extLst>
              <a:ext uri="{FF2B5EF4-FFF2-40B4-BE49-F238E27FC236}">
                <a16:creationId xmlns:a16="http://schemas.microsoft.com/office/drawing/2014/main" id="{ABB207A1-8AF5-47AB-B50D-C3D7D6AA8047}"/>
              </a:ext>
            </a:extLst>
          </p:cNvPr>
          <p:cNvSpPr>
            <a:spLocks/>
          </p:cNvSpPr>
          <p:nvPr/>
        </p:nvSpPr>
        <p:spPr>
          <a:xfrm rot="10800000">
            <a:off x="-3" y="4797652"/>
            <a:ext cx="6369169" cy="2060348"/>
          </a:xfrm>
          <a:prstGeom prst="flowChartDocument">
            <a:avLst/>
          </a:prstGeom>
          <a:ln/>
        </p:spPr>
        <p:style>
          <a:lnRef idx="0">
            <a:schemeClr val="accent3"/>
          </a:lnRef>
          <a:fillRef idx="3">
            <a:schemeClr val="accent3"/>
          </a:fillRef>
          <a:effectRef idx="3">
            <a:schemeClr val="accent3"/>
          </a:effectRef>
          <a:fontRef idx="minor">
            <a:schemeClr val="lt1"/>
          </a:fontRef>
        </p:style>
        <p:txBody>
          <a:bodyPr vert="horz" wrap="square" rtlCol="0" anchor="ctr"/>
          <a:lstStyle/>
          <a:p>
            <a:pPr lvl="0">
              <a:lnSpc>
                <a:spcPct val="150000"/>
              </a:lnSpc>
            </a:pPr>
            <a:endParaRPr lang="it-IT" dirty="0">
              <a:solidFill>
                <a:schemeClr val="tx2">
                  <a:lumMod val="75000"/>
                </a:schemeClr>
              </a:solidFill>
            </a:endParaRPr>
          </a:p>
        </p:txBody>
      </p:sp>
      <p:sp>
        <p:nvSpPr>
          <p:cNvPr id="12" name="CasellaDiTesto 11"/>
          <p:cNvSpPr txBox="1"/>
          <p:nvPr/>
        </p:nvSpPr>
        <p:spPr>
          <a:xfrm>
            <a:off x="0" y="5265392"/>
            <a:ext cx="6450045" cy="1938992"/>
          </a:xfrm>
          <a:prstGeom prst="rect">
            <a:avLst/>
          </a:prstGeom>
          <a:noFill/>
        </p:spPr>
        <p:txBody>
          <a:bodyPr wrap="square" rtlCol="0">
            <a:spAutoFit/>
          </a:bodyPr>
          <a:lstStyle/>
          <a:p>
            <a:pPr algn="ctr"/>
            <a:r>
              <a:rPr lang="it-IT" sz="4000" b="1" dirty="0">
                <a:latin typeface="Tempus Sans ITC" panose="04020404030D07020202" pitchFamily="82" charset="0"/>
                <a:cs typeface="Gisha" panose="020B0502040204020203" pitchFamily="34" charset="-79"/>
              </a:rPr>
              <a:t>Advanced </a:t>
            </a:r>
            <a:r>
              <a:rPr lang="it-IT" sz="4000" b="1" dirty="0" err="1">
                <a:latin typeface="Tempus Sans ITC" panose="04020404030D07020202" pitchFamily="82" charset="0"/>
                <a:cs typeface="Gisha" panose="020B0502040204020203" pitchFamily="34" charset="-79"/>
              </a:rPr>
              <a:t>Persistent</a:t>
            </a:r>
            <a:r>
              <a:rPr lang="it-IT" sz="4000" b="1" dirty="0">
                <a:latin typeface="Tempus Sans ITC" panose="04020404030D07020202" pitchFamily="82" charset="0"/>
                <a:cs typeface="Gisha" panose="020B0502040204020203" pitchFamily="34" charset="-79"/>
              </a:rPr>
              <a:t> </a:t>
            </a:r>
            <a:r>
              <a:rPr lang="it-IT" sz="4000" b="1" dirty="0" err="1">
                <a:latin typeface="Tempus Sans ITC" panose="04020404030D07020202" pitchFamily="82" charset="0"/>
                <a:cs typeface="Gisha" panose="020B0502040204020203" pitchFamily="34" charset="-79"/>
              </a:rPr>
              <a:t>Threat</a:t>
            </a:r>
            <a:endParaRPr lang="it-IT" sz="4000" b="1" dirty="0">
              <a:latin typeface="Tempus Sans ITC" panose="04020404030D07020202" pitchFamily="82" charset="0"/>
              <a:cs typeface="Gisha" panose="020B0502040204020203" pitchFamily="34" charset="-79"/>
            </a:endParaRPr>
          </a:p>
          <a:p>
            <a:pPr algn="ctr"/>
            <a:r>
              <a:rPr lang="it-IT" sz="4000" b="1" dirty="0">
                <a:latin typeface="Tempus Sans ITC" panose="04020404030D07020202" pitchFamily="82" charset="0"/>
                <a:cs typeface="Gisha" panose="020B0502040204020203" pitchFamily="34" charset="-79"/>
              </a:rPr>
              <a:t>APT</a:t>
            </a:r>
          </a:p>
          <a:p>
            <a:pPr algn="ctr"/>
            <a:endParaRPr lang="it-IT" sz="4000" dirty="0"/>
          </a:p>
        </p:txBody>
      </p:sp>
      <p:sp>
        <p:nvSpPr>
          <p:cNvPr id="50" name="Rettangolo arrotondato 49"/>
          <p:cNvSpPr/>
          <p:nvPr/>
        </p:nvSpPr>
        <p:spPr>
          <a:xfrm>
            <a:off x="8834587" y="4141944"/>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8</a:t>
            </a:r>
            <a:endParaRPr lang="it-IT" dirty="0"/>
          </a:p>
        </p:txBody>
      </p:sp>
      <p:sp>
        <p:nvSpPr>
          <p:cNvPr id="5" name="Rettangolo 4"/>
          <p:cNvSpPr/>
          <p:nvPr/>
        </p:nvSpPr>
        <p:spPr>
          <a:xfrm>
            <a:off x="410800" y="660028"/>
            <a:ext cx="6096000" cy="369332"/>
          </a:xfrm>
          <a:prstGeom prst="rect">
            <a:avLst/>
          </a:prstGeom>
        </p:spPr>
        <p:txBody>
          <a:bodyPr>
            <a:spAutoFit/>
          </a:bodyPr>
          <a:lstStyle/>
          <a:p>
            <a:r>
              <a:rPr lang="it-IT" dirty="0">
                <a:cs typeface="Arial" charset="0"/>
              </a:rPr>
              <a:t>T</a:t>
            </a:r>
            <a:r>
              <a:rPr lang="it-IT" dirty="0" smtClean="0">
                <a:cs typeface="Arial" charset="0"/>
              </a:rPr>
              <a:t>entativi </a:t>
            </a:r>
            <a:r>
              <a:rPr lang="it-IT" dirty="0">
                <a:cs typeface="Arial" charset="0"/>
              </a:rPr>
              <a:t>di </a:t>
            </a:r>
            <a:r>
              <a:rPr lang="it-IT" dirty="0" err="1" smtClean="0">
                <a:cs typeface="Arial" charset="0"/>
              </a:rPr>
              <a:t>hackeraggio</a:t>
            </a:r>
            <a:r>
              <a:rPr lang="it-IT" dirty="0" smtClean="0">
                <a:cs typeface="Arial" charset="0"/>
              </a:rPr>
              <a:t> = </a:t>
            </a:r>
            <a:r>
              <a:rPr lang="it-IT" dirty="0">
                <a:cs typeface="Arial" charset="0"/>
              </a:rPr>
              <a:t>frode informatica</a:t>
            </a:r>
            <a:endParaRPr lang="it-IT" dirty="0"/>
          </a:p>
        </p:txBody>
      </p:sp>
      <p:sp>
        <p:nvSpPr>
          <p:cNvPr id="11" name="CasellaDiTesto 10"/>
          <p:cNvSpPr txBox="1"/>
          <p:nvPr/>
        </p:nvSpPr>
        <p:spPr>
          <a:xfrm>
            <a:off x="448725" y="1135256"/>
            <a:ext cx="2355132" cy="369332"/>
          </a:xfrm>
          <a:prstGeom prst="rect">
            <a:avLst/>
          </a:prstGeom>
          <a:noFill/>
        </p:spPr>
        <p:txBody>
          <a:bodyPr wrap="none" rtlCol="0">
            <a:spAutoFit/>
          </a:bodyPr>
          <a:lstStyle/>
          <a:p>
            <a:r>
              <a:rPr lang="it-IT" dirty="0" smtClean="0"/>
              <a:t>Sempre in agguato</a:t>
            </a:r>
            <a:endParaRPr lang="it-IT" dirty="0"/>
          </a:p>
        </p:txBody>
      </p:sp>
      <p:sp>
        <p:nvSpPr>
          <p:cNvPr id="31" name="CasellaDiTesto 30"/>
          <p:cNvSpPr txBox="1"/>
          <p:nvPr/>
        </p:nvSpPr>
        <p:spPr>
          <a:xfrm>
            <a:off x="461530" y="1595099"/>
            <a:ext cx="5368094" cy="646331"/>
          </a:xfrm>
          <a:prstGeom prst="rect">
            <a:avLst/>
          </a:prstGeom>
          <a:noFill/>
        </p:spPr>
        <p:txBody>
          <a:bodyPr wrap="square" rtlCol="0">
            <a:spAutoFit/>
          </a:bodyPr>
          <a:lstStyle/>
          <a:p>
            <a:r>
              <a:rPr lang="it-IT" dirty="0" smtClean="0"/>
              <a:t>Seguono l’obiettivo anche per mesi, prima di attaccare</a:t>
            </a:r>
            <a:endParaRPr lang="it-IT" dirty="0"/>
          </a:p>
        </p:txBody>
      </p:sp>
      <p:sp>
        <p:nvSpPr>
          <p:cNvPr id="13" name="AutoShape 2"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2052" name="Picture 4" descr="Immagine correlata"/>
          <p:cNvPicPr>
            <a:picLocks noChangeAspect="1" noChangeArrowheads="1"/>
          </p:cNvPicPr>
          <p:nvPr/>
        </p:nvPicPr>
        <p:blipFill>
          <a:blip r:embed="rId4" cstate="hqprint">
            <a:lum bright="70000" contrast="-70000"/>
            <a:extLst>
              <a:ext uri="{28A0092B-C50C-407E-A947-70E740481C1C}">
                <a14:useLocalDpi xmlns:a14="http://schemas.microsoft.com/office/drawing/2010/main" val="0"/>
              </a:ext>
            </a:extLst>
          </a:blip>
          <a:srcRect/>
          <a:stretch>
            <a:fillRect/>
          </a:stretch>
        </p:blipFill>
        <p:spPr bwMode="auto">
          <a:xfrm>
            <a:off x="1265402" y="2823038"/>
            <a:ext cx="1171107" cy="117110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isultati immagini per Advanced Persistent Threat icon"/>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2886234" y="2430122"/>
            <a:ext cx="2144844" cy="1549650"/>
          </a:xfrm>
          <a:prstGeom prst="rect">
            <a:avLst/>
          </a:prstGeom>
          <a:noFill/>
          <a:extLst>
            <a:ext uri="{909E8E84-426E-40DD-AFC4-6F175D3DCCD1}">
              <a14:hiddenFill xmlns:a14="http://schemas.microsoft.com/office/drawing/2010/main">
                <a:solidFill>
                  <a:srgbClr val="FFFFFF"/>
                </a:solidFill>
              </a14:hiddenFill>
            </a:ext>
          </a:extLst>
        </p:spPr>
      </p:pic>
      <p:sp>
        <p:nvSpPr>
          <p:cNvPr id="14" name="CasellaDiTesto 13"/>
          <p:cNvSpPr txBox="1"/>
          <p:nvPr/>
        </p:nvSpPr>
        <p:spPr>
          <a:xfrm>
            <a:off x="-45511" y="4162388"/>
            <a:ext cx="6571030" cy="523220"/>
          </a:xfrm>
          <a:prstGeom prst="rect">
            <a:avLst/>
          </a:prstGeom>
          <a:noFill/>
        </p:spPr>
        <p:txBody>
          <a:bodyPr wrap="none" rtlCol="0">
            <a:spAutoFit/>
          </a:bodyPr>
          <a:lstStyle/>
          <a:p>
            <a:r>
              <a:rPr lang="it-IT" sz="2800" i="1" dirty="0" smtClean="0"/>
              <a:t>Non è più possibile stare a guardare!</a:t>
            </a:r>
            <a:endParaRPr lang="it-IT" sz="2800" i="1" dirty="0"/>
          </a:p>
        </p:txBody>
      </p:sp>
      <p:sp>
        <p:nvSpPr>
          <p:cNvPr id="15" name="Freccia a destra 14"/>
          <p:cNvSpPr/>
          <p:nvPr/>
        </p:nvSpPr>
        <p:spPr>
          <a:xfrm>
            <a:off x="2657489" y="3214444"/>
            <a:ext cx="381267" cy="434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Rettangolo arrotondato 36"/>
          <p:cNvSpPr/>
          <p:nvPr/>
        </p:nvSpPr>
        <p:spPr>
          <a:xfrm>
            <a:off x="-501954" y="560159"/>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1-3</a:t>
            </a:r>
            <a:endParaRPr lang="it-IT" dirty="0"/>
          </a:p>
        </p:txBody>
      </p:sp>
      <p:sp>
        <p:nvSpPr>
          <p:cNvPr id="38" name="Rettangolo arrotondato 37"/>
          <p:cNvSpPr/>
          <p:nvPr/>
        </p:nvSpPr>
        <p:spPr>
          <a:xfrm>
            <a:off x="790062" y="6113984"/>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4</a:t>
            </a:r>
            <a:endParaRPr lang="it-IT" dirty="0"/>
          </a:p>
        </p:txBody>
      </p:sp>
      <p:sp>
        <p:nvSpPr>
          <p:cNvPr id="39" name="Rettangolo arrotondato 38"/>
          <p:cNvSpPr/>
          <p:nvPr/>
        </p:nvSpPr>
        <p:spPr>
          <a:xfrm>
            <a:off x="-520851" y="1119470"/>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5</a:t>
            </a:r>
            <a:endParaRPr lang="it-IT" dirty="0"/>
          </a:p>
        </p:txBody>
      </p:sp>
      <p:sp>
        <p:nvSpPr>
          <p:cNvPr id="40" name="Rettangolo arrotondato 39"/>
          <p:cNvSpPr/>
          <p:nvPr/>
        </p:nvSpPr>
        <p:spPr>
          <a:xfrm>
            <a:off x="-520851" y="1711143"/>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6</a:t>
            </a:r>
            <a:endParaRPr lang="it-IT" dirty="0"/>
          </a:p>
        </p:txBody>
      </p:sp>
      <p:sp>
        <p:nvSpPr>
          <p:cNvPr id="41" name="Rettangolo arrotondato 40"/>
          <p:cNvSpPr/>
          <p:nvPr/>
        </p:nvSpPr>
        <p:spPr>
          <a:xfrm>
            <a:off x="478579" y="3169729"/>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6</a:t>
            </a:r>
            <a:endParaRPr lang="it-IT" dirty="0"/>
          </a:p>
        </p:txBody>
      </p:sp>
      <p:sp>
        <p:nvSpPr>
          <p:cNvPr id="47" name="Rettangolo arrotondato 46"/>
          <p:cNvSpPr/>
          <p:nvPr/>
        </p:nvSpPr>
        <p:spPr>
          <a:xfrm>
            <a:off x="3483316" y="2458351"/>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7</a:t>
            </a:r>
            <a:endParaRPr lang="it-IT" dirty="0"/>
          </a:p>
        </p:txBody>
      </p:sp>
      <p:sp>
        <p:nvSpPr>
          <p:cNvPr id="52" name="Rettangolo arrotondato 51"/>
          <p:cNvSpPr/>
          <p:nvPr/>
        </p:nvSpPr>
        <p:spPr>
          <a:xfrm>
            <a:off x="384357" y="4270827"/>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8</a:t>
            </a:r>
          </a:p>
        </p:txBody>
      </p:sp>
    </p:spTree>
    <p:extLst>
      <p:ext uri="{BB962C8B-B14F-4D97-AF65-F5344CB8AC3E}">
        <p14:creationId xmlns:p14="http://schemas.microsoft.com/office/powerpoint/2010/main" val="701409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9555" y="3476902"/>
            <a:ext cx="6346761" cy="33423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Documento 10"/>
          <p:cNvSpPr/>
          <p:nvPr/>
        </p:nvSpPr>
        <p:spPr>
          <a:xfrm>
            <a:off x="0" y="476250"/>
            <a:ext cx="6327206" cy="392157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7</a:t>
            </a:r>
            <a:endParaRPr lang="it-IT" sz="1600" dirty="0">
              <a:latin typeface="Microsoft Yi Baiti" panose="03000500000000000000" pitchFamily="66" charset="0"/>
              <a:ea typeface="Microsoft Yi Baiti" panose="03000500000000000000" pitchFamily="66" charset="0"/>
            </a:endParaRPr>
          </a:p>
        </p:txBody>
      </p:sp>
      <p:sp>
        <p:nvSpPr>
          <p:cNvPr id="19" name="CasellaDiTesto 18">
            <a:extLst>
              <a:ext uri="{FF2B5EF4-FFF2-40B4-BE49-F238E27FC236}">
                <a16:creationId xmlns:a16="http://schemas.microsoft.com/office/drawing/2014/main" id="{27186AD6-060E-4A5F-9A0A-AF35D77334FB}"/>
              </a:ext>
            </a:extLst>
          </p:cNvPr>
          <p:cNvSpPr txBox="1"/>
          <p:nvPr/>
        </p:nvSpPr>
        <p:spPr>
          <a:xfrm>
            <a:off x="71800" y="716362"/>
            <a:ext cx="8515655" cy="461665"/>
          </a:xfrm>
          <a:prstGeom prst="rect">
            <a:avLst/>
          </a:prstGeom>
          <a:noFill/>
        </p:spPr>
        <p:txBody>
          <a:bodyPr wrap="square" rtlCol="0">
            <a:spAutoFit/>
          </a:bodyPr>
          <a:lstStyle/>
          <a:p>
            <a:pPr lvl="0" defTabSz="914400">
              <a:spcBef>
                <a:spcPts val="1000"/>
              </a:spcBef>
              <a:defRPr/>
            </a:pPr>
            <a:r>
              <a:rPr lang="it-IT" sz="2400" b="1" dirty="0" smtClean="0">
                <a:latin typeface="Tempus Sans ITC" panose="04020404030D07020202" pitchFamily="82" charset="0"/>
                <a:cs typeface="Gisha" panose="020B0502040204020203" pitchFamily="34" charset="-79"/>
              </a:rPr>
              <a:t>Internet è un «luogo» pericoloso</a:t>
            </a:r>
            <a:endParaRPr lang="it-IT" dirty="0">
              <a:cs typeface="Gisha" panose="020B0502040204020203" pitchFamily="34" charset="-79"/>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Come proteggersi</a:t>
            </a:r>
            <a:r>
              <a:rPr lang="it-IT" sz="3200" dirty="0" smtClean="0">
                <a:solidFill>
                  <a:schemeClr val="tx1"/>
                </a:solidFill>
                <a:latin typeface="Microsoft Yi Baiti" panose="03000500000000000000" pitchFamily="66" charset="0"/>
                <a:ea typeface="Microsoft Yi Baiti" panose="03000500000000000000" pitchFamily="66" charset="0"/>
              </a:rPr>
              <a:t>? 1/2</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37" name="Rettangolo 36"/>
          <p:cNvSpPr/>
          <p:nvPr/>
        </p:nvSpPr>
        <p:spPr>
          <a:xfrm>
            <a:off x="6656060" y="1982425"/>
            <a:ext cx="5322390" cy="369332"/>
          </a:xfrm>
          <a:prstGeom prst="rect">
            <a:avLst/>
          </a:prstGeom>
        </p:spPr>
        <p:txBody>
          <a:bodyPr wrap="square">
            <a:spAutoFit/>
          </a:bodyPr>
          <a:lstStyle/>
          <a:p>
            <a:endParaRPr lang="it-IT" dirty="0">
              <a:latin typeface="Tempus Sans ITC" panose="04020404030D07020202" pitchFamily="82" charset="0"/>
              <a:cs typeface="Gisha" panose="020B0502040204020203" pitchFamily="34" charset="-79"/>
            </a:endParaRPr>
          </a:p>
        </p:txBody>
      </p:sp>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27206" y="444814"/>
            <a:ext cx="5864794" cy="3491346"/>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40" name="Rettangolo arrotondato 39"/>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Note sviluppo</a:t>
            </a:r>
          </a:p>
          <a:p>
            <a:endParaRPr lang="it-IT" sz="1400" b="1" dirty="0"/>
          </a:p>
          <a:p>
            <a:r>
              <a:rPr lang="it-IT" sz="1400" b="1" dirty="0"/>
              <a:t>Immagini</a:t>
            </a:r>
          </a:p>
          <a:p>
            <a:r>
              <a:rPr lang="it-IT" sz="1400" dirty="0" smtClean="0"/>
              <a:t> </a:t>
            </a:r>
            <a:endParaRPr lang="it-IT" sz="1400" dirty="0"/>
          </a:p>
          <a:p>
            <a:endParaRPr lang="it-IT" sz="1400" dirty="0"/>
          </a:p>
          <a:p>
            <a:pPr marL="342900" indent="-342900">
              <a:buAutoNum type="arabicPeriod"/>
            </a:pPr>
            <a:r>
              <a:rPr lang="it-IT" sz="1400" dirty="0">
                <a:hlinkClick r:id="rId5"/>
              </a:rPr>
              <a:t>https://pixabay.com/it/carnevale-venezia-gli-occhi-411494</a:t>
            </a:r>
            <a:r>
              <a:rPr lang="it-IT" sz="1400" dirty="0" smtClean="0">
                <a:hlinkClick r:id="rId5"/>
              </a:rPr>
              <a:t>/</a:t>
            </a:r>
            <a:endParaRPr lang="it-IT" sz="1400" dirty="0" smtClean="0"/>
          </a:p>
          <a:p>
            <a:pPr marL="342900" indent="-342900">
              <a:buAutoNum type="arabicPeriod"/>
            </a:pPr>
            <a:endParaRPr lang="it-IT" sz="1400" dirty="0"/>
          </a:p>
          <a:p>
            <a:pPr marL="342900" indent="-342900">
              <a:buAutoNum type="arabicPeriod"/>
            </a:pPr>
            <a:r>
              <a:rPr lang="it-IT" sz="1400" dirty="0">
                <a:hlinkClick r:id="rId6"/>
              </a:rPr>
              <a:t>https://pixabay.com/it/difesa-protezione-minaccia-1403067</a:t>
            </a:r>
            <a:r>
              <a:rPr lang="it-IT" sz="1400" dirty="0" smtClean="0">
                <a:hlinkClick r:id="rId6"/>
              </a:rPr>
              <a:t>/</a:t>
            </a:r>
            <a:endParaRPr lang="it-IT" sz="1400" dirty="0" smtClean="0"/>
          </a:p>
          <a:p>
            <a:pPr marL="342900" indent="-342900">
              <a:buAutoNum type="arabicPeriod"/>
            </a:pPr>
            <a:endParaRPr lang="it-IT" sz="1400" dirty="0"/>
          </a:p>
          <a:p>
            <a:r>
              <a:rPr lang="it-IT" sz="1400" dirty="0" smtClean="0"/>
              <a:t>Pop up</a:t>
            </a:r>
            <a:endParaRPr lang="it-IT" sz="1400" dirty="0"/>
          </a:p>
        </p:txBody>
      </p:sp>
      <p:sp>
        <p:nvSpPr>
          <p:cNvPr id="2" name="Rettangolo 1"/>
          <p:cNvSpPr/>
          <p:nvPr/>
        </p:nvSpPr>
        <p:spPr>
          <a:xfrm>
            <a:off x="-217890" y="1313620"/>
            <a:ext cx="6718467" cy="400110"/>
          </a:xfrm>
          <a:prstGeom prst="rect">
            <a:avLst/>
          </a:prstGeom>
        </p:spPr>
        <p:txBody>
          <a:bodyPr wrap="square">
            <a:spAutoFit/>
          </a:bodyPr>
          <a:lstStyle/>
          <a:p>
            <a:pPr algn="ctr"/>
            <a:r>
              <a:rPr lang="it-IT" sz="2000" dirty="0" smtClean="0">
                <a:solidFill>
                  <a:schemeClr val="tx2">
                    <a:lumMod val="75000"/>
                  </a:schemeClr>
                </a:solidFill>
              </a:rPr>
              <a:t>I criminali ci «spiano» per rubare i nostri dati</a:t>
            </a:r>
          </a:p>
        </p:txBody>
      </p:sp>
      <p:sp>
        <p:nvSpPr>
          <p:cNvPr id="58" name="Rettangolo arrotondato 57"/>
          <p:cNvSpPr/>
          <p:nvPr/>
        </p:nvSpPr>
        <p:spPr>
          <a:xfrm>
            <a:off x="9030464" y="1464548"/>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25" name="CasellaDiTesto 24">
            <a:extLst>
              <a:ext uri="{FF2B5EF4-FFF2-40B4-BE49-F238E27FC236}">
                <a16:creationId xmlns:a16="http://schemas.microsoft.com/office/drawing/2014/main" id="{27186AD6-060E-4A5F-9A0A-AF35D77334FB}"/>
              </a:ext>
            </a:extLst>
          </p:cNvPr>
          <p:cNvSpPr txBox="1"/>
          <p:nvPr/>
        </p:nvSpPr>
        <p:spPr>
          <a:xfrm>
            <a:off x="6300724" y="3967596"/>
            <a:ext cx="3722020" cy="461665"/>
          </a:xfrm>
          <a:prstGeom prst="rect">
            <a:avLst/>
          </a:prstGeom>
          <a:noFill/>
        </p:spPr>
        <p:txBody>
          <a:bodyPr wrap="square" rtlCol="0">
            <a:spAutoFit/>
          </a:bodyPr>
          <a:lstStyle/>
          <a:p>
            <a:pPr lvl="0" defTabSz="914400">
              <a:spcBef>
                <a:spcPts val="1000"/>
              </a:spcBef>
              <a:defRPr/>
            </a:pPr>
            <a:r>
              <a:rPr lang="it-IT" sz="2400" b="1" dirty="0" smtClean="0">
                <a:latin typeface="Tempus Sans ITC" panose="04020404030D07020202" pitchFamily="82" charset="0"/>
                <a:cs typeface="Gisha" panose="020B0502040204020203" pitchFamily="34" charset="-79"/>
              </a:rPr>
              <a:t>È possibile proteggersi?</a:t>
            </a:r>
            <a:endParaRPr lang="it-IT" dirty="0">
              <a:cs typeface="Gisha" panose="020B0502040204020203" pitchFamily="34" charset="-79"/>
            </a:endParaRPr>
          </a:p>
        </p:txBody>
      </p:sp>
      <p:pic>
        <p:nvPicPr>
          <p:cNvPr id="2050" name="Picture 2" descr="Immagine correlata"/>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5848349" y="-3078163"/>
            <a:ext cx="1927225" cy="162368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ella 7"/>
          <p:cNvGraphicFramePr>
            <a:graphicFrameLocks noGrp="1"/>
          </p:cNvGraphicFramePr>
          <p:nvPr>
            <p:extLst>
              <p:ext uri="{D42A27DB-BD31-4B8C-83A1-F6EECF244321}">
                <p14:modId xmlns:p14="http://schemas.microsoft.com/office/powerpoint/2010/main" val="855920431"/>
              </p:ext>
            </p:extLst>
          </p:nvPr>
        </p:nvGraphicFramePr>
        <p:xfrm>
          <a:off x="110964" y="2397421"/>
          <a:ext cx="5786830" cy="741680"/>
        </p:xfrm>
        <a:graphic>
          <a:graphicData uri="http://schemas.openxmlformats.org/drawingml/2006/table">
            <a:tbl>
              <a:tblPr firstRow="1" bandRow="1">
                <a:tableStyleId>{F5AB1C69-6EDB-4FF4-983F-18BD219EF322}</a:tableStyleId>
              </a:tblPr>
              <a:tblGrid>
                <a:gridCol w="2893415">
                  <a:extLst>
                    <a:ext uri="{9D8B030D-6E8A-4147-A177-3AD203B41FA5}">
                      <a16:colId xmlns:a16="http://schemas.microsoft.com/office/drawing/2014/main" val="3241262208"/>
                    </a:ext>
                  </a:extLst>
                </a:gridCol>
                <a:gridCol w="2893415">
                  <a:extLst>
                    <a:ext uri="{9D8B030D-6E8A-4147-A177-3AD203B41FA5}">
                      <a16:colId xmlns:a16="http://schemas.microsoft.com/office/drawing/2014/main" val="3351427398"/>
                    </a:ext>
                  </a:extLst>
                </a:gridCol>
              </a:tblGrid>
              <a:tr h="370840">
                <a:tc>
                  <a:txBody>
                    <a:bodyPr/>
                    <a:lstStyle/>
                    <a:p>
                      <a:r>
                        <a:rPr lang="it-IT" b="1" dirty="0" smtClean="0">
                          <a:solidFill>
                            <a:schemeClr val="tx1"/>
                          </a:solidFill>
                        </a:rPr>
                        <a:t>Danni in</a:t>
                      </a:r>
                      <a:r>
                        <a:rPr lang="it-IT" b="1" baseline="0" dirty="0" smtClean="0">
                          <a:solidFill>
                            <a:schemeClr val="tx1"/>
                          </a:solidFill>
                        </a:rPr>
                        <a:t> un anno</a:t>
                      </a:r>
                      <a:endParaRPr lang="it-IT" b="1" dirty="0">
                        <a:solidFill>
                          <a:schemeClr val="tx1"/>
                        </a:solidFill>
                      </a:endParaRPr>
                    </a:p>
                  </a:txBody>
                  <a:tcPr>
                    <a:solidFill>
                      <a:schemeClr val="accent3">
                        <a:lumMod val="75000"/>
                      </a:schemeClr>
                    </a:solidFill>
                  </a:tcPr>
                </a:tc>
                <a:tc>
                  <a:txBody>
                    <a:bodyPr/>
                    <a:lstStyle/>
                    <a:p>
                      <a:r>
                        <a:rPr lang="it-IT" sz="1800" b="0" dirty="0" smtClean="0">
                          <a:solidFill>
                            <a:schemeClr val="tx1"/>
                          </a:solidFill>
                          <a:cs typeface="Arial" charset="0"/>
                        </a:rPr>
                        <a:t>$ 375 miliardi all'anno </a:t>
                      </a:r>
                      <a:endParaRPr lang="it-IT" b="0" dirty="0">
                        <a:solidFill>
                          <a:schemeClr val="tx1"/>
                        </a:solidFill>
                      </a:endParaRPr>
                    </a:p>
                  </a:txBody>
                  <a:tcPr>
                    <a:solidFill>
                      <a:schemeClr val="accent3">
                        <a:lumMod val="75000"/>
                      </a:schemeClr>
                    </a:solidFill>
                  </a:tcPr>
                </a:tc>
                <a:extLst>
                  <a:ext uri="{0D108BD9-81ED-4DB2-BD59-A6C34878D82A}">
                    <a16:rowId xmlns:a16="http://schemas.microsoft.com/office/drawing/2014/main" val="2575453047"/>
                  </a:ext>
                </a:extLst>
              </a:tr>
              <a:tr h="370840">
                <a:tc>
                  <a:txBody>
                    <a:bodyPr/>
                    <a:lstStyle/>
                    <a:p>
                      <a:r>
                        <a:rPr lang="it-IT" b="1" dirty="0" smtClean="0">
                          <a:solidFill>
                            <a:schemeClr val="tx1"/>
                          </a:solidFill>
                        </a:rPr>
                        <a:t>Persone</a:t>
                      </a:r>
                      <a:r>
                        <a:rPr lang="it-IT" b="1" baseline="0" dirty="0" smtClean="0">
                          <a:solidFill>
                            <a:schemeClr val="tx1"/>
                          </a:solidFill>
                        </a:rPr>
                        <a:t> in un anno</a:t>
                      </a:r>
                      <a:endParaRPr lang="it-IT" b="1" dirty="0">
                        <a:solidFill>
                          <a:schemeClr val="tx1"/>
                        </a:solidFill>
                      </a:endParaRPr>
                    </a:p>
                  </a:txBody>
                  <a:tcPr>
                    <a:solidFill>
                      <a:schemeClr val="accent3">
                        <a:lumMod val="75000"/>
                      </a:schemeClr>
                    </a:solidFill>
                  </a:tcPr>
                </a:tc>
                <a:tc>
                  <a:txBody>
                    <a:bodyPr/>
                    <a:lstStyle/>
                    <a:p>
                      <a:r>
                        <a:rPr lang="it-IT" sz="1800" b="0" dirty="0" smtClean="0">
                          <a:solidFill>
                            <a:schemeClr val="tx1"/>
                          </a:solidFill>
                          <a:cs typeface="Arial" charset="0"/>
                        </a:rPr>
                        <a:t>1 persona su 25</a:t>
                      </a:r>
                      <a:endParaRPr lang="it-IT" b="0" dirty="0">
                        <a:solidFill>
                          <a:schemeClr val="tx1"/>
                        </a:solidFill>
                      </a:endParaRPr>
                    </a:p>
                  </a:txBody>
                  <a:tcPr>
                    <a:solidFill>
                      <a:schemeClr val="accent3">
                        <a:lumMod val="75000"/>
                      </a:schemeClr>
                    </a:solidFill>
                  </a:tcPr>
                </a:tc>
                <a:extLst>
                  <a:ext uri="{0D108BD9-81ED-4DB2-BD59-A6C34878D82A}">
                    <a16:rowId xmlns:a16="http://schemas.microsoft.com/office/drawing/2014/main" val="4143872521"/>
                  </a:ext>
                </a:extLst>
              </a:tr>
            </a:tbl>
          </a:graphicData>
        </a:graphic>
      </p:graphicFrame>
      <p:sp>
        <p:nvSpPr>
          <p:cNvPr id="31" name="CasellaDiTesto 30">
            <a:extLst>
              <a:ext uri="{FF2B5EF4-FFF2-40B4-BE49-F238E27FC236}">
                <a16:creationId xmlns:a16="http://schemas.microsoft.com/office/drawing/2014/main" id="{27186AD6-060E-4A5F-9A0A-AF35D77334FB}"/>
              </a:ext>
            </a:extLst>
          </p:cNvPr>
          <p:cNvSpPr txBox="1"/>
          <p:nvPr/>
        </p:nvSpPr>
        <p:spPr>
          <a:xfrm>
            <a:off x="1" y="1967192"/>
            <a:ext cx="5897794" cy="461665"/>
          </a:xfrm>
          <a:prstGeom prst="rect">
            <a:avLst/>
          </a:prstGeom>
          <a:noFill/>
        </p:spPr>
        <p:txBody>
          <a:bodyPr wrap="square" rtlCol="0">
            <a:spAutoFit/>
          </a:bodyPr>
          <a:lstStyle/>
          <a:p>
            <a:pPr lvl="0" defTabSz="914400">
              <a:spcBef>
                <a:spcPts val="1000"/>
              </a:spcBef>
              <a:defRPr/>
            </a:pPr>
            <a:r>
              <a:rPr lang="it-IT" sz="2400" b="1" dirty="0" smtClean="0">
                <a:latin typeface="Tempus Sans ITC" panose="04020404030D07020202" pitchFamily="82" charset="0"/>
                <a:cs typeface="Gisha" panose="020B0502040204020203" pitchFamily="34" charset="-79"/>
              </a:rPr>
              <a:t>Furto d’identità negli Stati Uniti</a:t>
            </a:r>
            <a:endParaRPr lang="it-IT" dirty="0">
              <a:cs typeface="Gisha" panose="020B0502040204020203" pitchFamily="34" charset="-79"/>
            </a:endParaRPr>
          </a:p>
        </p:txBody>
      </p:sp>
      <p:sp>
        <p:nvSpPr>
          <p:cNvPr id="33" name="Rettangolo 32"/>
          <p:cNvSpPr/>
          <p:nvPr/>
        </p:nvSpPr>
        <p:spPr>
          <a:xfrm>
            <a:off x="5229271" y="4397825"/>
            <a:ext cx="3801193" cy="400110"/>
          </a:xfrm>
          <a:prstGeom prst="rect">
            <a:avLst/>
          </a:prstGeom>
        </p:spPr>
        <p:txBody>
          <a:bodyPr wrap="square">
            <a:spAutoFit/>
          </a:bodyPr>
          <a:lstStyle/>
          <a:p>
            <a:pPr algn="ctr"/>
            <a:r>
              <a:rPr lang="it-IT" sz="2000" dirty="0" smtClean="0">
                <a:solidFill>
                  <a:schemeClr val="tx2">
                    <a:lumMod val="75000"/>
                  </a:schemeClr>
                </a:solidFill>
              </a:rPr>
              <a:t>Non al 100%</a:t>
            </a:r>
          </a:p>
        </p:txBody>
      </p:sp>
      <p:sp>
        <p:nvSpPr>
          <p:cNvPr id="34" name="CasellaDiTesto 33">
            <a:extLst>
              <a:ext uri="{FF2B5EF4-FFF2-40B4-BE49-F238E27FC236}">
                <a16:creationId xmlns:a16="http://schemas.microsoft.com/office/drawing/2014/main" id="{27186AD6-060E-4A5F-9A0A-AF35D77334FB}"/>
              </a:ext>
            </a:extLst>
          </p:cNvPr>
          <p:cNvSpPr txBox="1"/>
          <p:nvPr/>
        </p:nvSpPr>
        <p:spPr>
          <a:xfrm>
            <a:off x="6300724" y="4965710"/>
            <a:ext cx="3722020" cy="461665"/>
          </a:xfrm>
          <a:prstGeom prst="rect">
            <a:avLst/>
          </a:prstGeom>
          <a:noFill/>
        </p:spPr>
        <p:txBody>
          <a:bodyPr wrap="square" rtlCol="0">
            <a:spAutoFit/>
          </a:bodyPr>
          <a:lstStyle/>
          <a:p>
            <a:pPr lvl="0" defTabSz="914400">
              <a:spcBef>
                <a:spcPts val="1000"/>
              </a:spcBef>
              <a:defRPr/>
            </a:pPr>
            <a:r>
              <a:rPr lang="it-IT" sz="2400" b="1" dirty="0" smtClean="0">
                <a:latin typeface="Tempus Sans ITC" panose="04020404030D07020202" pitchFamily="82" charset="0"/>
                <a:cs typeface="Gisha" panose="020B0502040204020203" pitchFamily="34" charset="-79"/>
              </a:rPr>
              <a:t>E allora che fare?</a:t>
            </a:r>
            <a:endParaRPr lang="it-IT" dirty="0">
              <a:cs typeface="Gisha" panose="020B0502040204020203" pitchFamily="34" charset="-79"/>
            </a:endParaRPr>
          </a:p>
        </p:txBody>
      </p:sp>
      <p:sp>
        <p:nvSpPr>
          <p:cNvPr id="36" name="Rettangolo 35"/>
          <p:cNvSpPr/>
          <p:nvPr/>
        </p:nvSpPr>
        <p:spPr>
          <a:xfrm>
            <a:off x="6656060" y="5353892"/>
            <a:ext cx="5219565" cy="923330"/>
          </a:xfrm>
          <a:prstGeom prst="rect">
            <a:avLst/>
          </a:prstGeom>
        </p:spPr>
        <p:txBody>
          <a:bodyPr wrap="square">
            <a:spAutoFit/>
          </a:bodyPr>
          <a:lstStyle/>
          <a:p>
            <a:r>
              <a:rPr lang="it-IT" dirty="0" smtClean="0">
                <a:solidFill>
                  <a:schemeClr val="tx2">
                    <a:lumMod val="75000"/>
                  </a:schemeClr>
                </a:solidFill>
              </a:rPr>
              <a:t>Minimizzare i pericoli prendendo precauzioni sul fronte della sicurezza</a:t>
            </a:r>
          </a:p>
          <a:p>
            <a:r>
              <a:rPr lang="it-IT" dirty="0" smtClean="0">
                <a:solidFill>
                  <a:schemeClr val="tx2">
                    <a:lumMod val="75000"/>
                  </a:schemeClr>
                </a:solidFill>
              </a:rPr>
              <a:t>Scoraggiare </a:t>
            </a:r>
            <a:r>
              <a:rPr lang="it-IT" dirty="0" smtClean="0">
                <a:solidFill>
                  <a:schemeClr val="tx2">
                    <a:lumMod val="75000"/>
                  </a:schemeClr>
                </a:solidFill>
              </a:rPr>
              <a:t>i malintenzionati</a:t>
            </a:r>
          </a:p>
        </p:txBody>
      </p:sp>
      <p:sp>
        <p:nvSpPr>
          <p:cNvPr id="41" name="Rettangolo arrotondato 40"/>
          <p:cNvSpPr/>
          <p:nvPr/>
        </p:nvSpPr>
        <p:spPr>
          <a:xfrm>
            <a:off x="-501954" y="560159"/>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1-2</a:t>
            </a:r>
            <a:endParaRPr lang="it-IT" dirty="0"/>
          </a:p>
        </p:txBody>
      </p:sp>
      <p:sp>
        <p:nvSpPr>
          <p:cNvPr id="49" name="Rettangolo arrotondato 48"/>
          <p:cNvSpPr/>
          <p:nvPr/>
        </p:nvSpPr>
        <p:spPr>
          <a:xfrm>
            <a:off x="12192000" y="5507330"/>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8-10</a:t>
            </a:r>
            <a:endParaRPr lang="it-IT" dirty="0"/>
          </a:p>
        </p:txBody>
      </p:sp>
      <p:sp>
        <p:nvSpPr>
          <p:cNvPr id="50" name="Rettangolo arrotondato 49"/>
          <p:cNvSpPr/>
          <p:nvPr/>
        </p:nvSpPr>
        <p:spPr>
          <a:xfrm>
            <a:off x="-682861" y="2512203"/>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3-5</a:t>
            </a:r>
            <a:endParaRPr lang="it-IT" dirty="0"/>
          </a:p>
        </p:txBody>
      </p:sp>
      <p:sp>
        <p:nvSpPr>
          <p:cNvPr id="51" name="Rettangolo arrotondato 50"/>
          <p:cNvSpPr/>
          <p:nvPr/>
        </p:nvSpPr>
        <p:spPr>
          <a:xfrm>
            <a:off x="9626577" y="4141767"/>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6-7</a:t>
            </a:r>
            <a:endParaRPr lang="it-IT" dirty="0"/>
          </a:p>
        </p:txBody>
      </p:sp>
      <p:pic>
        <p:nvPicPr>
          <p:cNvPr id="52" name="Immagine 51">
            <a:extLst>
              <a:ext uri="{FF2B5EF4-FFF2-40B4-BE49-F238E27FC236}">
                <a16:creationId xmlns:a16="http://schemas.microsoft.com/office/drawing/2014/main" id="{088C000B-1634-4045-A4B4-8C7E9B4922A4}"/>
              </a:ext>
            </a:extLst>
          </p:cNvPr>
          <p:cNvPicPr>
            <a:picLocks noChangeAspect="1"/>
          </p:cNvPicPr>
          <p:nvPr/>
        </p:nvPicPr>
        <p:blipFill>
          <a:blip r:embed="rId8" cstate="hqprint">
            <a:lum bright="70000" contrast="-70000"/>
            <a:extLst>
              <a:ext uri="{28A0092B-C50C-407E-A947-70E740481C1C}">
                <a14:useLocalDpi xmlns:a14="http://schemas.microsoft.com/office/drawing/2010/main" val="0"/>
              </a:ext>
            </a:extLst>
          </a:blip>
          <a:stretch>
            <a:fillRect/>
          </a:stretch>
        </p:blipFill>
        <p:spPr>
          <a:xfrm>
            <a:off x="10983162" y="3618001"/>
            <a:ext cx="758090" cy="758090"/>
          </a:xfrm>
          <a:prstGeom prst="rect">
            <a:avLst/>
          </a:prstGeom>
        </p:spPr>
      </p:pic>
      <p:sp>
        <p:nvSpPr>
          <p:cNvPr id="53" name="CasellaDiTesto 52">
            <a:extLst>
              <a:ext uri="{FF2B5EF4-FFF2-40B4-BE49-F238E27FC236}">
                <a16:creationId xmlns:a16="http://schemas.microsoft.com/office/drawing/2014/main" id="{AF1E612F-E871-41C3-93FC-8FB6829603D9}"/>
              </a:ext>
            </a:extLst>
          </p:cNvPr>
          <p:cNvSpPr txBox="1"/>
          <p:nvPr/>
        </p:nvSpPr>
        <p:spPr>
          <a:xfrm>
            <a:off x="8659715" y="6553779"/>
            <a:ext cx="3532285" cy="2805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it-IT" sz="1200" i="1" dirty="0">
                <a:latin typeface="Times New Roman" panose="02020603050405020304" pitchFamily="18" charset="0"/>
                <a:cs typeface="Times New Roman" panose="02020603050405020304" pitchFamily="18" charset="0"/>
              </a:rPr>
              <a:t>Fai clic sull'info point per approfondire l’argomento</a:t>
            </a:r>
          </a:p>
        </p:txBody>
      </p:sp>
    </p:spTree>
    <p:extLst>
      <p:ext uri="{BB962C8B-B14F-4D97-AF65-F5344CB8AC3E}">
        <p14:creationId xmlns:p14="http://schemas.microsoft.com/office/powerpoint/2010/main" val="321308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laborazione 29">
            <a:extLst>
              <a:ext uri="{FF2B5EF4-FFF2-40B4-BE49-F238E27FC236}">
                <a16:creationId xmlns:a16="http://schemas.microsoft.com/office/drawing/2014/main" id="{8AA135C1-60F5-41E3-BC26-F98C1F4A1A9A}"/>
              </a:ext>
            </a:extLst>
          </p:cNvPr>
          <p:cNvSpPr/>
          <p:nvPr/>
        </p:nvSpPr>
        <p:spPr>
          <a:xfrm>
            <a:off x="15250" y="3379500"/>
            <a:ext cx="8816196" cy="3485202"/>
          </a:xfrm>
          <a:prstGeom prst="flowChartProcess">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Elaborazione 13">
            <a:extLst>
              <a:ext uri="{FF2B5EF4-FFF2-40B4-BE49-F238E27FC236}">
                <a16:creationId xmlns:a16="http://schemas.microsoft.com/office/drawing/2014/main" id="{D196522F-FD5B-4D98-8E11-918D3F154707}"/>
              </a:ext>
            </a:extLst>
          </p:cNvPr>
          <p:cNvSpPr/>
          <p:nvPr/>
        </p:nvSpPr>
        <p:spPr>
          <a:xfrm>
            <a:off x="-15240" y="408528"/>
            <a:ext cx="8212347" cy="3485202"/>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id="{048A20EE-898C-45AD-BBC6-70B473489B8A}"/>
              </a:ext>
            </a:extLst>
          </p:cNvPr>
          <p:cNvSpPr/>
          <p:nvPr/>
        </p:nvSpPr>
        <p:spPr>
          <a:xfrm>
            <a:off x="-15240" y="17728"/>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0" y="0"/>
            <a:ext cx="549619"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8</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Come proteggersi? </a:t>
            </a:r>
            <a:r>
              <a:rPr lang="it-IT" sz="3200" dirty="0" smtClean="0">
                <a:solidFill>
                  <a:schemeClr val="tx1"/>
                </a:solidFill>
                <a:latin typeface="Microsoft Yi Baiti" panose="03000500000000000000" pitchFamily="66" charset="0"/>
                <a:ea typeface="Microsoft Yi Baiti" panose="03000500000000000000" pitchFamily="66" charset="0"/>
              </a:rPr>
              <a:t>2/2</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9" name="Rettangolo arrotondato 18"/>
          <p:cNvSpPr/>
          <p:nvPr/>
        </p:nvSpPr>
        <p:spPr>
          <a:xfrm>
            <a:off x="10242508" y="316583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pic>
        <p:nvPicPr>
          <p:cNvPr id="2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5400000">
            <a:off x="6599814" y="1291013"/>
            <a:ext cx="6417022" cy="4736868"/>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28" name="Rettangolo arrotondato 27"/>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Immagine</a:t>
            </a:r>
            <a:r>
              <a:rPr lang="it-IT" sz="1400" dirty="0"/>
              <a:t> </a:t>
            </a:r>
          </a:p>
          <a:p>
            <a:r>
              <a:rPr lang="it-IT" sz="1400" dirty="0">
                <a:hlinkClick r:id="rId4"/>
              </a:rPr>
              <a:t>https://</a:t>
            </a:r>
            <a:r>
              <a:rPr lang="it-IT" sz="1400" dirty="0" smtClean="0">
                <a:hlinkClick r:id="rId4"/>
              </a:rPr>
              <a:t>it.freepik.com/foto-gratuito/vecchi-strumenti-vista-dall-39-alto_896419.htm#term=cassetta%20attrezzi&amp;page=1&amp;position=1</a:t>
            </a:r>
            <a:endParaRPr lang="it-IT" sz="1400" dirty="0" smtClean="0"/>
          </a:p>
          <a:p>
            <a:endParaRPr lang="it-IT" sz="1400" dirty="0"/>
          </a:p>
          <a:p>
            <a:r>
              <a:rPr lang="it-IT" sz="1400" dirty="0" smtClean="0"/>
              <a:t>In </a:t>
            </a:r>
            <a:r>
              <a:rPr lang="it-IT" sz="1400" dirty="0" err="1" smtClean="0"/>
              <a:t>sincro</a:t>
            </a:r>
            <a:r>
              <a:rPr lang="it-IT" sz="1400" dirty="0" smtClean="0"/>
              <a:t> con audio 9 al teschio si sostituisce un cerotto sul pc</a:t>
            </a:r>
            <a:endParaRPr lang="it-IT" sz="1400" dirty="0"/>
          </a:p>
        </p:txBody>
      </p:sp>
      <p:sp>
        <p:nvSpPr>
          <p:cNvPr id="41" name="Goccia 40">
            <a:extLst>
              <a:ext uri="{FF2B5EF4-FFF2-40B4-BE49-F238E27FC236}">
                <a16:creationId xmlns:a16="http://schemas.microsoft.com/office/drawing/2014/main" id="{ED34B437-BD07-4240-B46E-68949A03EE44}"/>
              </a:ext>
            </a:extLst>
          </p:cNvPr>
          <p:cNvSpPr/>
          <p:nvPr/>
        </p:nvSpPr>
        <p:spPr>
          <a:xfrm rot="1905374">
            <a:off x="4143385" y="6064077"/>
            <a:ext cx="263725" cy="274338"/>
          </a:xfrm>
          <a:prstGeom prst="teardrop">
            <a:avLst>
              <a:gd name="adj" fmla="val 102018"/>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25" name="CasellaDiTesto 24">
            <a:extLst>
              <a:ext uri="{FF2B5EF4-FFF2-40B4-BE49-F238E27FC236}">
                <a16:creationId xmlns:a16="http://schemas.microsoft.com/office/drawing/2014/main" id="{27186AD6-060E-4A5F-9A0A-AF35D77334FB}"/>
              </a:ext>
            </a:extLst>
          </p:cNvPr>
          <p:cNvSpPr txBox="1"/>
          <p:nvPr/>
        </p:nvSpPr>
        <p:spPr>
          <a:xfrm>
            <a:off x="-670533" y="697478"/>
            <a:ext cx="8515655" cy="959237"/>
          </a:xfrm>
          <a:prstGeom prst="rect">
            <a:avLst/>
          </a:prstGeom>
          <a:noFill/>
        </p:spPr>
        <p:txBody>
          <a:bodyPr wrap="square" rtlCol="0">
            <a:spAutoFit/>
          </a:bodyPr>
          <a:lstStyle/>
          <a:p>
            <a:pPr lvl="0" algn="ctr" defTabSz="914400">
              <a:spcBef>
                <a:spcPts val="1000"/>
              </a:spcBef>
              <a:defRPr/>
            </a:pPr>
            <a:r>
              <a:rPr lang="it-IT" sz="2400" b="1" dirty="0" smtClean="0">
                <a:latin typeface="Tempus Sans ITC" panose="04020404030D07020202" pitchFamily="82" charset="0"/>
                <a:cs typeface="Gisha" panose="020B0502040204020203" pitchFamily="34" charset="-79"/>
              </a:rPr>
              <a:t>La «cassetta degli attrezzi» per difendersi dal cyber </a:t>
            </a:r>
            <a:r>
              <a:rPr lang="it-IT" sz="2400" b="1" dirty="0" err="1" smtClean="0">
                <a:latin typeface="Tempus Sans ITC" panose="04020404030D07020202" pitchFamily="82" charset="0"/>
                <a:cs typeface="Gisha" panose="020B0502040204020203" pitchFamily="34" charset="-79"/>
              </a:rPr>
              <a:t>risk</a:t>
            </a:r>
            <a:endParaRPr lang="it-IT" sz="2400" b="1" dirty="0">
              <a:latin typeface="Tempus Sans ITC" panose="04020404030D07020202" pitchFamily="82" charset="0"/>
              <a:cs typeface="Gisha" panose="020B0502040204020203" pitchFamily="34" charset="-79"/>
            </a:endParaRPr>
          </a:p>
          <a:p>
            <a:pPr lvl="0" defTabSz="914400">
              <a:spcBef>
                <a:spcPts val="1000"/>
              </a:spcBef>
              <a:defRPr/>
            </a:pPr>
            <a:endParaRPr lang="it-IT" sz="2400" b="1" dirty="0" smtClean="0">
              <a:latin typeface="Tempus Sans ITC" panose="04020404030D07020202" pitchFamily="82" charset="0"/>
              <a:cs typeface="Gisha" panose="020B0502040204020203" pitchFamily="34" charset="-79"/>
            </a:endParaRPr>
          </a:p>
        </p:txBody>
      </p:sp>
      <p:pic>
        <p:nvPicPr>
          <p:cNvPr id="3074" name="Picture 2" descr="Immagine correlata"/>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643341" y="1183537"/>
            <a:ext cx="2337861" cy="2337861"/>
          </a:xfrm>
          <a:prstGeom prst="rect">
            <a:avLst/>
          </a:prstGeom>
          <a:noFill/>
          <a:extLst>
            <a:ext uri="{909E8E84-426E-40DD-AFC4-6F175D3DCCD1}">
              <a14:hiddenFill xmlns:a14="http://schemas.microsoft.com/office/drawing/2010/main">
                <a:solidFill>
                  <a:srgbClr val="FFFFFF"/>
                </a:solidFill>
              </a14:hiddenFill>
            </a:ext>
          </a:extLst>
        </p:spPr>
      </p:pic>
      <p:sp>
        <p:nvSpPr>
          <p:cNvPr id="31" name="CasellaDiTesto 30">
            <a:extLst>
              <a:ext uri="{FF2B5EF4-FFF2-40B4-BE49-F238E27FC236}">
                <a16:creationId xmlns:a16="http://schemas.microsoft.com/office/drawing/2014/main" id="{27186AD6-060E-4A5F-9A0A-AF35D77334FB}"/>
              </a:ext>
            </a:extLst>
          </p:cNvPr>
          <p:cNvSpPr txBox="1"/>
          <p:nvPr/>
        </p:nvSpPr>
        <p:spPr>
          <a:xfrm>
            <a:off x="165520" y="4266062"/>
            <a:ext cx="8515655" cy="461665"/>
          </a:xfrm>
          <a:prstGeom prst="rect">
            <a:avLst/>
          </a:prstGeom>
          <a:noFill/>
        </p:spPr>
        <p:txBody>
          <a:bodyPr wrap="square" rtlCol="0">
            <a:spAutoFit/>
          </a:bodyPr>
          <a:lstStyle/>
          <a:p>
            <a:pPr lvl="0" defTabSz="914400">
              <a:spcBef>
                <a:spcPts val="1000"/>
              </a:spcBef>
              <a:defRPr/>
            </a:pPr>
            <a:r>
              <a:rPr lang="it-IT" sz="2400" b="1" dirty="0" smtClean="0">
                <a:latin typeface="Tempus Sans ITC" panose="04020404030D07020202" pitchFamily="82" charset="0"/>
                <a:cs typeface="Gisha" panose="020B0502040204020203" pitchFamily="34" charset="-79"/>
              </a:rPr>
              <a:t>Tutte le tecnologie sono vulnerabili</a:t>
            </a:r>
          </a:p>
        </p:txBody>
      </p:sp>
      <p:sp>
        <p:nvSpPr>
          <p:cNvPr id="3" name="Rettangolo 2"/>
          <p:cNvSpPr/>
          <p:nvPr/>
        </p:nvSpPr>
        <p:spPr>
          <a:xfrm>
            <a:off x="4437271" y="2446427"/>
            <a:ext cx="2424587" cy="37429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smtClean="0"/>
              <a:t>CONSAPEVOLEZZA</a:t>
            </a:r>
            <a:endParaRPr lang="it-IT" dirty="0"/>
          </a:p>
        </p:txBody>
      </p:sp>
      <p:sp>
        <p:nvSpPr>
          <p:cNvPr id="32" name="Rettangolo 31"/>
          <p:cNvSpPr/>
          <p:nvPr/>
        </p:nvSpPr>
        <p:spPr>
          <a:xfrm>
            <a:off x="4438281" y="1860366"/>
            <a:ext cx="2424587" cy="37429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smtClean="0"/>
              <a:t>RISCHI</a:t>
            </a:r>
            <a:endParaRPr lang="it-IT" dirty="0"/>
          </a:p>
        </p:txBody>
      </p:sp>
      <p:sp>
        <p:nvSpPr>
          <p:cNvPr id="5" name="Più 4"/>
          <p:cNvSpPr/>
          <p:nvPr/>
        </p:nvSpPr>
        <p:spPr>
          <a:xfrm>
            <a:off x="3641515" y="2268564"/>
            <a:ext cx="890608" cy="770285"/>
          </a:xfrm>
          <a:prstGeom prst="mathPlus">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it-IT"/>
          </a:p>
        </p:txBody>
      </p:sp>
      <p:sp>
        <p:nvSpPr>
          <p:cNvPr id="7" name="Meno 6"/>
          <p:cNvSpPr/>
          <p:nvPr/>
        </p:nvSpPr>
        <p:spPr>
          <a:xfrm>
            <a:off x="3709256" y="1771860"/>
            <a:ext cx="790567" cy="601723"/>
          </a:xfrm>
          <a:prstGeom prst="mathMinus">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it-IT"/>
          </a:p>
        </p:txBody>
      </p:sp>
      <p:pic>
        <p:nvPicPr>
          <p:cNvPr id="3080" name="Picture 8" descr="Immagine correlata"/>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565792" y="4728131"/>
            <a:ext cx="2190509" cy="189844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magine correlata"/>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a:off x="2350491" y="5314192"/>
            <a:ext cx="1117436" cy="111743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Immagine correlata"/>
          <p:cNvPicPr>
            <a:picLocks noChangeAspect="1" noChangeArrowheads="1"/>
          </p:cNvPicPr>
          <p:nvPr/>
        </p:nvPicPr>
        <p:blipFill>
          <a:blip r:embed="rId7" cstate="hqprint">
            <a:lum bright="70000" contrast="-70000"/>
            <a:extLst>
              <a:ext uri="{28A0092B-C50C-407E-A947-70E740481C1C}">
                <a14:useLocalDpi xmlns:a14="http://schemas.microsoft.com/office/drawing/2010/main" val="0"/>
              </a:ext>
            </a:extLst>
          </a:blip>
          <a:srcRect/>
          <a:stretch>
            <a:fillRect/>
          </a:stretch>
        </p:blipFill>
        <p:spPr bwMode="auto">
          <a:xfrm rot="16200000">
            <a:off x="2351732" y="5314192"/>
            <a:ext cx="1117436" cy="1117436"/>
          </a:xfrm>
          <a:prstGeom prst="rect">
            <a:avLst/>
          </a:prstGeom>
          <a:noFill/>
          <a:extLst>
            <a:ext uri="{909E8E84-426E-40DD-AFC4-6F175D3DCCD1}">
              <a14:hiddenFill xmlns:a14="http://schemas.microsoft.com/office/drawing/2010/main">
                <a:solidFill>
                  <a:srgbClr val="FFFFFF"/>
                </a:solidFill>
              </a14:hiddenFill>
            </a:ext>
          </a:extLst>
        </p:spPr>
      </p:pic>
      <p:sp>
        <p:nvSpPr>
          <p:cNvPr id="8" name="Rettangolo 7"/>
          <p:cNvSpPr/>
          <p:nvPr/>
        </p:nvSpPr>
        <p:spPr>
          <a:xfrm>
            <a:off x="3652018" y="4997466"/>
            <a:ext cx="4857484" cy="923330"/>
          </a:xfrm>
          <a:prstGeom prst="rect">
            <a:avLst/>
          </a:prstGeom>
        </p:spPr>
        <p:txBody>
          <a:bodyPr wrap="square">
            <a:spAutoFit/>
          </a:bodyPr>
          <a:lstStyle/>
          <a:p>
            <a:r>
              <a:rPr lang="it-IT" dirty="0" smtClean="0">
                <a:cs typeface="Arial" charset="0"/>
              </a:rPr>
              <a:t>Urgono precauzioni per proteggere i nostri dati:</a:t>
            </a:r>
          </a:p>
          <a:p>
            <a:r>
              <a:rPr lang="it-IT" dirty="0">
                <a:cs typeface="Arial" charset="0"/>
              </a:rPr>
              <a:t> </a:t>
            </a:r>
            <a:endParaRPr lang="it-IT" dirty="0"/>
          </a:p>
        </p:txBody>
      </p:sp>
      <p:sp>
        <p:nvSpPr>
          <p:cNvPr id="9" name="CasellaDiTesto 8"/>
          <p:cNvSpPr txBox="1"/>
          <p:nvPr/>
        </p:nvSpPr>
        <p:spPr>
          <a:xfrm>
            <a:off x="4460050" y="5988387"/>
            <a:ext cx="3759362" cy="646331"/>
          </a:xfrm>
          <a:prstGeom prst="rect">
            <a:avLst/>
          </a:prstGeom>
          <a:noFill/>
        </p:spPr>
        <p:txBody>
          <a:bodyPr wrap="none" rtlCol="0">
            <a:spAutoFit/>
          </a:bodyPr>
          <a:lstStyle/>
          <a:p>
            <a:r>
              <a:rPr lang="it-IT" dirty="0" smtClean="0"/>
              <a:t>monitorare i rischi;</a:t>
            </a:r>
          </a:p>
          <a:p>
            <a:r>
              <a:rPr lang="it-IT" dirty="0" smtClean="0"/>
              <a:t>adeguare le misure di sicurezza.</a:t>
            </a:r>
            <a:endParaRPr lang="it-IT" dirty="0"/>
          </a:p>
        </p:txBody>
      </p:sp>
      <p:sp>
        <p:nvSpPr>
          <p:cNvPr id="43" name="Goccia 42">
            <a:extLst>
              <a:ext uri="{FF2B5EF4-FFF2-40B4-BE49-F238E27FC236}">
                <a16:creationId xmlns:a16="http://schemas.microsoft.com/office/drawing/2014/main" id="{ED34B437-BD07-4240-B46E-68949A03EE44}"/>
              </a:ext>
            </a:extLst>
          </p:cNvPr>
          <p:cNvSpPr/>
          <p:nvPr/>
        </p:nvSpPr>
        <p:spPr>
          <a:xfrm rot="1905374">
            <a:off x="4188211" y="6431629"/>
            <a:ext cx="263725" cy="274338"/>
          </a:xfrm>
          <a:prstGeom prst="teardrop">
            <a:avLst>
              <a:gd name="adj" fmla="val 102018"/>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11" name="Uguale 10"/>
          <p:cNvSpPr/>
          <p:nvPr/>
        </p:nvSpPr>
        <p:spPr>
          <a:xfrm>
            <a:off x="3639783" y="3058910"/>
            <a:ext cx="911790" cy="661239"/>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it-IT">
              <a:solidFill>
                <a:schemeClr val="tx1"/>
              </a:solidFill>
            </a:endParaRPr>
          </a:p>
        </p:txBody>
      </p:sp>
      <p:sp>
        <p:nvSpPr>
          <p:cNvPr id="44" name="Rettangolo 43"/>
          <p:cNvSpPr/>
          <p:nvPr/>
        </p:nvSpPr>
        <p:spPr>
          <a:xfrm>
            <a:off x="4469950" y="3155402"/>
            <a:ext cx="2424587" cy="37429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it-IT" dirty="0" smtClean="0"/>
              <a:t>OPPORTUNITÀ </a:t>
            </a:r>
            <a:endParaRPr lang="it-IT" dirty="0"/>
          </a:p>
        </p:txBody>
      </p:sp>
      <p:sp>
        <p:nvSpPr>
          <p:cNvPr id="45" name="Rettangolo arrotondato 44"/>
          <p:cNvSpPr/>
          <p:nvPr/>
        </p:nvSpPr>
        <p:spPr>
          <a:xfrm>
            <a:off x="-839279" y="748882"/>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46" name="Rettangolo arrotondato 45"/>
          <p:cNvSpPr/>
          <p:nvPr/>
        </p:nvSpPr>
        <p:spPr>
          <a:xfrm>
            <a:off x="-58252" y="2321306"/>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2-3</a:t>
            </a:r>
            <a:endParaRPr lang="it-IT" dirty="0"/>
          </a:p>
        </p:txBody>
      </p:sp>
      <p:sp>
        <p:nvSpPr>
          <p:cNvPr id="12" name="CasellaDiTesto 11"/>
          <p:cNvSpPr txBox="1"/>
          <p:nvPr/>
        </p:nvSpPr>
        <p:spPr>
          <a:xfrm>
            <a:off x="15522385" y="3893730"/>
            <a:ext cx="45719" cy="369332"/>
          </a:xfrm>
          <a:prstGeom prst="rect">
            <a:avLst/>
          </a:prstGeom>
          <a:noFill/>
        </p:spPr>
        <p:txBody>
          <a:bodyPr wrap="square" rtlCol="0">
            <a:spAutoFit/>
          </a:bodyPr>
          <a:lstStyle/>
          <a:p>
            <a:endParaRPr lang="it-IT" dirty="0"/>
          </a:p>
        </p:txBody>
      </p:sp>
      <p:sp>
        <p:nvSpPr>
          <p:cNvPr id="13" name="CasellaDiTesto 12"/>
          <p:cNvSpPr txBox="1"/>
          <p:nvPr/>
        </p:nvSpPr>
        <p:spPr>
          <a:xfrm>
            <a:off x="1156455" y="2719493"/>
            <a:ext cx="1438214" cy="830997"/>
          </a:xfrm>
          <a:prstGeom prst="rect">
            <a:avLst/>
          </a:prstGeom>
          <a:noFill/>
        </p:spPr>
        <p:txBody>
          <a:bodyPr wrap="none" rtlCol="0">
            <a:spAutoFit/>
          </a:bodyPr>
          <a:lstStyle/>
          <a:p>
            <a:pPr algn="ctr"/>
            <a:r>
              <a:rPr lang="it-IT" sz="2400" b="1" dirty="0">
                <a:solidFill>
                  <a:schemeClr val="bg1"/>
                </a:solidFill>
                <a:latin typeface="Tempus Sans ITC" panose="04020404030D07020202" pitchFamily="82" charset="0"/>
                <a:cs typeface="Gisha" panose="020B0502040204020203" pitchFamily="34" charset="-79"/>
              </a:rPr>
              <a:t>PRIVACY</a:t>
            </a:r>
          </a:p>
          <a:p>
            <a:pPr algn="ctr"/>
            <a:r>
              <a:rPr lang="it-IT" sz="2400" b="1" dirty="0">
                <a:solidFill>
                  <a:schemeClr val="bg1"/>
                </a:solidFill>
                <a:latin typeface="Tempus Sans ITC" panose="04020404030D07020202" pitchFamily="82" charset="0"/>
                <a:cs typeface="Gisha" panose="020B0502040204020203" pitchFamily="34" charset="-79"/>
              </a:rPr>
              <a:t>DATI</a:t>
            </a:r>
          </a:p>
        </p:txBody>
      </p:sp>
      <p:sp>
        <p:nvSpPr>
          <p:cNvPr id="47" name="Rettangolo arrotondato 46"/>
          <p:cNvSpPr/>
          <p:nvPr/>
        </p:nvSpPr>
        <p:spPr>
          <a:xfrm>
            <a:off x="6964355" y="2441001"/>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4-6</a:t>
            </a:r>
            <a:endParaRPr lang="it-IT" dirty="0"/>
          </a:p>
        </p:txBody>
      </p:sp>
      <p:sp>
        <p:nvSpPr>
          <p:cNvPr id="49" name="Rettangolo arrotondato 48"/>
          <p:cNvSpPr/>
          <p:nvPr/>
        </p:nvSpPr>
        <p:spPr>
          <a:xfrm>
            <a:off x="-676364" y="4234381"/>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7</a:t>
            </a:r>
            <a:endParaRPr lang="it-IT" dirty="0"/>
          </a:p>
        </p:txBody>
      </p:sp>
      <p:sp>
        <p:nvSpPr>
          <p:cNvPr id="50" name="Rettangolo arrotondato 49"/>
          <p:cNvSpPr/>
          <p:nvPr/>
        </p:nvSpPr>
        <p:spPr>
          <a:xfrm>
            <a:off x="-309820" y="5549541"/>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8-9</a:t>
            </a:r>
            <a:endParaRPr lang="it-IT" dirty="0"/>
          </a:p>
        </p:txBody>
      </p:sp>
      <p:sp>
        <p:nvSpPr>
          <p:cNvPr id="51" name="Rettangolo arrotondato 50"/>
          <p:cNvSpPr/>
          <p:nvPr/>
        </p:nvSpPr>
        <p:spPr>
          <a:xfrm>
            <a:off x="7605100" y="5468148"/>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10-12</a:t>
            </a:r>
            <a:endParaRPr lang="it-IT" dirty="0"/>
          </a:p>
        </p:txBody>
      </p:sp>
    </p:spTree>
    <p:extLst>
      <p:ext uri="{BB962C8B-B14F-4D97-AF65-F5344CB8AC3E}">
        <p14:creationId xmlns:p14="http://schemas.microsoft.com/office/powerpoint/2010/main" val="38956885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00.xml><?xml version="1.0" encoding="utf-8"?>
<p:tagLst xmlns:a="http://schemas.openxmlformats.org/drawingml/2006/main" xmlns:r="http://schemas.openxmlformats.org/officeDocument/2006/relationships" xmlns:p="http://schemas.openxmlformats.org/presentationml/2006/main">
  <p:tag name="OTLMARKERSHAPE" val="OTL"/>
</p:tagLst>
</file>

<file path=ppt/tags/tag101.xml><?xml version="1.0" encoding="utf-8"?>
<p:tagLst xmlns:a="http://schemas.openxmlformats.org/drawingml/2006/main" xmlns:r="http://schemas.openxmlformats.org/officeDocument/2006/relationships" xmlns:p="http://schemas.openxmlformats.org/presentationml/2006/main">
  <p:tag name="OTLMARKERSHAPE" val="OTL"/>
</p:tagLst>
</file>

<file path=ppt/tags/tag102.xml><?xml version="1.0" encoding="utf-8"?>
<p:tagLst xmlns:a="http://schemas.openxmlformats.org/drawingml/2006/main" xmlns:r="http://schemas.openxmlformats.org/officeDocument/2006/relationships" xmlns:p="http://schemas.openxmlformats.org/presentationml/2006/main">
  <p:tag name="OTLMARKERSHAPE" val="OTL"/>
</p:tagLst>
</file>

<file path=ppt/tags/tag103.xml><?xml version="1.0" encoding="utf-8"?>
<p:tagLst xmlns:a="http://schemas.openxmlformats.org/drawingml/2006/main" xmlns:r="http://schemas.openxmlformats.org/officeDocument/2006/relationships" xmlns:p="http://schemas.openxmlformats.org/presentationml/2006/main">
  <p:tag name="OTLMARKERSHAPE" val="OTL"/>
</p:tagLst>
</file>

<file path=ppt/tags/tag104.xml><?xml version="1.0" encoding="utf-8"?>
<p:tagLst xmlns:a="http://schemas.openxmlformats.org/drawingml/2006/main" xmlns:r="http://schemas.openxmlformats.org/officeDocument/2006/relationships" xmlns:p="http://schemas.openxmlformats.org/presentationml/2006/main">
  <p:tag name="OTLMARKERSHAPE" val="OTL"/>
</p:tagLst>
</file>

<file path=ppt/tags/tag105.xml><?xml version="1.0" encoding="utf-8"?>
<p:tagLst xmlns:a="http://schemas.openxmlformats.org/drawingml/2006/main" xmlns:r="http://schemas.openxmlformats.org/officeDocument/2006/relationships" xmlns:p="http://schemas.openxmlformats.org/presentationml/2006/main">
  <p:tag name="OTLMARKERSHAPE" val="OTL"/>
</p:tagLst>
</file>

<file path=ppt/tags/tag106.xml><?xml version="1.0" encoding="utf-8"?>
<p:tagLst xmlns:a="http://schemas.openxmlformats.org/drawingml/2006/main" xmlns:r="http://schemas.openxmlformats.org/officeDocument/2006/relationships" xmlns:p="http://schemas.openxmlformats.org/presentationml/2006/main">
  <p:tag name="OTLMARKERSHAPE" val="OTL"/>
</p:tagLst>
</file>

<file path=ppt/tags/tag107.xml><?xml version="1.0" encoding="utf-8"?>
<p:tagLst xmlns:a="http://schemas.openxmlformats.org/drawingml/2006/main" xmlns:r="http://schemas.openxmlformats.org/officeDocument/2006/relationships" xmlns:p="http://schemas.openxmlformats.org/presentationml/2006/main">
  <p:tag name="OTLMARKERSHAPE" val="OTL"/>
</p:tagLst>
</file>

<file path=ppt/tags/tag108.xml><?xml version="1.0" encoding="utf-8"?>
<p:tagLst xmlns:a="http://schemas.openxmlformats.org/drawingml/2006/main" xmlns:r="http://schemas.openxmlformats.org/officeDocument/2006/relationships" xmlns:p="http://schemas.openxmlformats.org/presentationml/2006/main">
  <p:tag name="OTLMARKERSHAPE" val="OTL"/>
</p:tagLst>
</file>

<file path=ppt/tags/tag109.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1.xml><?xml version="1.0" encoding="utf-8"?>
<p:tagLst xmlns:a="http://schemas.openxmlformats.org/drawingml/2006/main" xmlns:r="http://schemas.openxmlformats.org/officeDocument/2006/relationships" xmlns:p="http://schemas.openxmlformats.org/presentationml/2006/main">
  <p:tag name="OTLMARKERSHAPE" val="OTL"/>
</p:tagLst>
</file>

<file path=ppt/tags/tag112.xml><?xml version="1.0" encoding="utf-8"?>
<p:tagLst xmlns:a="http://schemas.openxmlformats.org/drawingml/2006/main" xmlns:r="http://schemas.openxmlformats.org/officeDocument/2006/relationships" xmlns:p="http://schemas.openxmlformats.org/presentationml/2006/main">
  <p:tag name="OTLMARKERSHAPE" val="OTL"/>
</p:tagLst>
</file>

<file path=ppt/tags/tag113.xml><?xml version="1.0" encoding="utf-8"?>
<p:tagLst xmlns:a="http://schemas.openxmlformats.org/drawingml/2006/main" xmlns:r="http://schemas.openxmlformats.org/officeDocument/2006/relationships" xmlns:p="http://schemas.openxmlformats.org/presentationml/2006/main">
  <p:tag name="OTLMARKERSHAPE" val="OTL"/>
</p:tagLst>
</file>

<file path=ppt/tags/tag114.xml><?xml version="1.0" encoding="utf-8"?>
<p:tagLst xmlns:a="http://schemas.openxmlformats.org/drawingml/2006/main" xmlns:r="http://schemas.openxmlformats.org/officeDocument/2006/relationships" xmlns:p="http://schemas.openxmlformats.org/presentationml/2006/main">
  <p:tag name="OTLMARKERSHAPE" val="OTL"/>
</p:tagLst>
</file>

<file path=ppt/tags/tag115.xml><?xml version="1.0" encoding="utf-8"?>
<p:tagLst xmlns:a="http://schemas.openxmlformats.org/drawingml/2006/main" xmlns:r="http://schemas.openxmlformats.org/officeDocument/2006/relationships" xmlns:p="http://schemas.openxmlformats.org/presentationml/2006/main">
  <p:tag name="OTLMARKERSHAPE" val="OTL"/>
</p:tagLst>
</file>

<file path=ppt/tags/tag116.xml><?xml version="1.0" encoding="utf-8"?>
<p:tagLst xmlns:a="http://schemas.openxmlformats.org/drawingml/2006/main" xmlns:r="http://schemas.openxmlformats.org/officeDocument/2006/relationships" xmlns:p="http://schemas.openxmlformats.org/presentationml/2006/main">
  <p:tag name="OTLMARKERSHAPE" val="OTL"/>
</p:tagLst>
</file>

<file path=ppt/tags/tag117.xml><?xml version="1.0" encoding="utf-8"?>
<p:tagLst xmlns:a="http://schemas.openxmlformats.org/drawingml/2006/main" xmlns:r="http://schemas.openxmlformats.org/officeDocument/2006/relationships" xmlns:p="http://schemas.openxmlformats.org/presentationml/2006/main">
  <p:tag name="OTLMARKERSHAPE" val="OTL"/>
</p:tagLst>
</file>

<file path=ppt/tags/tag118.xml><?xml version="1.0" encoding="utf-8"?>
<p:tagLst xmlns:a="http://schemas.openxmlformats.org/drawingml/2006/main" xmlns:r="http://schemas.openxmlformats.org/officeDocument/2006/relationships" xmlns:p="http://schemas.openxmlformats.org/presentationml/2006/main">
  <p:tag name="OTLMARKERSHAPE" val="OTL"/>
</p:tagLst>
</file>

<file path=ppt/tags/tag119.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20.xml><?xml version="1.0" encoding="utf-8"?>
<p:tagLst xmlns:a="http://schemas.openxmlformats.org/drawingml/2006/main" xmlns:r="http://schemas.openxmlformats.org/officeDocument/2006/relationships" xmlns:p="http://schemas.openxmlformats.org/presentationml/2006/main">
  <p:tag name="OTLMARKERSHAPE" val="OTL"/>
</p:tagLst>
</file>

<file path=ppt/tags/tag121.xml><?xml version="1.0" encoding="utf-8"?>
<p:tagLst xmlns:a="http://schemas.openxmlformats.org/drawingml/2006/main" xmlns:r="http://schemas.openxmlformats.org/officeDocument/2006/relationships" xmlns:p="http://schemas.openxmlformats.org/presentationml/2006/main">
  <p:tag name="OTLMARKERSHAPE" val="OTL"/>
</p:tagLst>
</file>

<file path=ppt/tags/tag122.xml><?xml version="1.0" encoding="utf-8"?>
<p:tagLst xmlns:a="http://schemas.openxmlformats.org/drawingml/2006/main" xmlns:r="http://schemas.openxmlformats.org/officeDocument/2006/relationships" xmlns:p="http://schemas.openxmlformats.org/presentationml/2006/main">
  <p:tag name="OTLMARKERSHAPE" val="OTL"/>
</p:tagLst>
</file>

<file path=ppt/tags/tag123.xml><?xml version="1.0" encoding="utf-8"?>
<p:tagLst xmlns:a="http://schemas.openxmlformats.org/drawingml/2006/main" xmlns:r="http://schemas.openxmlformats.org/officeDocument/2006/relationships" xmlns:p="http://schemas.openxmlformats.org/presentationml/2006/main">
  <p:tag name="OTLMARKERSHAPE" val="OTL"/>
</p:tagLst>
</file>

<file path=ppt/tags/tag124.xml><?xml version="1.0" encoding="utf-8"?>
<p:tagLst xmlns:a="http://schemas.openxmlformats.org/drawingml/2006/main" xmlns:r="http://schemas.openxmlformats.org/officeDocument/2006/relationships" xmlns:p="http://schemas.openxmlformats.org/presentationml/2006/main">
  <p:tag name="OTLMARKERSHAPE" val="OTL"/>
</p:tagLst>
</file>

<file path=ppt/tags/tag125.xml><?xml version="1.0" encoding="utf-8"?>
<p:tagLst xmlns:a="http://schemas.openxmlformats.org/drawingml/2006/main" xmlns:r="http://schemas.openxmlformats.org/officeDocument/2006/relationships" xmlns:p="http://schemas.openxmlformats.org/presentationml/2006/main">
  <p:tag name="OTLMARKERSHAPE" val="OTL"/>
</p:tagLst>
</file>

<file path=ppt/tags/tag126.xml><?xml version="1.0" encoding="utf-8"?>
<p:tagLst xmlns:a="http://schemas.openxmlformats.org/drawingml/2006/main" xmlns:r="http://schemas.openxmlformats.org/officeDocument/2006/relationships" xmlns:p="http://schemas.openxmlformats.org/presentationml/2006/main">
  <p:tag name="OTLMARKERSHAPE" val="OTL"/>
</p:tagLst>
</file>

<file path=ppt/tags/tag127.xml><?xml version="1.0" encoding="utf-8"?>
<p:tagLst xmlns:a="http://schemas.openxmlformats.org/drawingml/2006/main" xmlns:r="http://schemas.openxmlformats.org/officeDocument/2006/relationships" xmlns:p="http://schemas.openxmlformats.org/presentationml/2006/main">
  <p:tag name="OTLMARKERSHAPE" val="OTL"/>
</p:tagLst>
</file>

<file path=ppt/tags/tag128.xml><?xml version="1.0" encoding="utf-8"?>
<p:tagLst xmlns:a="http://schemas.openxmlformats.org/drawingml/2006/main" xmlns:r="http://schemas.openxmlformats.org/officeDocument/2006/relationships" xmlns:p="http://schemas.openxmlformats.org/presentationml/2006/main">
  <p:tag name="OTLMARKERSHAPE" val="OTL"/>
</p:tagLst>
</file>

<file path=ppt/tags/tag129.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130.xml><?xml version="1.0" encoding="utf-8"?>
<p:tagLst xmlns:a="http://schemas.openxmlformats.org/drawingml/2006/main" xmlns:r="http://schemas.openxmlformats.org/officeDocument/2006/relationships" xmlns:p="http://schemas.openxmlformats.org/presentationml/2006/main">
  <p:tag name="OTLMARKERSHAPE" val="OTL"/>
</p:tagLst>
</file>

<file path=ppt/tags/tag131.xml><?xml version="1.0" encoding="utf-8"?>
<p:tagLst xmlns:a="http://schemas.openxmlformats.org/drawingml/2006/main" xmlns:r="http://schemas.openxmlformats.org/officeDocument/2006/relationships" xmlns:p="http://schemas.openxmlformats.org/presentationml/2006/main">
  <p:tag name="OTLMARKERSHAPE" val="OTL"/>
</p:tagLst>
</file>

<file path=ppt/tags/tag132.xml><?xml version="1.0" encoding="utf-8"?>
<p:tagLst xmlns:a="http://schemas.openxmlformats.org/drawingml/2006/main" xmlns:r="http://schemas.openxmlformats.org/officeDocument/2006/relationships" xmlns:p="http://schemas.openxmlformats.org/presentationml/2006/main">
  <p:tag name="OTLMARKERSHAPE" val="OTL"/>
</p:tagLst>
</file>

<file path=ppt/tags/tag133.xml><?xml version="1.0" encoding="utf-8"?>
<p:tagLst xmlns:a="http://schemas.openxmlformats.org/drawingml/2006/main" xmlns:r="http://schemas.openxmlformats.org/officeDocument/2006/relationships" xmlns:p="http://schemas.openxmlformats.org/presentationml/2006/main">
  <p:tag name="OTLMARKERSHAPE" val="OTL"/>
</p:tagLst>
</file>

<file path=ppt/tags/tag134.xml><?xml version="1.0" encoding="utf-8"?>
<p:tagLst xmlns:a="http://schemas.openxmlformats.org/drawingml/2006/main" xmlns:r="http://schemas.openxmlformats.org/officeDocument/2006/relationships" xmlns:p="http://schemas.openxmlformats.org/presentationml/2006/main">
  <p:tag name="OTLMARKERSHAPE" val="OTL"/>
</p:tagLst>
</file>

<file path=ppt/tags/tag135.xml><?xml version="1.0" encoding="utf-8"?>
<p:tagLst xmlns:a="http://schemas.openxmlformats.org/drawingml/2006/main" xmlns:r="http://schemas.openxmlformats.org/officeDocument/2006/relationships" xmlns:p="http://schemas.openxmlformats.org/presentationml/2006/main">
  <p:tag name="OTLMARKERSHAPE" val="OTL"/>
</p:tagLst>
</file>

<file path=ppt/tags/tag136.xml><?xml version="1.0" encoding="utf-8"?>
<p:tagLst xmlns:a="http://schemas.openxmlformats.org/drawingml/2006/main" xmlns:r="http://schemas.openxmlformats.org/officeDocument/2006/relationships" xmlns:p="http://schemas.openxmlformats.org/presentationml/2006/main">
  <p:tag name="OTLMARKERSHAPE" val="OTL"/>
</p:tagLst>
</file>

<file path=ppt/tags/tag137.xml><?xml version="1.0" encoding="utf-8"?>
<p:tagLst xmlns:a="http://schemas.openxmlformats.org/drawingml/2006/main" xmlns:r="http://schemas.openxmlformats.org/officeDocument/2006/relationships" xmlns:p="http://schemas.openxmlformats.org/presentationml/2006/main">
  <p:tag name="OTLMARKERSHAPE" val="OTL"/>
</p:tagLst>
</file>

<file path=ppt/tags/tag138.xml><?xml version="1.0" encoding="utf-8"?>
<p:tagLst xmlns:a="http://schemas.openxmlformats.org/drawingml/2006/main" xmlns:r="http://schemas.openxmlformats.org/officeDocument/2006/relationships" xmlns:p="http://schemas.openxmlformats.org/presentationml/2006/main">
  <p:tag name="OTLMARKERSHAPE" val="OTL"/>
</p:tagLst>
</file>

<file path=ppt/tags/tag139.xml><?xml version="1.0" encoding="utf-8"?>
<p:tagLst xmlns:a="http://schemas.openxmlformats.org/drawingml/2006/main" xmlns:r="http://schemas.openxmlformats.org/officeDocument/2006/relationships" xmlns:p="http://schemas.openxmlformats.org/presentationml/2006/main">
  <p:tag name="OTLMARKERSHAPE" val="OTL"/>
</p:tagLst>
</file>

<file path=ppt/tags/tag14.xml><?xml version="1.0" encoding="utf-8"?>
<p:tagLst xmlns:a="http://schemas.openxmlformats.org/drawingml/2006/main" xmlns:r="http://schemas.openxmlformats.org/officeDocument/2006/relationships" xmlns:p="http://schemas.openxmlformats.org/presentationml/2006/main">
  <p:tag name="OTLMARKERSHAPE" val="OTL"/>
</p:tagLst>
</file>

<file path=ppt/tags/tag140.xml><?xml version="1.0" encoding="utf-8"?>
<p:tagLst xmlns:a="http://schemas.openxmlformats.org/drawingml/2006/main" xmlns:r="http://schemas.openxmlformats.org/officeDocument/2006/relationships" xmlns:p="http://schemas.openxmlformats.org/presentationml/2006/main">
  <p:tag name="OTLMARKERSHAPE" val="OTL"/>
</p:tagLst>
</file>

<file path=ppt/tags/tag141.xml><?xml version="1.0" encoding="utf-8"?>
<p:tagLst xmlns:a="http://schemas.openxmlformats.org/drawingml/2006/main" xmlns:r="http://schemas.openxmlformats.org/officeDocument/2006/relationships" xmlns:p="http://schemas.openxmlformats.org/presentationml/2006/main">
  <p:tag name="OTLMARKERSHAPE" val="OTL"/>
</p:tagLst>
</file>

<file path=ppt/tags/tag142.xml><?xml version="1.0" encoding="utf-8"?>
<p:tagLst xmlns:a="http://schemas.openxmlformats.org/drawingml/2006/main" xmlns:r="http://schemas.openxmlformats.org/officeDocument/2006/relationships" xmlns:p="http://schemas.openxmlformats.org/presentationml/2006/main">
  <p:tag name="OTLMARKERSHAPE" val="OTL"/>
</p:tagLst>
</file>

<file path=ppt/tags/tag143.xml><?xml version="1.0" encoding="utf-8"?>
<p:tagLst xmlns:a="http://schemas.openxmlformats.org/drawingml/2006/main" xmlns:r="http://schemas.openxmlformats.org/officeDocument/2006/relationships" xmlns:p="http://schemas.openxmlformats.org/presentationml/2006/main">
  <p:tag name="OTLMARKERSHAPE" val="OTL"/>
</p:tagLst>
</file>

<file path=ppt/tags/tag144.xml><?xml version="1.0" encoding="utf-8"?>
<p:tagLst xmlns:a="http://schemas.openxmlformats.org/drawingml/2006/main" xmlns:r="http://schemas.openxmlformats.org/officeDocument/2006/relationships" xmlns:p="http://schemas.openxmlformats.org/presentationml/2006/main">
  <p:tag name="OTLMARKERSHAPE" val="OTL"/>
</p:tagLst>
</file>

<file path=ppt/tags/tag145.xml><?xml version="1.0" encoding="utf-8"?>
<p:tagLst xmlns:a="http://schemas.openxmlformats.org/drawingml/2006/main" xmlns:r="http://schemas.openxmlformats.org/officeDocument/2006/relationships" xmlns:p="http://schemas.openxmlformats.org/presentationml/2006/main">
  <p:tag name="OTLMARKERSHAPE" val="OTL"/>
</p:tagLst>
</file>

<file path=ppt/tags/tag146.xml><?xml version="1.0" encoding="utf-8"?>
<p:tagLst xmlns:a="http://schemas.openxmlformats.org/drawingml/2006/main" xmlns:r="http://schemas.openxmlformats.org/officeDocument/2006/relationships" xmlns:p="http://schemas.openxmlformats.org/presentationml/2006/main">
  <p:tag name="OTLMARKERSHAPE" val="OTL"/>
</p:tagLst>
</file>

<file path=ppt/tags/tag147.xml><?xml version="1.0" encoding="utf-8"?>
<p:tagLst xmlns:a="http://schemas.openxmlformats.org/drawingml/2006/main" xmlns:r="http://schemas.openxmlformats.org/officeDocument/2006/relationships" xmlns:p="http://schemas.openxmlformats.org/presentationml/2006/main">
  <p:tag name="OTLMARKERSHAPE" val="OTL"/>
</p:tagLst>
</file>

<file path=ppt/tags/tag148.xml><?xml version="1.0" encoding="utf-8"?>
<p:tagLst xmlns:a="http://schemas.openxmlformats.org/drawingml/2006/main" xmlns:r="http://schemas.openxmlformats.org/officeDocument/2006/relationships" xmlns:p="http://schemas.openxmlformats.org/presentationml/2006/main">
  <p:tag name="OTLMARKERSHAPE" val="OTL"/>
</p:tagLst>
</file>

<file path=ppt/tags/tag149.xml><?xml version="1.0" encoding="utf-8"?>
<p:tagLst xmlns:a="http://schemas.openxmlformats.org/drawingml/2006/main" xmlns:r="http://schemas.openxmlformats.org/officeDocument/2006/relationships" xmlns:p="http://schemas.openxmlformats.org/presentationml/2006/main">
  <p:tag name="OTLMARKERSHAPE" val="OTL"/>
</p:tagLst>
</file>

<file path=ppt/tags/tag15.xml><?xml version="1.0" encoding="utf-8"?>
<p:tagLst xmlns:a="http://schemas.openxmlformats.org/drawingml/2006/main" xmlns:r="http://schemas.openxmlformats.org/officeDocument/2006/relationships" xmlns:p="http://schemas.openxmlformats.org/presentationml/2006/main">
  <p:tag name="OTLMARKERSHAPE" val="OTL"/>
</p:tagLst>
</file>

<file path=ppt/tags/tag150.xml><?xml version="1.0" encoding="utf-8"?>
<p:tagLst xmlns:a="http://schemas.openxmlformats.org/drawingml/2006/main" xmlns:r="http://schemas.openxmlformats.org/officeDocument/2006/relationships" xmlns:p="http://schemas.openxmlformats.org/presentationml/2006/main">
  <p:tag name="OTLMARKERSHAPE" val="OTL"/>
</p:tagLst>
</file>

<file path=ppt/tags/tag151.xml><?xml version="1.0" encoding="utf-8"?>
<p:tagLst xmlns:a="http://schemas.openxmlformats.org/drawingml/2006/main" xmlns:r="http://schemas.openxmlformats.org/officeDocument/2006/relationships" xmlns:p="http://schemas.openxmlformats.org/presentationml/2006/main">
  <p:tag name="OTLMARKERSHAPE" val="OTL"/>
</p:tagLst>
</file>

<file path=ppt/tags/tag152.xml><?xml version="1.0" encoding="utf-8"?>
<p:tagLst xmlns:a="http://schemas.openxmlformats.org/drawingml/2006/main" xmlns:r="http://schemas.openxmlformats.org/officeDocument/2006/relationships" xmlns:p="http://schemas.openxmlformats.org/presentationml/2006/main">
  <p:tag name="OTLMARKERSHAPE" val="OTL"/>
</p:tagLst>
</file>

<file path=ppt/tags/tag153.xml><?xml version="1.0" encoding="utf-8"?>
<p:tagLst xmlns:a="http://schemas.openxmlformats.org/drawingml/2006/main" xmlns:r="http://schemas.openxmlformats.org/officeDocument/2006/relationships" xmlns:p="http://schemas.openxmlformats.org/presentationml/2006/main">
  <p:tag name="OTLMARKERSHAPE" val="OTL"/>
</p:tagLst>
</file>

<file path=ppt/tags/tag154.xml><?xml version="1.0" encoding="utf-8"?>
<p:tagLst xmlns:a="http://schemas.openxmlformats.org/drawingml/2006/main" xmlns:r="http://schemas.openxmlformats.org/officeDocument/2006/relationships" xmlns:p="http://schemas.openxmlformats.org/presentationml/2006/main">
  <p:tag name="OTLMARKERSHAPE" val="OTL"/>
</p:tagLst>
</file>

<file path=ppt/tags/tag155.xml><?xml version="1.0" encoding="utf-8"?>
<p:tagLst xmlns:a="http://schemas.openxmlformats.org/drawingml/2006/main" xmlns:r="http://schemas.openxmlformats.org/officeDocument/2006/relationships" xmlns:p="http://schemas.openxmlformats.org/presentationml/2006/main">
  <p:tag name="OTLMARKERSHAPE" val="OTL"/>
</p:tagLst>
</file>

<file path=ppt/tags/tag156.xml><?xml version="1.0" encoding="utf-8"?>
<p:tagLst xmlns:a="http://schemas.openxmlformats.org/drawingml/2006/main" xmlns:r="http://schemas.openxmlformats.org/officeDocument/2006/relationships" xmlns:p="http://schemas.openxmlformats.org/presentationml/2006/main">
  <p:tag name="OTLMARKERSHAPE" val="OTL"/>
</p:tagLst>
</file>

<file path=ppt/tags/tag157.xml><?xml version="1.0" encoding="utf-8"?>
<p:tagLst xmlns:a="http://schemas.openxmlformats.org/drawingml/2006/main" xmlns:r="http://schemas.openxmlformats.org/officeDocument/2006/relationships" xmlns:p="http://schemas.openxmlformats.org/presentationml/2006/main">
  <p:tag name="OTLMARKERSHAPE" val="OTL"/>
</p:tagLst>
</file>

<file path=ppt/tags/tag158.xml><?xml version="1.0" encoding="utf-8"?>
<p:tagLst xmlns:a="http://schemas.openxmlformats.org/drawingml/2006/main" xmlns:r="http://schemas.openxmlformats.org/officeDocument/2006/relationships" xmlns:p="http://schemas.openxmlformats.org/presentationml/2006/main">
  <p:tag name="OTLMARKERSHAPE" val="OTL"/>
</p:tagLst>
</file>

<file path=ppt/tags/tag159.xml><?xml version="1.0" encoding="utf-8"?>
<p:tagLst xmlns:a="http://schemas.openxmlformats.org/drawingml/2006/main" xmlns:r="http://schemas.openxmlformats.org/officeDocument/2006/relationships" xmlns:p="http://schemas.openxmlformats.org/presentationml/2006/main">
  <p:tag name="OTLMARKERSHAPE" val="OTL"/>
</p:tagLst>
</file>

<file path=ppt/tags/tag16.xml><?xml version="1.0" encoding="utf-8"?>
<p:tagLst xmlns:a="http://schemas.openxmlformats.org/drawingml/2006/main" xmlns:r="http://schemas.openxmlformats.org/officeDocument/2006/relationships" xmlns:p="http://schemas.openxmlformats.org/presentationml/2006/main">
  <p:tag name="OTLMARKERSHAPE" val="OTL"/>
</p:tagLst>
</file>

<file path=ppt/tags/tag160.xml><?xml version="1.0" encoding="utf-8"?>
<p:tagLst xmlns:a="http://schemas.openxmlformats.org/drawingml/2006/main" xmlns:r="http://schemas.openxmlformats.org/officeDocument/2006/relationships" xmlns:p="http://schemas.openxmlformats.org/presentationml/2006/main">
  <p:tag name="OTLMARKERSHAPE" val="OTL"/>
</p:tagLst>
</file>

<file path=ppt/tags/tag161.xml><?xml version="1.0" encoding="utf-8"?>
<p:tagLst xmlns:a="http://schemas.openxmlformats.org/drawingml/2006/main" xmlns:r="http://schemas.openxmlformats.org/officeDocument/2006/relationships" xmlns:p="http://schemas.openxmlformats.org/presentationml/2006/main">
  <p:tag name="OTLMARKERSHAPE" val="OTL"/>
</p:tagLst>
</file>

<file path=ppt/tags/tag162.xml><?xml version="1.0" encoding="utf-8"?>
<p:tagLst xmlns:a="http://schemas.openxmlformats.org/drawingml/2006/main" xmlns:r="http://schemas.openxmlformats.org/officeDocument/2006/relationships" xmlns:p="http://schemas.openxmlformats.org/presentationml/2006/main">
  <p:tag name="OTLMARKERSHAPE" val="OTL"/>
</p:tagLst>
</file>

<file path=ppt/tags/tag163.xml><?xml version="1.0" encoding="utf-8"?>
<p:tagLst xmlns:a="http://schemas.openxmlformats.org/drawingml/2006/main" xmlns:r="http://schemas.openxmlformats.org/officeDocument/2006/relationships" xmlns:p="http://schemas.openxmlformats.org/presentationml/2006/main">
  <p:tag name="OTLMARKERSHAPE" val="OTL"/>
</p:tagLst>
</file>

<file path=ppt/tags/tag164.xml><?xml version="1.0" encoding="utf-8"?>
<p:tagLst xmlns:a="http://schemas.openxmlformats.org/drawingml/2006/main" xmlns:r="http://schemas.openxmlformats.org/officeDocument/2006/relationships" xmlns:p="http://schemas.openxmlformats.org/presentationml/2006/main">
  <p:tag name="OTLMARKERSHAPE" val="OTL"/>
</p:tagLst>
</file>

<file path=ppt/tags/tag165.xml><?xml version="1.0" encoding="utf-8"?>
<p:tagLst xmlns:a="http://schemas.openxmlformats.org/drawingml/2006/main" xmlns:r="http://schemas.openxmlformats.org/officeDocument/2006/relationships" xmlns:p="http://schemas.openxmlformats.org/presentationml/2006/main">
  <p:tag name="OTLMARKERSHAPE" val="OTL"/>
</p:tagLst>
</file>

<file path=ppt/tags/tag166.xml><?xml version="1.0" encoding="utf-8"?>
<p:tagLst xmlns:a="http://schemas.openxmlformats.org/drawingml/2006/main" xmlns:r="http://schemas.openxmlformats.org/officeDocument/2006/relationships" xmlns:p="http://schemas.openxmlformats.org/presentationml/2006/main">
  <p:tag name="OTLMARKERSHAPE" val="OTL"/>
</p:tagLst>
</file>

<file path=ppt/tags/tag167.xml><?xml version="1.0" encoding="utf-8"?>
<p:tagLst xmlns:a="http://schemas.openxmlformats.org/drawingml/2006/main" xmlns:r="http://schemas.openxmlformats.org/officeDocument/2006/relationships" xmlns:p="http://schemas.openxmlformats.org/presentationml/2006/main">
  <p:tag name="OTLMARKERSHAPE" val="OTL"/>
</p:tagLst>
</file>

<file path=ppt/tags/tag168.xml><?xml version="1.0" encoding="utf-8"?>
<p:tagLst xmlns:a="http://schemas.openxmlformats.org/drawingml/2006/main" xmlns:r="http://schemas.openxmlformats.org/officeDocument/2006/relationships" xmlns:p="http://schemas.openxmlformats.org/presentationml/2006/main">
  <p:tag name="OTLMARKERSHAPE" val="OTL"/>
</p:tagLst>
</file>

<file path=ppt/tags/tag169.xml><?xml version="1.0" encoding="utf-8"?>
<p:tagLst xmlns:a="http://schemas.openxmlformats.org/drawingml/2006/main" xmlns:r="http://schemas.openxmlformats.org/officeDocument/2006/relationships" xmlns:p="http://schemas.openxmlformats.org/presentationml/2006/main">
  <p:tag name="OTLMARKERSHAPE" val="OTL"/>
</p:tagLst>
</file>

<file path=ppt/tags/tag17.xml><?xml version="1.0" encoding="utf-8"?>
<p:tagLst xmlns:a="http://schemas.openxmlformats.org/drawingml/2006/main" xmlns:r="http://schemas.openxmlformats.org/officeDocument/2006/relationships" xmlns:p="http://schemas.openxmlformats.org/presentationml/2006/main">
  <p:tag name="OTLMARKERSHAPE" val="OTL"/>
</p:tagLst>
</file>

<file path=ppt/tags/tag170.xml><?xml version="1.0" encoding="utf-8"?>
<p:tagLst xmlns:a="http://schemas.openxmlformats.org/drawingml/2006/main" xmlns:r="http://schemas.openxmlformats.org/officeDocument/2006/relationships" xmlns:p="http://schemas.openxmlformats.org/presentationml/2006/main">
  <p:tag name="OTLMARKERSHAPE" val="OTL"/>
</p:tagLst>
</file>

<file path=ppt/tags/tag171.xml><?xml version="1.0" encoding="utf-8"?>
<p:tagLst xmlns:a="http://schemas.openxmlformats.org/drawingml/2006/main" xmlns:r="http://schemas.openxmlformats.org/officeDocument/2006/relationships" xmlns:p="http://schemas.openxmlformats.org/presentationml/2006/main">
  <p:tag name="OTLMARKERSHAPE" val="OTL"/>
</p:tagLst>
</file>

<file path=ppt/tags/tag172.xml><?xml version="1.0" encoding="utf-8"?>
<p:tagLst xmlns:a="http://schemas.openxmlformats.org/drawingml/2006/main" xmlns:r="http://schemas.openxmlformats.org/officeDocument/2006/relationships" xmlns:p="http://schemas.openxmlformats.org/presentationml/2006/main">
  <p:tag name="OTLMARKERSHAPE" val="OTL"/>
</p:tagLst>
</file>

<file path=ppt/tags/tag173.xml><?xml version="1.0" encoding="utf-8"?>
<p:tagLst xmlns:a="http://schemas.openxmlformats.org/drawingml/2006/main" xmlns:r="http://schemas.openxmlformats.org/officeDocument/2006/relationships" xmlns:p="http://schemas.openxmlformats.org/presentationml/2006/main">
  <p:tag name="OTLMARKERSHAPE" val="OTL"/>
</p:tagLst>
</file>

<file path=ppt/tags/tag174.xml><?xml version="1.0" encoding="utf-8"?>
<p:tagLst xmlns:a="http://schemas.openxmlformats.org/drawingml/2006/main" xmlns:r="http://schemas.openxmlformats.org/officeDocument/2006/relationships" xmlns:p="http://schemas.openxmlformats.org/presentationml/2006/main">
  <p:tag name="OTLMARKERSHAPE" val="OTL"/>
</p:tagLst>
</file>

<file path=ppt/tags/tag18.xml><?xml version="1.0" encoding="utf-8"?>
<p:tagLst xmlns:a="http://schemas.openxmlformats.org/drawingml/2006/main" xmlns:r="http://schemas.openxmlformats.org/officeDocument/2006/relationships" xmlns:p="http://schemas.openxmlformats.org/presentationml/2006/main">
  <p:tag name="OTLMARKERSHAPE" val="OTL"/>
</p:tagLst>
</file>

<file path=ppt/tags/tag19.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20.xml><?xml version="1.0" encoding="utf-8"?>
<p:tagLst xmlns:a="http://schemas.openxmlformats.org/drawingml/2006/main" xmlns:r="http://schemas.openxmlformats.org/officeDocument/2006/relationships" xmlns:p="http://schemas.openxmlformats.org/presentationml/2006/main">
  <p:tag name="OTLMARKERSHAPE" val="OTL"/>
</p:tagLst>
</file>

<file path=ppt/tags/tag21.xml><?xml version="1.0" encoding="utf-8"?>
<p:tagLst xmlns:a="http://schemas.openxmlformats.org/drawingml/2006/main" xmlns:r="http://schemas.openxmlformats.org/officeDocument/2006/relationships" xmlns:p="http://schemas.openxmlformats.org/presentationml/2006/main">
  <p:tag name="OTLMARKERSHAPE" val="OTL"/>
</p:tagLst>
</file>

<file path=ppt/tags/tag22.xml><?xml version="1.0" encoding="utf-8"?>
<p:tagLst xmlns:a="http://schemas.openxmlformats.org/drawingml/2006/main" xmlns:r="http://schemas.openxmlformats.org/officeDocument/2006/relationships" xmlns:p="http://schemas.openxmlformats.org/presentationml/2006/main">
  <p:tag name="OTLMARKERSHAPE" val="OTL"/>
</p:tagLst>
</file>

<file path=ppt/tags/tag23.xml><?xml version="1.0" encoding="utf-8"?>
<p:tagLst xmlns:a="http://schemas.openxmlformats.org/drawingml/2006/main" xmlns:r="http://schemas.openxmlformats.org/officeDocument/2006/relationships" xmlns:p="http://schemas.openxmlformats.org/presentationml/2006/main">
  <p:tag name="OTLMARKERSHAPE" val="OTL"/>
</p:tagLst>
</file>

<file path=ppt/tags/tag24.xml><?xml version="1.0" encoding="utf-8"?>
<p:tagLst xmlns:a="http://schemas.openxmlformats.org/drawingml/2006/main" xmlns:r="http://schemas.openxmlformats.org/officeDocument/2006/relationships" xmlns:p="http://schemas.openxmlformats.org/presentationml/2006/main">
  <p:tag name="OTLMARKERSHAPE" val="OTL"/>
</p:tagLst>
</file>

<file path=ppt/tags/tag25.xml><?xml version="1.0" encoding="utf-8"?>
<p:tagLst xmlns:a="http://schemas.openxmlformats.org/drawingml/2006/main" xmlns:r="http://schemas.openxmlformats.org/officeDocument/2006/relationships" xmlns:p="http://schemas.openxmlformats.org/presentationml/2006/main">
  <p:tag name="OTLMARKERSHAPE" val="OTL"/>
</p:tagLst>
</file>

<file path=ppt/tags/tag26.xml><?xml version="1.0" encoding="utf-8"?>
<p:tagLst xmlns:a="http://schemas.openxmlformats.org/drawingml/2006/main" xmlns:r="http://schemas.openxmlformats.org/officeDocument/2006/relationships" xmlns:p="http://schemas.openxmlformats.org/presentationml/2006/main">
  <p:tag name="OTLMARKERSHAPE" val="OTL"/>
</p:tagLst>
</file>

<file path=ppt/tags/tag27.xml><?xml version="1.0" encoding="utf-8"?>
<p:tagLst xmlns:a="http://schemas.openxmlformats.org/drawingml/2006/main" xmlns:r="http://schemas.openxmlformats.org/officeDocument/2006/relationships" xmlns:p="http://schemas.openxmlformats.org/presentationml/2006/main">
  <p:tag name="OTLMARKERSHAPE" val="OTL"/>
</p:tagLst>
</file>

<file path=ppt/tags/tag28.xml><?xml version="1.0" encoding="utf-8"?>
<p:tagLst xmlns:a="http://schemas.openxmlformats.org/drawingml/2006/main" xmlns:r="http://schemas.openxmlformats.org/officeDocument/2006/relationships" xmlns:p="http://schemas.openxmlformats.org/presentationml/2006/main">
  <p:tag name="OTLMARKERSHAPE" val="OTL"/>
</p:tagLst>
</file>

<file path=ppt/tags/tag29.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30.xml><?xml version="1.0" encoding="utf-8"?>
<p:tagLst xmlns:a="http://schemas.openxmlformats.org/drawingml/2006/main" xmlns:r="http://schemas.openxmlformats.org/officeDocument/2006/relationships" xmlns:p="http://schemas.openxmlformats.org/presentationml/2006/main">
  <p:tag name="OTLMARKERSHAPE" val="OTL"/>
</p:tagLst>
</file>

<file path=ppt/tags/tag31.xml><?xml version="1.0" encoding="utf-8"?>
<p:tagLst xmlns:a="http://schemas.openxmlformats.org/drawingml/2006/main" xmlns:r="http://schemas.openxmlformats.org/officeDocument/2006/relationships" xmlns:p="http://schemas.openxmlformats.org/presentationml/2006/main">
  <p:tag name="OTLMARKERSHAPE" val="OTL"/>
</p:tagLst>
</file>

<file path=ppt/tags/tag32.xml><?xml version="1.0" encoding="utf-8"?>
<p:tagLst xmlns:a="http://schemas.openxmlformats.org/drawingml/2006/main" xmlns:r="http://schemas.openxmlformats.org/officeDocument/2006/relationships" xmlns:p="http://schemas.openxmlformats.org/presentationml/2006/main">
  <p:tag name="OTLMARKERSHAPE" val="OTL"/>
</p:tagLst>
</file>

<file path=ppt/tags/tag33.xml><?xml version="1.0" encoding="utf-8"?>
<p:tagLst xmlns:a="http://schemas.openxmlformats.org/drawingml/2006/main" xmlns:r="http://schemas.openxmlformats.org/officeDocument/2006/relationships" xmlns:p="http://schemas.openxmlformats.org/presentationml/2006/main">
  <p:tag name="OTLMARKERSHAPE" val="OTL"/>
</p:tagLst>
</file>

<file path=ppt/tags/tag34.xml><?xml version="1.0" encoding="utf-8"?>
<p:tagLst xmlns:a="http://schemas.openxmlformats.org/drawingml/2006/main" xmlns:r="http://schemas.openxmlformats.org/officeDocument/2006/relationships" xmlns:p="http://schemas.openxmlformats.org/presentationml/2006/main">
  <p:tag name="OTLMARKERSHAPE" val="OTL"/>
</p:tagLst>
</file>

<file path=ppt/tags/tag35.xml><?xml version="1.0" encoding="utf-8"?>
<p:tagLst xmlns:a="http://schemas.openxmlformats.org/drawingml/2006/main" xmlns:r="http://schemas.openxmlformats.org/officeDocument/2006/relationships" xmlns:p="http://schemas.openxmlformats.org/presentationml/2006/main">
  <p:tag name="OTLMARKERSHAPE" val="OTL"/>
</p:tagLst>
</file>

<file path=ppt/tags/tag36.xml><?xml version="1.0" encoding="utf-8"?>
<p:tagLst xmlns:a="http://schemas.openxmlformats.org/drawingml/2006/main" xmlns:r="http://schemas.openxmlformats.org/officeDocument/2006/relationships" xmlns:p="http://schemas.openxmlformats.org/presentationml/2006/main">
  <p:tag name="OTLMARKERSHAPE" val="OTL"/>
</p:tagLst>
</file>

<file path=ppt/tags/tag37.xml><?xml version="1.0" encoding="utf-8"?>
<p:tagLst xmlns:a="http://schemas.openxmlformats.org/drawingml/2006/main" xmlns:r="http://schemas.openxmlformats.org/officeDocument/2006/relationships" xmlns:p="http://schemas.openxmlformats.org/presentationml/2006/main">
  <p:tag name="OTLMARKERSHAPE" val="OTL"/>
</p:tagLst>
</file>

<file path=ppt/tags/tag38.xml><?xml version="1.0" encoding="utf-8"?>
<p:tagLst xmlns:a="http://schemas.openxmlformats.org/drawingml/2006/main" xmlns:r="http://schemas.openxmlformats.org/officeDocument/2006/relationships" xmlns:p="http://schemas.openxmlformats.org/presentationml/2006/main">
  <p:tag name="OTLMARKERSHAPE" val="OTL"/>
</p:tagLst>
</file>

<file path=ppt/tags/tag39.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40.xml><?xml version="1.0" encoding="utf-8"?>
<p:tagLst xmlns:a="http://schemas.openxmlformats.org/drawingml/2006/main" xmlns:r="http://schemas.openxmlformats.org/officeDocument/2006/relationships" xmlns:p="http://schemas.openxmlformats.org/presentationml/2006/main">
  <p:tag name="OTLMARKERSHAPE" val="OTL"/>
</p:tagLst>
</file>

<file path=ppt/tags/tag41.xml><?xml version="1.0" encoding="utf-8"?>
<p:tagLst xmlns:a="http://schemas.openxmlformats.org/drawingml/2006/main" xmlns:r="http://schemas.openxmlformats.org/officeDocument/2006/relationships" xmlns:p="http://schemas.openxmlformats.org/presentationml/2006/main">
  <p:tag name="OTLMARKERSHAPE" val="OTL"/>
</p:tagLst>
</file>

<file path=ppt/tags/tag42.xml><?xml version="1.0" encoding="utf-8"?>
<p:tagLst xmlns:a="http://schemas.openxmlformats.org/drawingml/2006/main" xmlns:r="http://schemas.openxmlformats.org/officeDocument/2006/relationships" xmlns:p="http://schemas.openxmlformats.org/presentationml/2006/main">
  <p:tag name="OTLMARKERSHAPE" val="OTL"/>
</p:tagLst>
</file>

<file path=ppt/tags/tag43.xml><?xml version="1.0" encoding="utf-8"?>
<p:tagLst xmlns:a="http://schemas.openxmlformats.org/drawingml/2006/main" xmlns:r="http://schemas.openxmlformats.org/officeDocument/2006/relationships" xmlns:p="http://schemas.openxmlformats.org/presentationml/2006/main">
  <p:tag name="OTLMARKERSHAPE" val="OTL"/>
</p:tagLst>
</file>

<file path=ppt/tags/tag44.xml><?xml version="1.0" encoding="utf-8"?>
<p:tagLst xmlns:a="http://schemas.openxmlformats.org/drawingml/2006/main" xmlns:r="http://schemas.openxmlformats.org/officeDocument/2006/relationships" xmlns:p="http://schemas.openxmlformats.org/presentationml/2006/main">
  <p:tag name="OTLMARKERSHAPE" val="OTL"/>
</p:tagLst>
</file>

<file path=ppt/tags/tag45.xml><?xml version="1.0" encoding="utf-8"?>
<p:tagLst xmlns:a="http://schemas.openxmlformats.org/drawingml/2006/main" xmlns:r="http://schemas.openxmlformats.org/officeDocument/2006/relationships" xmlns:p="http://schemas.openxmlformats.org/presentationml/2006/main">
  <p:tag name="OTLMARKERSHAPE" val="OTL"/>
</p:tagLst>
</file>

<file path=ppt/tags/tag46.xml><?xml version="1.0" encoding="utf-8"?>
<p:tagLst xmlns:a="http://schemas.openxmlformats.org/drawingml/2006/main" xmlns:r="http://schemas.openxmlformats.org/officeDocument/2006/relationships" xmlns:p="http://schemas.openxmlformats.org/presentationml/2006/main">
  <p:tag name="OTLMARKERSHAPE" val="OTL"/>
</p:tagLst>
</file>

<file path=ppt/tags/tag47.xml><?xml version="1.0" encoding="utf-8"?>
<p:tagLst xmlns:a="http://schemas.openxmlformats.org/drawingml/2006/main" xmlns:r="http://schemas.openxmlformats.org/officeDocument/2006/relationships" xmlns:p="http://schemas.openxmlformats.org/presentationml/2006/main">
  <p:tag name="OTLMARKERSHAPE" val="OTL"/>
</p:tagLst>
</file>

<file path=ppt/tags/tag48.xml><?xml version="1.0" encoding="utf-8"?>
<p:tagLst xmlns:a="http://schemas.openxmlformats.org/drawingml/2006/main" xmlns:r="http://schemas.openxmlformats.org/officeDocument/2006/relationships" xmlns:p="http://schemas.openxmlformats.org/presentationml/2006/main">
  <p:tag name="OTLMARKERSHAPE" val="OTL"/>
</p:tagLst>
</file>

<file path=ppt/tags/tag49.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50.xml><?xml version="1.0" encoding="utf-8"?>
<p:tagLst xmlns:a="http://schemas.openxmlformats.org/drawingml/2006/main" xmlns:r="http://schemas.openxmlformats.org/officeDocument/2006/relationships" xmlns:p="http://schemas.openxmlformats.org/presentationml/2006/main">
  <p:tag name="OTLMARKERSHAPE" val="OTL"/>
</p:tagLst>
</file>

<file path=ppt/tags/tag51.xml><?xml version="1.0" encoding="utf-8"?>
<p:tagLst xmlns:a="http://schemas.openxmlformats.org/drawingml/2006/main" xmlns:r="http://schemas.openxmlformats.org/officeDocument/2006/relationships" xmlns:p="http://schemas.openxmlformats.org/presentationml/2006/main">
  <p:tag name="OTLMARKERSHAPE" val="OTL"/>
</p:tagLst>
</file>

<file path=ppt/tags/tag52.xml><?xml version="1.0" encoding="utf-8"?>
<p:tagLst xmlns:a="http://schemas.openxmlformats.org/drawingml/2006/main" xmlns:r="http://schemas.openxmlformats.org/officeDocument/2006/relationships" xmlns:p="http://schemas.openxmlformats.org/presentationml/2006/main">
  <p:tag name="OTLMARKERSHAPE" val="OTL"/>
</p:tagLst>
</file>

<file path=ppt/tags/tag53.xml><?xml version="1.0" encoding="utf-8"?>
<p:tagLst xmlns:a="http://schemas.openxmlformats.org/drawingml/2006/main" xmlns:r="http://schemas.openxmlformats.org/officeDocument/2006/relationships" xmlns:p="http://schemas.openxmlformats.org/presentationml/2006/main">
  <p:tag name="OTLMARKERSHAPE" val="OTL"/>
</p:tagLst>
</file>

<file path=ppt/tags/tag54.xml><?xml version="1.0" encoding="utf-8"?>
<p:tagLst xmlns:a="http://schemas.openxmlformats.org/drawingml/2006/main" xmlns:r="http://schemas.openxmlformats.org/officeDocument/2006/relationships" xmlns:p="http://schemas.openxmlformats.org/presentationml/2006/main">
  <p:tag name="OTLMARKERSHAPE" val="OTL"/>
</p:tagLst>
</file>

<file path=ppt/tags/tag55.xml><?xml version="1.0" encoding="utf-8"?>
<p:tagLst xmlns:a="http://schemas.openxmlformats.org/drawingml/2006/main" xmlns:r="http://schemas.openxmlformats.org/officeDocument/2006/relationships" xmlns:p="http://schemas.openxmlformats.org/presentationml/2006/main">
  <p:tag name="OTLMARKERSHAPE" val="OTL"/>
</p:tagLst>
</file>

<file path=ppt/tags/tag56.xml><?xml version="1.0" encoding="utf-8"?>
<p:tagLst xmlns:a="http://schemas.openxmlformats.org/drawingml/2006/main" xmlns:r="http://schemas.openxmlformats.org/officeDocument/2006/relationships" xmlns:p="http://schemas.openxmlformats.org/presentationml/2006/main">
  <p:tag name="OTLMARKERSHAPE" val="OTL"/>
</p:tagLst>
</file>

<file path=ppt/tags/tag57.xml><?xml version="1.0" encoding="utf-8"?>
<p:tagLst xmlns:a="http://schemas.openxmlformats.org/drawingml/2006/main" xmlns:r="http://schemas.openxmlformats.org/officeDocument/2006/relationships" xmlns:p="http://schemas.openxmlformats.org/presentationml/2006/main">
  <p:tag name="OTLMARKERSHAPE" val="OTL"/>
</p:tagLst>
</file>

<file path=ppt/tags/tag58.xml><?xml version="1.0" encoding="utf-8"?>
<p:tagLst xmlns:a="http://schemas.openxmlformats.org/drawingml/2006/main" xmlns:r="http://schemas.openxmlformats.org/officeDocument/2006/relationships" xmlns:p="http://schemas.openxmlformats.org/presentationml/2006/main">
  <p:tag name="OTLMARKERSHAPE" val="OTL"/>
</p:tagLst>
</file>

<file path=ppt/tags/tag59.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60.xml><?xml version="1.0" encoding="utf-8"?>
<p:tagLst xmlns:a="http://schemas.openxmlformats.org/drawingml/2006/main" xmlns:r="http://schemas.openxmlformats.org/officeDocument/2006/relationships" xmlns:p="http://schemas.openxmlformats.org/presentationml/2006/main">
  <p:tag name="OTLMARKERSHAPE" val="OTL"/>
</p:tagLst>
</file>

<file path=ppt/tags/tag61.xml><?xml version="1.0" encoding="utf-8"?>
<p:tagLst xmlns:a="http://schemas.openxmlformats.org/drawingml/2006/main" xmlns:r="http://schemas.openxmlformats.org/officeDocument/2006/relationships" xmlns:p="http://schemas.openxmlformats.org/presentationml/2006/main">
  <p:tag name="OTLMARKERSHAPE" val="OTL"/>
</p:tagLst>
</file>

<file path=ppt/tags/tag62.xml><?xml version="1.0" encoding="utf-8"?>
<p:tagLst xmlns:a="http://schemas.openxmlformats.org/drawingml/2006/main" xmlns:r="http://schemas.openxmlformats.org/officeDocument/2006/relationships" xmlns:p="http://schemas.openxmlformats.org/presentationml/2006/main">
  <p:tag name="OTLMARKERSHAPE" val="OTL"/>
</p:tagLst>
</file>

<file path=ppt/tags/tag63.xml><?xml version="1.0" encoding="utf-8"?>
<p:tagLst xmlns:a="http://schemas.openxmlformats.org/drawingml/2006/main" xmlns:r="http://schemas.openxmlformats.org/officeDocument/2006/relationships" xmlns:p="http://schemas.openxmlformats.org/presentationml/2006/main">
  <p:tag name="OTLMARKERSHAPE" val="OTL"/>
</p:tagLst>
</file>

<file path=ppt/tags/tag64.xml><?xml version="1.0" encoding="utf-8"?>
<p:tagLst xmlns:a="http://schemas.openxmlformats.org/drawingml/2006/main" xmlns:r="http://schemas.openxmlformats.org/officeDocument/2006/relationships" xmlns:p="http://schemas.openxmlformats.org/presentationml/2006/main">
  <p:tag name="OTLMARKERSHAPE" val="OTL"/>
</p:tagLst>
</file>

<file path=ppt/tags/tag65.xml><?xml version="1.0" encoding="utf-8"?>
<p:tagLst xmlns:a="http://schemas.openxmlformats.org/drawingml/2006/main" xmlns:r="http://schemas.openxmlformats.org/officeDocument/2006/relationships" xmlns:p="http://schemas.openxmlformats.org/presentationml/2006/main">
  <p:tag name="OTLMARKERSHAPE" val="OTL"/>
</p:tagLst>
</file>

<file path=ppt/tags/tag66.xml><?xml version="1.0" encoding="utf-8"?>
<p:tagLst xmlns:a="http://schemas.openxmlformats.org/drawingml/2006/main" xmlns:r="http://schemas.openxmlformats.org/officeDocument/2006/relationships" xmlns:p="http://schemas.openxmlformats.org/presentationml/2006/main">
  <p:tag name="OTLMARKERSHAPE" val="OTL"/>
</p:tagLst>
</file>

<file path=ppt/tags/tag67.xml><?xml version="1.0" encoding="utf-8"?>
<p:tagLst xmlns:a="http://schemas.openxmlformats.org/drawingml/2006/main" xmlns:r="http://schemas.openxmlformats.org/officeDocument/2006/relationships" xmlns:p="http://schemas.openxmlformats.org/presentationml/2006/main">
  <p:tag name="OTLMARKERSHAPE" val="OTL"/>
</p:tagLst>
</file>

<file path=ppt/tags/tag68.xml><?xml version="1.0" encoding="utf-8"?>
<p:tagLst xmlns:a="http://schemas.openxmlformats.org/drawingml/2006/main" xmlns:r="http://schemas.openxmlformats.org/officeDocument/2006/relationships" xmlns:p="http://schemas.openxmlformats.org/presentationml/2006/main">
  <p:tag name="OTLMARKERSHAPE" val="OTL"/>
</p:tagLst>
</file>

<file path=ppt/tags/tag69.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70.xml><?xml version="1.0" encoding="utf-8"?>
<p:tagLst xmlns:a="http://schemas.openxmlformats.org/drawingml/2006/main" xmlns:r="http://schemas.openxmlformats.org/officeDocument/2006/relationships" xmlns:p="http://schemas.openxmlformats.org/presentationml/2006/main">
  <p:tag name="OTLMARKERSHAPE" val="OTL"/>
</p:tagLst>
</file>

<file path=ppt/tags/tag71.xml><?xml version="1.0" encoding="utf-8"?>
<p:tagLst xmlns:a="http://schemas.openxmlformats.org/drawingml/2006/main" xmlns:r="http://schemas.openxmlformats.org/officeDocument/2006/relationships" xmlns:p="http://schemas.openxmlformats.org/presentationml/2006/main">
  <p:tag name="OTLMARKERSHAPE" val="OTL"/>
</p:tagLst>
</file>

<file path=ppt/tags/tag72.xml><?xml version="1.0" encoding="utf-8"?>
<p:tagLst xmlns:a="http://schemas.openxmlformats.org/drawingml/2006/main" xmlns:r="http://schemas.openxmlformats.org/officeDocument/2006/relationships" xmlns:p="http://schemas.openxmlformats.org/presentationml/2006/main">
  <p:tag name="OTLMARKERSHAPE" val="OTL"/>
</p:tagLst>
</file>

<file path=ppt/tags/tag73.xml><?xml version="1.0" encoding="utf-8"?>
<p:tagLst xmlns:a="http://schemas.openxmlformats.org/drawingml/2006/main" xmlns:r="http://schemas.openxmlformats.org/officeDocument/2006/relationships" xmlns:p="http://schemas.openxmlformats.org/presentationml/2006/main">
  <p:tag name="OTLMARKERSHAPE" val="OTL"/>
</p:tagLst>
</file>

<file path=ppt/tags/tag74.xml><?xml version="1.0" encoding="utf-8"?>
<p:tagLst xmlns:a="http://schemas.openxmlformats.org/drawingml/2006/main" xmlns:r="http://schemas.openxmlformats.org/officeDocument/2006/relationships" xmlns:p="http://schemas.openxmlformats.org/presentationml/2006/main">
  <p:tag name="OTLMARKERSHAPE" val="OTL"/>
</p:tagLst>
</file>

<file path=ppt/tags/tag75.xml><?xml version="1.0" encoding="utf-8"?>
<p:tagLst xmlns:a="http://schemas.openxmlformats.org/drawingml/2006/main" xmlns:r="http://schemas.openxmlformats.org/officeDocument/2006/relationships" xmlns:p="http://schemas.openxmlformats.org/presentationml/2006/main">
  <p:tag name="OTLMARKERSHAPE" val="OTL"/>
</p:tagLst>
</file>

<file path=ppt/tags/tag76.xml><?xml version="1.0" encoding="utf-8"?>
<p:tagLst xmlns:a="http://schemas.openxmlformats.org/drawingml/2006/main" xmlns:r="http://schemas.openxmlformats.org/officeDocument/2006/relationships" xmlns:p="http://schemas.openxmlformats.org/presentationml/2006/main">
  <p:tag name="OTLMARKERSHAPE" val="OTL"/>
</p:tagLst>
</file>

<file path=ppt/tags/tag77.xml><?xml version="1.0" encoding="utf-8"?>
<p:tagLst xmlns:a="http://schemas.openxmlformats.org/drawingml/2006/main" xmlns:r="http://schemas.openxmlformats.org/officeDocument/2006/relationships" xmlns:p="http://schemas.openxmlformats.org/presentationml/2006/main">
  <p:tag name="OTLMARKERSHAPE" val="OTL"/>
</p:tagLst>
</file>

<file path=ppt/tags/tag78.xml><?xml version="1.0" encoding="utf-8"?>
<p:tagLst xmlns:a="http://schemas.openxmlformats.org/drawingml/2006/main" xmlns:r="http://schemas.openxmlformats.org/officeDocument/2006/relationships" xmlns:p="http://schemas.openxmlformats.org/presentationml/2006/main">
  <p:tag name="OTLMARKERSHAPE" val="OTL"/>
</p:tagLst>
</file>

<file path=ppt/tags/tag79.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80.xml><?xml version="1.0" encoding="utf-8"?>
<p:tagLst xmlns:a="http://schemas.openxmlformats.org/drawingml/2006/main" xmlns:r="http://schemas.openxmlformats.org/officeDocument/2006/relationships" xmlns:p="http://schemas.openxmlformats.org/presentationml/2006/main">
  <p:tag name="OTLMARKERSHAPE" val="OTL"/>
</p:tagLst>
</file>

<file path=ppt/tags/tag81.xml><?xml version="1.0" encoding="utf-8"?>
<p:tagLst xmlns:a="http://schemas.openxmlformats.org/drawingml/2006/main" xmlns:r="http://schemas.openxmlformats.org/officeDocument/2006/relationships" xmlns:p="http://schemas.openxmlformats.org/presentationml/2006/main">
  <p:tag name="OTLMARKERSHAPE" val="OTL"/>
</p:tagLst>
</file>

<file path=ppt/tags/tag82.xml><?xml version="1.0" encoding="utf-8"?>
<p:tagLst xmlns:a="http://schemas.openxmlformats.org/drawingml/2006/main" xmlns:r="http://schemas.openxmlformats.org/officeDocument/2006/relationships" xmlns:p="http://schemas.openxmlformats.org/presentationml/2006/main">
  <p:tag name="OTLMARKERSHAPE" val="OTL"/>
</p:tagLst>
</file>

<file path=ppt/tags/tag83.xml><?xml version="1.0" encoding="utf-8"?>
<p:tagLst xmlns:a="http://schemas.openxmlformats.org/drawingml/2006/main" xmlns:r="http://schemas.openxmlformats.org/officeDocument/2006/relationships" xmlns:p="http://schemas.openxmlformats.org/presentationml/2006/main">
  <p:tag name="OTLMARKERSHAPE" val="OTL"/>
</p:tagLst>
</file>

<file path=ppt/tags/tag84.xml><?xml version="1.0" encoding="utf-8"?>
<p:tagLst xmlns:a="http://schemas.openxmlformats.org/drawingml/2006/main" xmlns:r="http://schemas.openxmlformats.org/officeDocument/2006/relationships" xmlns:p="http://schemas.openxmlformats.org/presentationml/2006/main">
  <p:tag name="OTLMARKERSHAPE" val="OTL"/>
</p:tagLst>
</file>

<file path=ppt/tags/tag85.xml><?xml version="1.0" encoding="utf-8"?>
<p:tagLst xmlns:a="http://schemas.openxmlformats.org/drawingml/2006/main" xmlns:r="http://schemas.openxmlformats.org/officeDocument/2006/relationships" xmlns:p="http://schemas.openxmlformats.org/presentationml/2006/main">
  <p:tag name="OTLMARKERSHAPE" val="OTL"/>
</p:tagLst>
</file>

<file path=ppt/tags/tag86.xml><?xml version="1.0" encoding="utf-8"?>
<p:tagLst xmlns:a="http://schemas.openxmlformats.org/drawingml/2006/main" xmlns:r="http://schemas.openxmlformats.org/officeDocument/2006/relationships" xmlns:p="http://schemas.openxmlformats.org/presentationml/2006/main">
  <p:tag name="OTLMARKERSHAPE" val="OTL"/>
</p:tagLst>
</file>

<file path=ppt/tags/tag87.xml><?xml version="1.0" encoding="utf-8"?>
<p:tagLst xmlns:a="http://schemas.openxmlformats.org/drawingml/2006/main" xmlns:r="http://schemas.openxmlformats.org/officeDocument/2006/relationships" xmlns:p="http://schemas.openxmlformats.org/presentationml/2006/main">
  <p:tag name="OTLMARKERSHAPE" val="OTL"/>
</p:tagLst>
</file>

<file path=ppt/tags/tag88.xml><?xml version="1.0" encoding="utf-8"?>
<p:tagLst xmlns:a="http://schemas.openxmlformats.org/drawingml/2006/main" xmlns:r="http://schemas.openxmlformats.org/officeDocument/2006/relationships" xmlns:p="http://schemas.openxmlformats.org/presentationml/2006/main">
  <p:tag name="OTLMARKERSHAPE" val="OTL"/>
</p:tagLst>
</file>

<file path=ppt/tags/tag89.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ags/tag90.xml><?xml version="1.0" encoding="utf-8"?>
<p:tagLst xmlns:a="http://schemas.openxmlformats.org/drawingml/2006/main" xmlns:r="http://schemas.openxmlformats.org/officeDocument/2006/relationships" xmlns:p="http://schemas.openxmlformats.org/presentationml/2006/main">
  <p:tag name="OTLMARKERSHAPE" val="OTL"/>
</p:tagLst>
</file>

<file path=ppt/tags/tag91.xml><?xml version="1.0" encoding="utf-8"?>
<p:tagLst xmlns:a="http://schemas.openxmlformats.org/drawingml/2006/main" xmlns:r="http://schemas.openxmlformats.org/officeDocument/2006/relationships" xmlns:p="http://schemas.openxmlformats.org/presentationml/2006/main">
  <p:tag name="OTLMARKERSHAPE" val="OTL"/>
</p:tagLst>
</file>

<file path=ppt/tags/tag92.xml><?xml version="1.0" encoding="utf-8"?>
<p:tagLst xmlns:a="http://schemas.openxmlformats.org/drawingml/2006/main" xmlns:r="http://schemas.openxmlformats.org/officeDocument/2006/relationships" xmlns:p="http://schemas.openxmlformats.org/presentationml/2006/main">
  <p:tag name="OTLMARKERSHAPE" val="OTL"/>
</p:tagLst>
</file>

<file path=ppt/tags/tag93.xml><?xml version="1.0" encoding="utf-8"?>
<p:tagLst xmlns:a="http://schemas.openxmlformats.org/drawingml/2006/main" xmlns:r="http://schemas.openxmlformats.org/officeDocument/2006/relationships" xmlns:p="http://schemas.openxmlformats.org/presentationml/2006/main">
  <p:tag name="OTLMARKERSHAPE" val="OTL"/>
</p:tagLst>
</file>

<file path=ppt/tags/tag94.xml><?xml version="1.0" encoding="utf-8"?>
<p:tagLst xmlns:a="http://schemas.openxmlformats.org/drawingml/2006/main" xmlns:r="http://schemas.openxmlformats.org/officeDocument/2006/relationships" xmlns:p="http://schemas.openxmlformats.org/presentationml/2006/main">
  <p:tag name="OTLMARKERSHAPE" val="OTL"/>
</p:tagLst>
</file>

<file path=ppt/tags/tag95.xml><?xml version="1.0" encoding="utf-8"?>
<p:tagLst xmlns:a="http://schemas.openxmlformats.org/drawingml/2006/main" xmlns:r="http://schemas.openxmlformats.org/officeDocument/2006/relationships" xmlns:p="http://schemas.openxmlformats.org/presentationml/2006/main">
  <p:tag name="OTLMARKERSHAPE" val="OTL"/>
</p:tagLst>
</file>

<file path=ppt/tags/tag96.xml><?xml version="1.0" encoding="utf-8"?>
<p:tagLst xmlns:a="http://schemas.openxmlformats.org/drawingml/2006/main" xmlns:r="http://schemas.openxmlformats.org/officeDocument/2006/relationships" xmlns:p="http://schemas.openxmlformats.org/presentationml/2006/main">
  <p:tag name="OTLMARKERSHAPE" val="OTL"/>
</p:tagLst>
</file>

<file path=ppt/tags/tag97.xml><?xml version="1.0" encoding="utf-8"?>
<p:tagLst xmlns:a="http://schemas.openxmlformats.org/drawingml/2006/main" xmlns:r="http://schemas.openxmlformats.org/officeDocument/2006/relationships" xmlns:p="http://schemas.openxmlformats.org/presentationml/2006/main">
  <p:tag name="OTLMARKERSHAPE" val="OTL"/>
</p:tagLst>
</file>

<file path=ppt/tags/tag98.xml><?xml version="1.0" encoding="utf-8"?>
<p:tagLst xmlns:a="http://schemas.openxmlformats.org/drawingml/2006/main" xmlns:r="http://schemas.openxmlformats.org/officeDocument/2006/relationships" xmlns:p="http://schemas.openxmlformats.org/presentationml/2006/main">
  <p:tag name="OTLMARKERSHAPE" val="OTL"/>
</p:tagLst>
</file>

<file path=ppt/tags/tag99.xml><?xml version="1.0" encoding="utf-8"?>
<p:tagLst xmlns:a="http://schemas.openxmlformats.org/drawingml/2006/main" xmlns:r="http://schemas.openxmlformats.org/officeDocument/2006/relationships" xmlns:p="http://schemas.openxmlformats.org/presentationml/2006/main">
  <p:tag name="OTLMARKERSHAPE" val="OTL"/>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e">
  <a:themeElements>
    <a:clrScheme name="Ion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e">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4287</TotalTime>
  <Words>8065</Words>
  <Application>Microsoft Office PowerPoint</Application>
  <PresentationFormat>Widescreen</PresentationFormat>
  <Paragraphs>867</Paragraphs>
  <Slides>23</Slides>
  <Notes>23</Notes>
  <HiddenSlides>0</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23</vt:i4>
      </vt:variant>
    </vt:vector>
  </HeadingPairs>
  <TitlesOfParts>
    <vt:vector size="37" baseType="lpstr">
      <vt:lpstr>Arial</vt:lpstr>
      <vt:lpstr>Articulate</vt:lpstr>
      <vt:lpstr>Articulate Light</vt:lpstr>
      <vt:lpstr>Bahnschrift</vt:lpstr>
      <vt:lpstr>Calibri</vt:lpstr>
      <vt:lpstr>Century Gothic</vt:lpstr>
      <vt:lpstr>Garamond</vt:lpstr>
      <vt:lpstr>Gisha</vt:lpstr>
      <vt:lpstr>Microsoft Yi Baiti</vt:lpstr>
      <vt:lpstr>Tempus Sans ITC</vt:lpstr>
      <vt:lpstr>Times New Roman</vt:lpstr>
      <vt:lpstr>Wingdings</vt:lpstr>
      <vt:lpstr>Wingdings 3</vt:lpstr>
      <vt:lpstr>Ione</vt:lpstr>
      <vt:lpstr>Presentazione standard di PowerPoint</vt:lpstr>
      <vt:lpstr>Copertina</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Valentina</dc:creator>
  <cp:lastModifiedBy>emessore</cp:lastModifiedBy>
  <cp:revision>647</cp:revision>
  <dcterms:created xsi:type="dcterms:W3CDTF">2018-07-03T17:42:04Z</dcterms:created>
  <dcterms:modified xsi:type="dcterms:W3CDTF">2018-09-24T09:17:59Z</dcterms:modified>
</cp:coreProperties>
</file>